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 id="366" r:id="rId117"/>
    <p:sldId id="367" r:id="rId118"/>
    <p:sldId id="368" r:id="rId119"/>
    <p:sldId id="369" r:id="rId120"/>
    <p:sldId id="370" r:id="rId121"/>
    <p:sldId id="371" r:id="rId122"/>
    <p:sldId id="372" r:id="rId123"/>
    <p:sldId id="373" r:id="rId124"/>
    <p:sldId id="374" r:id="rId125"/>
    <p:sldId id="375" r:id="rId126"/>
    <p:sldId id="376" r:id="rId127"/>
    <p:sldId id="377" r:id="rId128"/>
    <p:sldId id="378" r:id="rId129"/>
    <p:sldId id="379" r:id="rId130"/>
    <p:sldId id="380" r:id="rId131"/>
    <p:sldId id="381" r:id="rId132"/>
    <p:sldId id="382" r:id="rId133"/>
    <p:sldId id="383" r:id="rId134"/>
  </p:sldIdLst>
  <p:sldSz cy="5143500" cx="9144000"/>
  <p:notesSz cx="6858000" cy="9144000"/>
  <p:embeddedFontLst>
    <p:embeddedFont>
      <p:font typeface="Caveat"/>
      <p:regular r:id="rId135"/>
      <p:bold r:id="rId136"/>
    </p:embeddedFont>
    <p:embeddedFont>
      <p:font typeface="Lobster"/>
      <p:regular r:id="rId137"/>
    </p:embeddedFont>
    <p:embeddedFont>
      <p:font typeface="Montserrat"/>
      <p:regular r:id="rId138"/>
      <p:bold r:id="rId139"/>
      <p:italic r:id="rId140"/>
      <p:boldItalic r:id="rId141"/>
    </p:embeddedFont>
    <p:embeddedFont>
      <p:font typeface="EB Garamond"/>
      <p:regular r:id="rId142"/>
      <p:bold r:id="rId143"/>
      <p:italic r:id="rId144"/>
      <p:boldItalic r:id="rId145"/>
    </p:embeddedFont>
    <p:embeddedFont>
      <p:font typeface="Dancing Script"/>
      <p:regular r:id="rId146"/>
      <p:bold r:id="rId147"/>
    </p:embeddedFont>
    <p:embeddedFont>
      <p:font typeface="Caveat SemiBold"/>
      <p:regular r:id="rId148"/>
      <p:bold r:id="rId149"/>
    </p:embeddedFont>
    <p:embeddedFont>
      <p:font typeface="Spectral ExtraBold"/>
      <p:bold r:id="rId150"/>
      <p:boldItalic r:id="rId1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41B155D-C4E2-469D-BD0C-8D0A2948B9FF}">
  <a:tblStyle styleId="{F41B155D-C4E2-469D-BD0C-8D0A2948B9FF}"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slide" Target="slides/slide123.xml"/><Relationship Id="rId128" Type="http://schemas.openxmlformats.org/officeDocument/2006/relationships/slide" Target="slides/slide122.xml"/><Relationship Id="rId127" Type="http://schemas.openxmlformats.org/officeDocument/2006/relationships/slide" Target="slides/slide121.xml"/><Relationship Id="rId126" Type="http://schemas.openxmlformats.org/officeDocument/2006/relationships/slide" Target="slides/slide120.xml"/><Relationship Id="rId26" Type="http://schemas.openxmlformats.org/officeDocument/2006/relationships/slide" Target="slides/slide20.xml"/><Relationship Id="rId121" Type="http://schemas.openxmlformats.org/officeDocument/2006/relationships/slide" Target="slides/slide115.xml"/><Relationship Id="rId25" Type="http://schemas.openxmlformats.org/officeDocument/2006/relationships/slide" Target="slides/slide19.xml"/><Relationship Id="rId120" Type="http://schemas.openxmlformats.org/officeDocument/2006/relationships/slide" Target="slides/slide114.xml"/><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slide" Target="slides/slide119.xml"/><Relationship Id="rId29" Type="http://schemas.openxmlformats.org/officeDocument/2006/relationships/slide" Target="slides/slide23.xml"/><Relationship Id="rId124" Type="http://schemas.openxmlformats.org/officeDocument/2006/relationships/slide" Target="slides/slide118.xml"/><Relationship Id="rId123" Type="http://schemas.openxmlformats.org/officeDocument/2006/relationships/slide" Target="slides/slide117.xml"/><Relationship Id="rId122" Type="http://schemas.openxmlformats.org/officeDocument/2006/relationships/slide" Target="slides/slide116.xml"/><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slide" Target="slides/slide112.xml"/><Relationship Id="rId117" Type="http://schemas.openxmlformats.org/officeDocument/2006/relationships/slide" Target="slides/slide111.xml"/><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slide" Target="slides/slide113.xml"/><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150" Type="http://schemas.openxmlformats.org/officeDocument/2006/relationships/font" Target="fonts/SpectralExtraBold-bold.fntdata"/><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font" Target="fonts/CaveatSemiBold-bold.fntdata"/><Relationship Id="rId4" Type="http://schemas.openxmlformats.org/officeDocument/2006/relationships/tableStyles" Target="tableStyles.xml"/><Relationship Id="rId148" Type="http://schemas.openxmlformats.org/officeDocument/2006/relationships/font" Target="fonts/CaveatSemiBold-regular.fntdata"/><Relationship Id="rId9" Type="http://schemas.openxmlformats.org/officeDocument/2006/relationships/slide" Target="slides/slide3.xml"/><Relationship Id="rId143" Type="http://schemas.openxmlformats.org/officeDocument/2006/relationships/font" Target="fonts/EBGaramond-bold.fntdata"/><Relationship Id="rId142" Type="http://schemas.openxmlformats.org/officeDocument/2006/relationships/font" Target="fonts/EBGaramond-regular.fntdata"/><Relationship Id="rId141" Type="http://schemas.openxmlformats.org/officeDocument/2006/relationships/font" Target="fonts/Montserrat-boldItalic.fntdata"/><Relationship Id="rId140" Type="http://schemas.openxmlformats.org/officeDocument/2006/relationships/font" Target="fonts/Montserrat-italic.fntdata"/><Relationship Id="rId5" Type="http://schemas.openxmlformats.org/officeDocument/2006/relationships/slideMaster" Target="slideMasters/slideMaster1.xml"/><Relationship Id="rId147" Type="http://schemas.openxmlformats.org/officeDocument/2006/relationships/font" Target="fonts/DancingScript-bold.fntdata"/><Relationship Id="rId6" Type="http://schemas.openxmlformats.org/officeDocument/2006/relationships/notesMaster" Target="notesMasters/notesMaster1.xml"/><Relationship Id="rId146" Type="http://schemas.openxmlformats.org/officeDocument/2006/relationships/font" Target="fonts/DancingScript-regular.fntdata"/><Relationship Id="rId7" Type="http://schemas.openxmlformats.org/officeDocument/2006/relationships/slide" Target="slides/slide1.xml"/><Relationship Id="rId145" Type="http://schemas.openxmlformats.org/officeDocument/2006/relationships/font" Target="fonts/EBGaramond-boldItalic.fntdata"/><Relationship Id="rId8" Type="http://schemas.openxmlformats.org/officeDocument/2006/relationships/slide" Target="slides/slide2.xml"/><Relationship Id="rId144" Type="http://schemas.openxmlformats.org/officeDocument/2006/relationships/font" Target="fonts/EBGaramond-italic.fntdata"/><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9" Type="http://schemas.openxmlformats.org/officeDocument/2006/relationships/font" Target="fonts/Montserrat-bold.fntdata"/><Relationship Id="rId138" Type="http://schemas.openxmlformats.org/officeDocument/2006/relationships/font" Target="fonts/Montserrat-regular.fntdata"/><Relationship Id="rId137" Type="http://schemas.openxmlformats.org/officeDocument/2006/relationships/font" Target="fonts/Lobster-regular.fntdata"/><Relationship Id="rId132" Type="http://schemas.openxmlformats.org/officeDocument/2006/relationships/slide" Target="slides/slide126.xml"/><Relationship Id="rId131" Type="http://schemas.openxmlformats.org/officeDocument/2006/relationships/slide" Target="slides/slide125.xml"/><Relationship Id="rId130" Type="http://schemas.openxmlformats.org/officeDocument/2006/relationships/slide" Target="slides/slide124.xml"/><Relationship Id="rId136" Type="http://schemas.openxmlformats.org/officeDocument/2006/relationships/font" Target="fonts/Caveat-bold.fntdata"/><Relationship Id="rId135" Type="http://schemas.openxmlformats.org/officeDocument/2006/relationships/font" Target="fonts/Caveat-regular.fntdata"/><Relationship Id="rId134" Type="http://schemas.openxmlformats.org/officeDocument/2006/relationships/slide" Target="slides/slide128.xml"/><Relationship Id="rId133" Type="http://schemas.openxmlformats.org/officeDocument/2006/relationships/slide" Target="slides/slide127.xml"/><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 Id="rId151" Type="http://schemas.openxmlformats.org/officeDocument/2006/relationships/font" Target="fonts/SpectralExtraBold-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g1d37e64431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4" name="Google Shape;174;g1d37e64431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g1fc18cddc1f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5" name="Google Shape;1115;g1fc18cddc1f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g1c8eb08be6a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5" name="Google Shape;1125;g1c8eb08be6a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g1c8eb08be6a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6" name="Google Shape;1136;g1c8eb08be6a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6" name="Shape 1146"/>
        <p:cNvGrpSpPr/>
        <p:nvPr/>
      </p:nvGrpSpPr>
      <p:grpSpPr>
        <a:xfrm>
          <a:off x="0" y="0"/>
          <a:ext cx="0" cy="0"/>
          <a:chOff x="0" y="0"/>
          <a:chExt cx="0" cy="0"/>
        </a:xfrm>
      </p:grpSpPr>
      <p:sp>
        <p:nvSpPr>
          <p:cNvPr id="1147" name="Google Shape;1147;g1c27de47612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8" name="Google Shape;1148;g1c27de47612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3" name="Shape 1153"/>
        <p:cNvGrpSpPr/>
        <p:nvPr/>
      </p:nvGrpSpPr>
      <p:grpSpPr>
        <a:xfrm>
          <a:off x="0" y="0"/>
          <a:ext cx="0" cy="0"/>
          <a:chOff x="0" y="0"/>
          <a:chExt cx="0" cy="0"/>
        </a:xfrm>
      </p:grpSpPr>
      <p:sp>
        <p:nvSpPr>
          <p:cNvPr id="1154" name="Google Shape;1154;g1fc18cddc1f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5" name="Google Shape;1155;g1fc18cddc1f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1fc18cddc1f_0_1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3" name="Google Shape;1163;g1fc18cddc1f_0_1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g1c27de47612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2" name="Google Shape;1172;g1c27de47612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8" name="Shape 1178"/>
        <p:cNvGrpSpPr/>
        <p:nvPr/>
      </p:nvGrpSpPr>
      <p:grpSpPr>
        <a:xfrm>
          <a:off x="0" y="0"/>
          <a:ext cx="0" cy="0"/>
          <a:chOff x="0" y="0"/>
          <a:chExt cx="0" cy="0"/>
        </a:xfrm>
      </p:grpSpPr>
      <p:sp>
        <p:nvSpPr>
          <p:cNvPr id="1179" name="Google Shape;1179;g1fc18cddc1f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0" name="Google Shape;1180;g1fc18cddc1f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5" name="Shape 1185"/>
        <p:cNvGrpSpPr/>
        <p:nvPr/>
      </p:nvGrpSpPr>
      <p:grpSpPr>
        <a:xfrm>
          <a:off x="0" y="0"/>
          <a:ext cx="0" cy="0"/>
          <a:chOff x="0" y="0"/>
          <a:chExt cx="0" cy="0"/>
        </a:xfrm>
      </p:grpSpPr>
      <p:sp>
        <p:nvSpPr>
          <p:cNvPr id="1186" name="Google Shape;1186;g1fc18cddc1f_0_1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7" name="Google Shape;1187;g1fc18cddc1f_0_1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3" name="Shape 1193"/>
        <p:cNvGrpSpPr/>
        <p:nvPr/>
      </p:nvGrpSpPr>
      <p:grpSpPr>
        <a:xfrm>
          <a:off x="0" y="0"/>
          <a:ext cx="0" cy="0"/>
          <a:chOff x="0" y="0"/>
          <a:chExt cx="0" cy="0"/>
        </a:xfrm>
      </p:grpSpPr>
      <p:sp>
        <p:nvSpPr>
          <p:cNvPr id="1194" name="Google Shape;1194;g1fc18cddc1f_0_1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5" name="Google Shape;1195;g1fc18cddc1f_0_1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g1c27de47612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6" name="Google Shape;186;g1c27de47612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g1fc18cddc1f_0_1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2" name="Google Shape;1202;g1fc18cddc1f_0_1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5" name="Shape 1215"/>
        <p:cNvGrpSpPr/>
        <p:nvPr/>
      </p:nvGrpSpPr>
      <p:grpSpPr>
        <a:xfrm>
          <a:off x="0" y="0"/>
          <a:ext cx="0" cy="0"/>
          <a:chOff x="0" y="0"/>
          <a:chExt cx="0" cy="0"/>
        </a:xfrm>
      </p:grpSpPr>
      <p:sp>
        <p:nvSpPr>
          <p:cNvPr id="1216" name="Google Shape;1216;g1fc18cddc1f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7" name="Google Shape;1217;g1fc18cddc1f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1" name="Shape 1221"/>
        <p:cNvGrpSpPr/>
        <p:nvPr/>
      </p:nvGrpSpPr>
      <p:grpSpPr>
        <a:xfrm>
          <a:off x="0" y="0"/>
          <a:ext cx="0" cy="0"/>
          <a:chOff x="0" y="0"/>
          <a:chExt cx="0" cy="0"/>
        </a:xfrm>
      </p:grpSpPr>
      <p:sp>
        <p:nvSpPr>
          <p:cNvPr id="1222" name="Google Shape;1222;g1c27de47612_0_1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3" name="Google Shape;1223;g1c27de47612_0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g1fc18cddc1f_0_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3" name="Google Shape;1233;g1fc18cddc1f_0_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g1d508e71d00_1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2" name="Google Shape;1242;g1d508e71d00_1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7" name="Shape 1247"/>
        <p:cNvGrpSpPr/>
        <p:nvPr/>
      </p:nvGrpSpPr>
      <p:grpSpPr>
        <a:xfrm>
          <a:off x="0" y="0"/>
          <a:ext cx="0" cy="0"/>
          <a:chOff x="0" y="0"/>
          <a:chExt cx="0" cy="0"/>
        </a:xfrm>
      </p:grpSpPr>
      <p:sp>
        <p:nvSpPr>
          <p:cNvPr id="1248" name="Google Shape;1248;g1c27de47612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9" name="Google Shape;1249;g1c27de47612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g1fb26cb194c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8" name="Google Shape;1278;g1fb26cb194c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6" name="Shape 1286"/>
        <p:cNvGrpSpPr/>
        <p:nvPr/>
      </p:nvGrpSpPr>
      <p:grpSpPr>
        <a:xfrm>
          <a:off x="0" y="0"/>
          <a:ext cx="0" cy="0"/>
          <a:chOff x="0" y="0"/>
          <a:chExt cx="0" cy="0"/>
        </a:xfrm>
      </p:grpSpPr>
      <p:sp>
        <p:nvSpPr>
          <p:cNvPr id="1287" name="Google Shape;1287;g1fb26cb194c_0_1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8" name="Google Shape;1288;g1fb26cb194c_0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5" name="Shape 1295"/>
        <p:cNvGrpSpPr/>
        <p:nvPr/>
      </p:nvGrpSpPr>
      <p:grpSpPr>
        <a:xfrm>
          <a:off x="0" y="0"/>
          <a:ext cx="0" cy="0"/>
          <a:chOff x="0" y="0"/>
          <a:chExt cx="0" cy="0"/>
        </a:xfrm>
      </p:grpSpPr>
      <p:sp>
        <p:nvSpPr>
          <p:cNvPr id="1296" name="Google Shape;1296;g1fc18cddc1f_0_6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7" name="Google Shape;1297;g1fc18cddc1f_0_6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g1c27de47612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7" name="Google Shape;1307;g1c27de47612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fb26cb194c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1fb26cb194c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0" name="Shape 1310"/>
        <p:cNvGrpSpPr/>
        <p:nvPr/>
      </p:nvGrpSpPr>
      <p:grpSpPr>
        <a:xfrm>
          <a:off x="0" y="0"/>
          <a:ext cx="0" cy="0"/>
          <a:chOff x="0" y="0"/>
          <a:chExt cx="0" cy="0"/>
        </a:xfrm>
      </p:grpSpPr>
      <p:sp>
        <p:nvSpPr>
          <p:cNvPr id="1311" name="Google Shape;1311;g1c27de47612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2" name="Google Shape;1312;g1c27de47612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5" name="Shape 1315"/>
        <p:cNvGrpSpPr/>
        <p:nvPr/>
      </p:nvGrpSpPr>
      <p:grpSpPr>
        <a:xfrm>
          <a:off x="0" y="0"/>
          <a:ext cx="0" cy="0"/>
          <a:chOff x="0" y="0"/>
          <a:chExt cx="0" cy="0"/>
        </a:xfrm>
      </p:grpSpPr>
      <p:sp>
        <p:nvSpPr>
          <p:cNvPr id="1316" name="Google Shape;1316;g1fc18cddc1f_0_5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7" name="Google Shape;1317;g1fc18cddc1f_0_5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2" name="Shape 1322"/>
        <p:cNvGrpSpPr/>
        <p:nvPr/>
      </p:nvGrpSpPr>
      <p:grpSpPr>
        <a:xfrm>
          <a:off x="0" y="0"/>
          <a:ext cx="0" cy="0"/>
          <a:chOff x="0" y="0"/>
          <a:chExt cx="0" cy="0"/>
        </a:xfrm>
      </p:grpSpPr>
      <p:sp>
        <p:nvSpPr>
          <p:cNvPr id="1323" name="Google Shape;1323;g1fc18cddc1f_4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4" name="Google Shape;1324;g1fc18cddc1f_4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8" name="Shape 1328"/>
        <p:cNvGrpSpPr/>
        <p:nvPr/>
      </p:nvGrpSpPr>
      <p:grpSpPr>
        <a:xfrm>
          <a:off x="0" y="0"/>
          <a:ext cx="0" cy="0"/>
          <a:chOff x="0" y="0"/>
          <a:chExt cx="0" cy="0"/>
        </a:xfrm>
      </p:grpSpPr>
      <p:sp>
        <p:nvSpPr>
          <p:cNvPr id="1329" name="Google Shape;1329;g1fce7f53a69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0" name="Google Shape;1330;g1fce7f53a69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4" name="Shape 1334"/>
        <p:cNvGrpSpPr/>
        <p:nvPr/>
      </p:nvGrpSpPr>
      <p:grpSpPr>
        <a:xfrm>
          <a:off x="0" y="0"/>
          <a:ext cx="0" cy="0"/>
          <a:chOff x="0" y="0"/>
          <a:chExt cx="0" cy="0"/>
        </a:xfrm>
      </p:grpSpPr>
      <p:sp>
        <p:nvSpPr>
          <p:cNvPr id="1335" name="Google Shape;1335;g1fc18cddc1f_0_2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6" name="Google Shape;1336;g1fc18cddc1f_0_2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2" name="Shape 1342"/>
        <p:cNvGrpSpPr/>
        <p:nvPr/>
      </p:nvGrpSpPr>
      <p:grpSpPr>
        <a:xfrm>
          <a:off x="0" y="0"/>
          <a:ext cx="0" cy="0"/>
          <a:chOff x="0" y="0"/>
          <a:chExt cx="0" cy="0"/>
        </a:xfrm>
      </p:grpSpPr>
      <p:sp>
        <p:nvSpPr>
          <p:cNvPr id="1343" name="Google Shape;1343;g1fc18cddc1f_0_2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4" name="Google Shape;1344;g1fc18cddc1f_0_2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6" name="Shape 1356"/>
        <p:cNvGrpSpPr/>
        <p:nvPr/>
      </p:nvGrpSpPr>
      <p:grpSpPr>
        <a:xfrm>
          <a:off x="0" y="0"/>
          <a:ext cx="0" cy="0"/>
          <a:chOff x="0" y="0"/>
          <a:chExt cx="0" cy="0"/>
        </a:xfrm>
      </p:grpSpPr>
      <p:sp>
        <p:nvSpPr>
          <p:cNvPr id="1357" name="Google Shape;1357;g1fc18cddc1f_0_3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8" name="Google Shape;1358;g1fc18cddc1f_0_3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g1fc18cddc1f_0_3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8" name="Google Shape;1368;g1fc18cddc1f_0_3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5" name="Shape 1375"/>
        <p:cNvGrpSpPr/>
        <p:nvPr/>
      </p:nvGrpSpPr>
      <p:grpSpPr>
        <a:xfrm>
          <a:off x="0" y="0"/>
          <a:ext cx="0" cy="0"/>
          <a:chOff x="0" y="0"/>
          <a:chExt cx="0" cy="0"/>
        </a:xfrm>
      </p:grpSpPr>
      <p:sp>
        <p:nvSpPr>
          <p:cNvPr id="1376" name="Google Shape;1376;g1fc18cddc1f_0_4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7" name="Google Shape;1377;g1fc18cddc1f_0_4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1d508e71d00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1d508e71d00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0" name="Shape 210"/>
        <p:cNvGrpSpPr/>
        <p:nvPr/>
      </p:nvGrpSpPr>
      <p:grpSpPr>
        <a:xfrm>
          <a:off x="0" y="0"/>
          <a:ext cx="0" cy="0"/>
          <a:chOff x="0" y="0"/>
          <a:chExt cx="0" cy="0"/>
        </a:xfrm>
      </p:grpSpPr>
      <p:sp>
        <p:nvSpPr>
          <p:cNvPr id="211" name="Google Shape;211;g1c27de47612_0_2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1c27de47612_0_2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fb26cb194c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fb26cb194c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1d508e71d00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1d508e71d00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c27de47612_0_2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1c27de47612_0_2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1fb26cb194c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1fb26cb194c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1cd9beb281a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0" name="Google Shape;250;g1cd9beb281a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cddb0cfe73_1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cddb0cfe73_1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1c27de47612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1" name="Google Shape;261;g1c27de47612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cd9beb281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1cd9beb281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1cd9beb281a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1cd9beb281a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cd9beb281a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1cd9beb281a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cd9beb281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7" name="Google Shape;307;g1cd9beb281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cd9beb281a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1cd9beb281a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1d508e71d00_1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1d508e71d00_1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g1daae1bc8a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1" name="Google Shape;341;g1daae1bc8a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daae1bc8a4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0" name="Google Shape;350;g1daae1bc8a4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1daae1bc8a4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1daae1bc8a4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1c27de47612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1c27de47612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1daae1bc8a4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1daae1bc8a4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1daae1bc8a4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1daae1bc8a4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g1daae1bc8a4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4" name="Google Shape;394;g1daae1bc8a4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1daae1bc8a4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3" name="Google Shape;403;g1daae1bc8a4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1daae1bc8a4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3" name="Google Shape;413;g1daae1bc8a4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1daae1bc8a4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1" name="Google Shape;421;g1daae1bc8a4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g1c8eb08be6a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7" name="Google Shape;427;g1c8eb08be6a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1c27de47612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8" name="Google Shape;438;g1c27de47612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1daae1bc8a4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1daae1bc8a4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1daae1bc8a4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1daae1bc8a4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1cdf0f69ecc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1cdf0f69ecc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1daae1bc8a4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5" name="Google Shape;465;g1daae1bc8a4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g1daae1bc8a4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7" name="Google Shape;477;g1daae1bc8a4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1daf0dcf45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1daf0dcf45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g1fb26cb194c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8" name="Google Shape;498;g1fb26cb194c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g1daf0dcf453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0" name="Google Shape;510;g1daf0dcf453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1c8eb08be6a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8" name="Google Shape;518;g1c8eb08be6a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6" name="Shape 526"/>
        <p:cNvGrpSpPr/>
        <p:nvPr/>
      </p:nvGrpSpPr>
      <p:grpSpPr>
        <a:xfrm>
          <a:off x="0" y="0"/>
          <a:ext cx="0" cy="0"/>
          <a:chOff x="0" y="0"/>
          <a:chExt cx="0" cy="0"/>
        </a:xfrm>
      </p:grpSpPr>
      <p:sp>
        <p:nvSpPr>
          <p:cNvPr id="527" name="Google Shape;527;g1c27de47612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8" name="Google Shape;528;g1c27de47612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g1daf0dcf453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3" name="Google Shape;543;g1daf0dcf453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1fc18cddc1f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7" name="Google Shape;577;g1fc18cddc1f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1daf0dcf453_0_1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1daf0dcf453_0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1c27de47612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1c27de47612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1daf0dcf453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2" name="Google Shape;602;g1daf0dcf453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1c27de47612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1c27de47612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1daf0dcf453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0" name="Google Shape;640;g1daf0dcf453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1daf0dcf453_0_1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0" name="Google Shape;650;g1daf0dcf453_0_1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g1daf0dcf453_0_1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4" name="Google Shape;664;g1daf0dcf453_0_1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1c27de47612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9" name="Google Shape;679;g1c27de47612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1c27de47612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9" name="Google Shape;689;g1c27de47612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1daf0dcf453_0_1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9" name="Google Shape;699;g1daf0dcf453_0_1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g1daf0dcf453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2" name="Google Shape;712;g1daf0dcf453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1fb26cb194c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2" name="Google Shape;722;g1fb26cb194c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1cdf0f69ec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1cdf0f69ec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g1daf0dcf453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9" name="Google Shape;729;g1daf0dcf453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g1c27de47612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8" name="Google Shape;738;g1c27de47612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3" name="Shape 743"/>
        <p:cNvGrpSpPr/>
        <p:nvPr/>
      </p:nvGrpSpPr>
      <p:grpSpPr>
        <a:xfrm>
          <a:off x="0" y="0"/>
          <a:ext cx="0" cy="0"/>
          <a:chOff x="0" y="0"/>
          <a:chExt cx="0" cy="0"/>
        </a:xfrm>
      </p:grpSpPr>
      <p:sp>
        <p:nvSpPr>
          <p:cNvPr id="744" name="Google Shape;744;g1c27de47612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5" name="Google Shape;745;g1c27de47612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1fb26cb194c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2" name="Google Shape;752;g1fb26cb194c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8" name="Shape 758"/>
        <p:cNvGrpSpPr/>
        <p:nvPr/>
      </p:nvGrpSpPr>
      <p:grpSpPr>
        <a:xfrm>
          <a:off x="0" y="0"/>
          <a:ext cx="0" cy="0"/>
          <a:chOff x="0" y="0"/>
          <a:chExt cx="0" cy="0"/>
        </a:xfrm>
      </p:grpSpPr>
      <p:sp>
        <p:nvSpPr>
          <p:cNvPr id="759" name="Google Shape;759;g1daf0dcf453_0_2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0" name="Google Shape;760;g1daf0dcf453_0_2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1fb26cb194c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1fb26cb194c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4" name="Shape 784"/>
        <p:cNvGrpSpPr/>
        <p:nvPr/>
      </p:nvGrpSpPr>
      <p:grpSpPr>
        <a:xfrm>
          <a:off x="0" y="0"/>
          <a:ext cx="0" cy="0"/>
          <a:chOff x="0" y="0"/>
          <a:chExt cx="0" cy="0"/>
        </a:xfrm>
      </p:grpSpPr>
      <p:sp>
        <p:nvSpPr>
          <p:cNvPr id="785" name="Google Shape;785;g1fb26cb194c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6" name="Google Shape;786;g1fb26cb194c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9" name="Shape 799"/>
        <p:cNvGrpSpPr/>
        <p:nvPr/>
      </p:nvGrpSpPr>
      <p:grpSpPr>
        <a:xfrm>
          <a:off x="0" y="0"/>
          <a:ext cx="0" cy="0"/>
          <a:chOff x="0" y="0"/>
          <a:chExt cx="0" cy="0"/>
        </a:xfrm>
      </p:grpSpPr>
      <p:sp>
        <p:nvSpPr>
          <p:cNvPr id="800" name="Google Shape;800;g1fb26cb194c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1" name="Google Shape;801;g1fb26cb194c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1fc18cddc1f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1fc18cddc1f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1c8eb08be6a_0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21" name="Google Shape;821;g1c8eb08be6a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1c8eb08be6a_0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1c8eb08be6a_0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1" name="Shape 831"/>
        <p:cNvGrpSpPr/>
        <p:nvPr/>
      </p:nvGrpSpPr>
      <p:grpSpPr>
        <a:xfrm>
          <a:off x="0" y="0"/>
          <a:ext cx="0" cy="0"/>
          <a:chOff x="0" y="0"/>
          <a:chExt cx="0" cy="0"/>
        </a:xfrm>
      </p:grpSpPr>
      <p:sp>
        <p:nvSpPr>
          <p:cNvPr id="832" name="Google Shape;832;g1c27de47612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33" name="Google Shape;833;g1c27de47612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1cddb0cfe73_1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40" name="Google Shape;840;g1cddb0cfe73_1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3" name="Shape 853"/>
        <p:cNvGrpSpPr/>
        <p:nvPr/>
      </p:nvGrpSpPr>
      <p:grpSpPr>
        <a:xfrm>
          <a:off x="0" y="0"/>
          <a:ext cx="0" cy="0"/>
          <a:chOff x="0" y="0"/>
          <a:chExt cx="0" cy="0"/>
        </a:xfrm>
      </p:grpSpPr>
      <p:sp>
        <p:nvSpPr>
          <p:cNvPr id="854" name="Google Shape;854;g1c27de47612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5" name="Google Shape;855;g1c27de47612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1d37e644311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1d37e644311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g1c27de47612_0_1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6" name="Google Shape;876;g1c27de47612_0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1c27de47612_0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6" name="Google Shape;886;g1c27de47612_0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1fc18cddc1f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4" name="Google Shape;894;g1fc18cddc1f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1c27de47612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2" name="Google Shape;902;g1c27de47612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2" name="Shape 912"/>
        <p:cNvGrpSpPr/>
        <p:nvPr/>
      </p:nvGrpSpPr>
      <p:grpSpPr>
        <a:xfrm>
          <a:off x="0" y="0"/>
          <a:ext cx="0" cy="0"/>
          <a:chOff x="0" y="0"/>
          <a:chExt cx="0" cy="0"/>
        </a:xfrm>
      </p:grpSpPr>
      <p:sp>
        <p:nvSpPr>
          <p:cNvPr id="913" name="Google Shape;913;g1fc18cddc1f_0_1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14" name="Google Shape;914;g1fc18cddc1f_0_1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2" name="Shape 922"/>
        <p:cNvGrpSpPr/>
        <p:nvPr/>
      </p:nvGrpSpPr>
      <p:grpSpPr>
        <a:xfrm>
          <a:off x="0" y="0"/>
          <a:ext cx="0" cy="0"/>
          <a:chOff x="0" y="0"/>
          <a:chExt cx="0" cy="0"/>
        </a:xfrm>
      </p:grpSpPr>
      <p:sp>
        <p:nvSpPr>
          <p:cNvPr id="923" name="Google Shape;923;g1d508e71d00_1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4" name="Google Shape;924;g1d508e71d00_1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1fb26cb194c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0" name="Google Shape;160;g1fb26cb194c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4" name="Shape 934"/>
        <p:cNvGrpSpPr/>
        <p:nvPr/>
      </p:nvGrpSpPr>
      <p:grpSpPr>
        <a:xfrm>
          <a:off x="0" y="0"/>
          <a:ext cx="0" cy="0"/>
          <a:chOff x="0" y="0"/>
          <a:chExt cx="0" cy="0"/>
        </a:xfrm>
      </p:grpSpPr>
      <p:sp>
        <p:nvSpPr>
          <p:cNvPr id="935" name="Google Shape;935;g1daf0dcf453_0_2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6" name="Google Shape;936;g1daf0dcf453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1fce7f53a69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7" name="Google Shape;947;g1fce7f53a69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5" name="Shape 955"/>
        <p:cNvGrpSpPr/>
        <p:nvPr/>
      </p:nvGrpSpPr>
      <p:grpSpPr>
        <a:xfrm>
          <a:off x="0" y="0"/>
          <a:ext cx="0" cy="0"/>
          <a:chOff x="0" y="0"/>
          <a:chExt cx="0" cy="0"/>
        </a:xfrm>
      </p:grpSpPr>
      <p:sp>
        <p:nvSpPr>
          <p:cNvPr id="956" name="Google Shape;956;g1fce7f53a69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7" name="Google Shape;957;g1fce7f53a69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4" name="Shape 964"/>
        <p:cNvGrpSpPr/>
        <p:nvPr/>
      </p:nvGrpSpPr>
      <p:grpSpPr>
        <a:xfrm>
          <a:off x="0" y="0"/>
          <a:ext cx="0" cy="0"/>
          <a:chOff x="0" y="0"/>
          <a:chExt cx="0" cy="0"/>
        </a:xfrm>
      </p:grpSpPr>
      <p:sp>
        <p:nvSpPr>
          <p:cNvPr id="965" name="Google Shape;965;g1fce7f53a69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6" name="Google Shape;966;g1fce7f53a69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1fce7f53a69_0_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75" name="Google Shape;975;g1fce7f53a69_0_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1fce7f53a69_0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3" name="Google Shape;983;g1fce7f53a69_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6" name="Shape 986"/>
        <p:cNvGrpSpPr/>
        <p:nvPr/>
      </p:nvGrpSpPr>
      <p:grpSpPr>
        <a:xfrm>
          <a:off x="0" y="0"/>
          <a:ext cx="0" cy="0"/>
          <a:chOff x="0" y="0"/>
          <a:chExt cx="0" cy="0"/>
        </a:xfrm>
      </p:grpSpPr>
      <p:sp>
        <p:nvSpPr>
          <p:cNvPr id="987" name="Google Shape;987;g1fc18cddc1f_0_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8" name="Google Shape;988;g1fc18cddc1f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8" name="Shape 998"/>
        <p:cNvGrpSpPr/>
        <p:nvPr/>
      </p:nvGrpSpPr>
      <p:grpSpPr>
        <a:xfrm>
          <a:off x="0" y="0"/>
          <a:ext cx="0" cy="0"/>
          <a:chOff x="0" y="0"/>
          <a:chExt cx="0" cy="0"/>
        </a:xfrm>
      </p:grpSpPr>
      <p:sp>
        <p:nvSpPr>
          <p:cNvPr id="999" name="Google Shape;999;g1c8eb08be6a_0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0" name="Google Shape;1000;g1c8eb08be6a_0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9" name="Shape 1009"/>
        <p:cNvGrpSpPr/>
        <p:nvPr/>
      </p:nvGrpSpPr>
      <p:grpSpPr>
        <a:xfrm>
          <a:off x="0" y="0"/>
          <a:ext cx="0" cy="0"/>
          <a:chOff x="0" y="0"/>
          <a:chExt cx="0" cy="0"/>
        </a:xfrm>
      </p:grpSpPr>
      <p:sp>
        <p:nvSpPr>
          <p:cNvPr id="1010" name="Google Shape;1010;g1c27de47612_0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1" name="Google Shape;1011;g1c27de47612_0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1fce7f53a69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8" name="Google Shape;1018;g1fce7f53a69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1fb26cb194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1fb26cb194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1daf0dcf453_0_2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7" name="Google Shape;1027;g1daf0dcf453_0_2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g1daf0dcf453_0_2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4" name="Google Shape;1034;g1daf0dcf453_0_2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9" name="Shape 1039"/>
        <p:cNvGrpSpPr/>
        <p:nvPr/>
      </p:nvGrpSpPr>
      <p:grpSpPr>
        <a:xfrm>
          <a:off x="0" y="0"/>
          <a:ext cx="0" cy="0"/>
          <a:chOff x="0" y="0"/>
          <a:chExt cx="0" cy="0"/>
        </a:xfrm>
      </p:grpSpPr>
      <p:sp>
        <p:nvSpPr>
          <p:cNvPr id="1040" name="Google Shape;1040;g1fc18cddc1f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1" name="Google Shape;1041;g1fc18cddc1f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1d6c4f3105a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2" name="Google Shape;1052;g1d6c4f3105a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1" name="Shape 1061"/>
        <p:cNvGrpSpPr/>
        <p:nvPr/>
      </p:nvGrpSpPr>
      <p:grpSpPr>
        <a:xfrm>
          <a:off x="0" y="0"/>
          <a:ext cx="0" cy="0"/>
          <a:chOff x="0" y="0"/>
          <a:chExt cx="0" cy="0"/>
        </a:xfrm>
      </p:grpSpPr>
      <p:sp>
        <p:nvSpPr>
          <p:cNvPr id="1062" name="Google Shape;1062;g1fc18cddc1f_5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3" name="Google Shape;1063;g1fc18cddc1f_5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9" name="Shape 1069"/>
        <p:cNvGrpSpPr/>
        <p:nvPr/>
      </p:nvGrpSpPr>
      <p:grpSpPr>
        <a:xfrm>
          <a:off x="0" y="0"/>
          <a:ext cx="0" cy="0"/>
          <a:chOff x="0" y="0"/>
          <a:chExt cx="0" cy="0"/>
        </a:xfrm>
      </p:grpSpPr>
      <p:sp>
        <p:nvSpPr>
          <p:cNvPr id="1070" name="Google Shape;1070;g1fc18cddc1f_1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1" name="Google Shape;1071;g1fc18cddc1f_1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g1f874bdd3f5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0" name="Google Shape;1080;g1f874bdd3f5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g1f874bdd3f5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8" name="Google Shape;1088;g1f874bdd3f5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6" name="Shape 1096"/>
        <p:cNvGrpSpPr/>
        <p:nvPr/>
      </p:nvGrpSpPr>
      <p:grpSpPr>
        <a:xfrm>
          <a:off x="0" y="0"/>
          <a:ext cx="0" cy="0"/>
          <a:chOff x="0" y="0"/>
          <a:chExt cx="0" cy="0"/>
        </a:xfrm>
      </p:grpSpPr>
      <p:sp>
        <p:nvSpPr>
          <p:cNvPr id="1097" name="Google Shape;1097;g1f874bdd3f5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8" name="Google Shape;1098;g1f874bdd3f5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4" name="Shape 1104"/>
        <p:cNvGrpSpPr/>
        <p:nvPr/>
      </p:nvGrpSpPr>
      <p:grpSpPr>
        <a:xfrm>
          <a:off x="0" y="0"/>
          <a:ext cx="0" cy="0"/>
          <a:chOff x="0" y="0"/>
          <a:chExt cx="0" cy="0"/>
        </a:xfrm>
      </p:grpSpPr>
      <p:sp>
        <p:nvSpPr>
          <p:cNvPr id="1105" name="Google Shape;1105;g1fc18cddc1f_5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6" name="Google Shape;1106;g1fc18cddc1f_5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7.jp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png"/><Relationship Id="rId4" Type="http://schemas.openxmlformats.org/officeDocument/2006/relationships/image" Target="../media/image5.png"/><Relationship Id="rId5" Type="http://schemas.openxmlformats.org/officeDocument/2006/relationships/image" Target="../media/image2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0.xml"/><Relationship Id="rId3" Type="http://schemas.openxmlformats.org/officeDocument/2006/relationships/hyperlink" Target="https://floridafinancialliteracy.weebly.com/blog/if-we-have-economic-growth-why-are-some-families-struggling" TargetMode="External"/><Relationship Id="rId4" Type="http://schemas.openxmlformats.org/officeDocument/2006/relationships/hyperlink" Target="https://floridafinancialliteracy.weebly.com/blog/whats-a-budget" TargetMode="External"/><Relationship Id="rId5" Type="http://schemas.openxmlformats.org/officeDocument/2006/relationships/hyperlink" Target="https://floridafinancialliteracy.weebly.com/blog/how-many-people-live-paycheck-to-paycheck" TargetMode="External"/><Relationship Id="rId6" Type="http://schemas.openxmlformats.org/officeDocument/2006/relationships/hyperlink" Target="https://floridafinancialliteracy.weebly.com/blog/how-do-people-save-for-the-future" TargetMode="External"/><Relationship Id="rId7" Type="http://schemas.openxmlformats.org/officeDocument/2006/relationships/image" Target="../media/image158.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1.xml"/><Relationship Id="rId3" Type="http://schemas.openxmlformats.org/officeDocument/2006/relationships/image" Target="../media/image144.png"/><Relationship Id="rId4" Type="http://schemas.openxmlformats.org/officeDocument/2006/relationships/image" Target="../media/image14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146.png"/><Relationship Id="rId4" Type="http://schemas.openxmlformats.org/officeDocument/2006/relationships/image" Target="../media/image155.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149.png"/><Relationship Id="rId4" Type="http://schemas.openxmlformats.org/officeDocument/2006/relationships/hyperlink" Target="https://time.com/16425/the-presidents-new-mission-teach-the-children-about-money/" TargetMode="Externa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 Id="rId3" Type="http://schemas.openxmlformats.org/officeDocument/2006/relationships/image" Target="../media/image150.png"/><Relationship Id="rId4" Type="http://schemas.openxmlformats.org/officeDocument/2006/relationships/image" Target="../media/image153.png"/><Relationship Id="rId5" Type="http://schemas.openxmlformats.org/officeDocument/2006/relationships/image" Target="../media/image154.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hyperlink" Target="https://www.mymoney.gov/Pages/default.aspx" TargetMode="External"/><Relationship Id="rId4" Type="http://schemas.openxmlformats.org/officeDocument/2006/relationships/image" Target="../media/image160.png"/><Relationship Id="rId5" Type="http://schemas.openxmlformats.org/officeDocument/2006/relationships/hyperlink" Target="https://www.loc.gov/item/lcwaN0016852/"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160.png"/><Relationship Id="rId4" Type="http://schemas.openxmlformats.org/officeDocument/2006/relationships/image" Target="../media/image15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 Id="rId3" Type="http://schemas.openxmlformats.org/officeDocument/2006/relationships/image" Target="../media/image160.png"/><Relationship Id="rId4" Type="http://schemas.openxmlformats.org/officeDocument/2006/relationships/image" Target="../media/image156.png"/><Relationship Id="rId5" Type="http://schemas.openxmlformats.org/officeDocument/2006/relationships/image" Target="../media/image16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 Id="rId3" Type="http://schemas.openxmlformats.org/officeDocument/2006/relationships/image" Target="../media/image160.png"/><Relationship Id="rId4" Type="http://schemas.openxmlformats.org/officeDocument/2006/relationships/image" Target="../media/image16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5.png"/></Relationships>
</file>

<file path=ppt/slides/_rels/slide110.xml.rels><?xml version="1.0" encoding="UTF-8" standalone="yes"?><Relationships xmlns="http://schemas.openxmlformats.org/package/2006/relationships"><Relationship Id="rId11" Type="http://schemas.openxmlformats.org/officeDocument/2006/relationships/image" Target="../media/image166.png"/><Relationship Id="rId10" Type="http://schemas.openxmlformats.org/officeDocument/2006/relationships/image" Target="../media/image173.png"/><Relationship Id="rId13" Type="http://schemas.openxmlformats.org/officeDocument/2006/relationships/image" Target="../media/image172.png"/><Relationship Id="rId12" Type="http://schemas.openxmlformats.org/officeDocument/2006/relationships/image" Target="../media/image170.png"/><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image" Target="../media/image176.png"/><Relationship Id="rId4" Type="http://schemas.openxmlformats.org/officeDocument/2006/relationships/image" Target="../media/image163.png"/><Relationship Id="rId9" Type="http://schemas.openxmlformats.org/officeDocument/2006/relationships/image" Target="../media/image164.png"/><Relationship Id="rId5" Type="http://schemas.openxmlformats.org/officeDocument/2006/relationships/image" Target="../media/image156.png"/><Relationship Id="rId6" Type="http://schemas.openxmlformats.org/officeDocument/2006/relationships/hyperlink" Target="https://www.mymoney.gov/for-teachers" TargetMode="External"/><Relationship Id="rId7" Type="http://schemas.openxmlformats.org/officeDocument/2006/relationships/image" Target="../media/image167.png"/><Relationship Id="rId8" Type="http://schemas.openxmlformats.org/officeDocument/2006/relationships/image" Target="../media/image165.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1.xml"/><Relationship Id="rId3" Type="http://schemas.openxmlformats.org/officeDocument/2006/relationships/image" Target="../media/image180.png"/><Relationship Id="rId4" Type="http://schemas.openxmlformats.org/officeDocument/2006/relationships/hyperlink" Target="https://www.mymoney.gov/mymoneyfive" TargetMode="Externa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2.xml"/><Relationship Id="rId3" Type="http://schemas.openxmlformats.org/officeDocument/2006/relationships/image" Target="../media/image169.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3.xml"/><Relationship Id="rId3" Type="http://schemas.openxmlformats.org/officeDocument/2006/relationships/hyperlink" Target="https://floridafinancialliteracy.weebly.com/blog/how-many-people-live-paycheck-to-paycheck" TargetMode="External"/><Relationship Id="rId4" Type="http://schemas.openxmlformats.org/officeDocument/2006/relationships/hyperlink" Target="https://floridafinancialliteracy.weebly.com/blog/college-prep-for-babies-financial-babies-that-is" TargetMode="External"/><Relationship Id="rId5" Type="http://schemas.openxmlformats.org/officeDocument/2006/relationships/hyperlink" Target="https://floridafinancialliteracy.weebly.com/blog/is-debt-scaring-you-away-from-college" TargetMode="External"/><Relationship Id="rId6" Type="http://schemas.openxmlformats.org/officeDocument/2006/relationships/hyperlink" Target="https://floridafinancialliteracy.weebly.com/blog/whats-a-budget" TargetMode="External"/><Relationship Id="rId7" Type="http://schemas.openxmlformats.org/officeDocument/2006/relationships/hyperlink" Target="https://floridafinancialliteracy.weebly.com/blog/should-i-rent-or-should-i-buy" TargetMode="Externa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4.xml"/><Relationship Id="rId3" Type="http://schemas.openxmlformats.org/officeDocument/2006/relationships/hyperlink" Target="https://www.personalfinanceclub.com/how-did-the-us-budget-deficit-perform-based-on-the-president/" TargetMode="External"/><Relationship Id="rId4" Type="http://schemas.openxmlformats.org/officeDocument/2006/relationships/image" Target="../media/image188.png"/></Relationships>
</file>

<file path=ppt/slides/_rels/slide115.xml.rels><?xml version="1.0" encoding="UTF-8" standalone="yes"?><Relationships xmlns="http://schemas.openxmlformats.org/package/2006/relationships"><Relationship Id="rId11" Type="http://schemas.openxmlformats.org/officeDocument/2006/relationships/image" Target="../media/image183.png"/><Relationship Id="rId10" Type="http://schemas.openxmlformats.org/officeDocument/2006/relationships/image" Target="../media/image178.png"/><Relationship Id="rId13" Type="http://schemas.openxmlformats.org/officeDocument/2006/relationships/image" Target="../media/image182.png"/><Relationship Id="rId12" Type="http://schemas.openxmlformats.org/officeDocument/2006/relationships/image" Target="../media/image191.png"/><Relationship Id="rId1" Type="http://schemas.openxmlformats.org/officeDocument/2006/relationships/slideLayout" Target="../slideLayouts/slideLayout3.xml"/><Relationship Id="rId2" Type="http://schemas.openxmlformats.org/officeDocument/2006/relationships/notesSlide" Target="../notesSlides/notesSlide115.xml"/><Relationship Id="rId3" Type="http://schemas.openxmlformats.org/officeDocument/2006/relationships/image" Target="../media/image189.png"/><Relationship Id="rId4" Type="http://schemas.openxmlformats.org/officeDocument/2006/relationships/image" Target="../media/image181.png"/><Relationship Id="rId9" Type="http://schemas.openxmlformats.org/officeDocument/2006/relationships/image" Target="../media/image185.png"/><Relationship Id="rId5" Type="http://schemas.openxmlformats.org/officeDocument/2006/relationships/image" Target="../media/image184.png"/><Relationship Id="rId6" Type="http://schemas.openxmlformats.org/officeDocument/2006/relationships/image" Target="../media/image175.png"/><Relationship Id="rId7" Type="http://schemas.openxmlformats.org/officeDocument/2006/relationships/image" Target="../media/image179.png"/><Relationship Id="rId8" Type="http://schemas.openxmlformats.org/officeDocument/2006/relationships/image" Target="../media/image187.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6.xml"/><Relationship Id="rId3" Type="http://schemas.openxmlformats.org/officeDocument/2006/relationships/image" Target="../media/image189.png"/><Relationship Id="rId4" Type="http://schemas.openxmlformats.org/officeDocument/2006/relationships/image" Target="../media/image181.png"/><Relationship Id="rId5" Type="http://schemas.openxmlformats.org/officeDocument/2006/relationships/image" Target="../media/image184.png"/><Relationship Id="rId6" Type="http://schemas.openxmlformats.org/officeDocument/2006/relationships/image" Target="../media/image183.png"/><Relationship Id="rId7" Type="http://schemas.openxmlformats.org/officeDocument/2006/relationships/image" Target="../media/image191.png"/><Relationship Id="rId8" Type="http://schemas.openxmlformats.org/officeDocument/2006/relationships/image" Target="../media/image182.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7.xml"/><Relationship Id="rId3" Type="http://schemas.openxmlformats.org/officeDocument/2006/relationships/image" Target="../media/image175.png"/><Relationship Id="rId4" Type="http://schemas.openxmlformats.org/officeDocument/2006/relationships/image" Target="../media/image179.png"/><Relationship Id="rId5" Type="http://schemas.openxmlformats.org/officeDocument/2006/relationships/image" Target="../media/image187.png"/><Relationship Id="rId6" Type="http://schemas.openxmlformats.org/officeDocument/2006/relationships/image" Target="../media/image185.png"/><Relationship Id="rId7" Type="http://schemas.openxmlformats.org/officeDocument/2006/relationships/image" Target="../media/image178.png"/></Relationships>
</file>

<file path=ppt/slides/_rels/slide118.xml.rels><?xml version="1.0" encoding="UTF-8" standalone="yes"?><Relationships xmlns="http://schemas.openxmlformats.org/package/2006/relationships"><Relationship Id="rId10" Type="http://schemas.openxmlformats.org/officeDocument/2006/relationships/hyperlink" Target="https://www.slideshare.net/Yumonomics/teddy-roosevelt-presentation-66520035" TargetMode="External"/><Relationship Id="rId1" Type="http://schemas.openxmlformats.org/officeDocument/2006/relationships/slideLayout" Target="../slideLayouts/slideLayout3.xml"/><Relationship Id="rId2" Type="http://schemas.openxmlformats.org/officeDocument/2006/relationships/notesSlide" Target="../notesSlides/notesSlide118.xml"/><Relationship Id="rId3" Type="http://schemas.openxmlformats.org/officeDocument/2006/relationships/image" Target="../media/image195.png"/><Relationship Id="rId4" Type="http://schemas.openxmlformats.org/officeDocument/2006/relationships/hyperlink" Target="https://www.econlib.org/library/Columns/y2018/HummelAmericanrevolution.html" TargetMode="External"/><Relationship Id="rId9" Type="http://schemas.openxmlformats.org/officeDocument/2006/relationships/hyperlink" Target="https://www.usflagdepot.com/store/page8.html" TargetMode="External"/><Relationship Id="rId5" Type="http://schemas.openxmlformats.org/officeDocument/2006/relationships/hyperlink" Target="https://egc.yale.edu/sites/default/files/Economic%20History%20Conferences/2021-09/Border%20paper%20draft%20v15.pdf" TargetMode="External"/><Relationship Id="rId6" Type="http://schemas.openxmlformats.org/officeDocument/2006/relationships/hyperlink" Target="https://millercenter.org/president/lincoln/impact-and-legacy" TargetMode="External"/><Relationship Id="rId7" Type="http://schemas.openxmlformats.org/officeDocument/2006/relationships/hyperlink" Target="https://sgp.fas.org/crs/misc/R45723.pdf" TargetMode="External"/><Relationship Id="rId8" Type="http://schemas.openxmlformats.org/officeDocument/2006/relationships/hyperlink" Target="https://www.marxists.org/reference/archive/de-tocqueville/democracy-america/ch18.htm"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9.xml"/><Relationship Id="rId3" Type="http://schemas.openxmlformats.org/officeDocument/2006/relationships/hyperlink" Target="https://www2.census.gov/library/publications/1975/compendia/hist_stats_colonial-1970/hist_stats_colonial-1970p1-chD.pdf" TargetMode="External"/><Relationship Id="rId4" Type="http://schemas.openxmlformats.org/officeDocument/2006/relationships/hyperlink" Target="https://www.usgovernmentspending.com/past_spending" TargetMode="External"/><Relationship Id="rId5" Type="http://schemas.openxmlformats.org/officeDocument/2006/relationships/hyperlink" Target="https://due.com/blog/richest-presidents-in-us-history/" TargetMode="External"/><Relationship Id="rId6" Type="http://schemas.openxmlformats.org/officeDocument/2006/relationships/hyperlink" Target="https://www.theodorerooseveltcenter.org/About-Us/News/Item/Digitization%20Update%20November%202022" TargetMode="External"/><Relationship Id="rId7" Type="http://schemas.openxmlformats.org/officeDocument/2006/relationships/hyperlink" Target="https://www.loc.gov/collections/america-at-work-and-leisure-1894-to-1915/articles-and-essays/america-at-leisure/"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5.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0.xml"/><Relationship Id="rId3" Type="http://schemas.openxmlformats.org/officeDocument/2006/relationships/hyperlink" Target="https://www.whitehouse.gov/omb/budget/historical-tables/" TargetMode="External"/><Relationship Id="rId4" Type="http://schemas.openxmlformats.org/officeDocument/2006/relationships/hyperlink" Target="https://fiscaldata.treasury.gov/americas-finance-guide/federal-spending/#spending-trends-over-time-and-the-us-economy" TargetMode="External"/><Relationship Id="rId5" Type="http://schemas.openxmlformats.org/officeDocument/2006/relationships/hyperlink" Target="https://historyinpieces.com/research/us-unemployment-rates-president"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1.xml"/><Relationship Id="rId3" Type="http://schemas.openxmlformats.org/officeDocument/2006/relationships/hyperlink" Target="https://www.cpalms.org/PreviewCourse/Preview/21902" TargetMode="External"/><Relationship Id="rId4" Type="http://schemas.openxmlformats.org/officeDocument/2006/relationships/image" Target="../media/image208.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2.xml"/><Relationship Id="rId3" Type="http://schemas.openxmlformats.org/officeDocument/2006/relationships/hyperlink" Target="https://www.cpalms.org/PreviewStandard/Preview/8556" TargetMode="External"/><Relationship Id="rId4" Type="http://schemas.openxmlformats.org/officeDocument/2006/relationships/hyperlink" Target="https://www.cpalms.org/PreviewStandard/Preview/8559" TargetMode="External"/><Relationship Id="rId9" Type="http://schemas.openxmlformats.org/officeDocument/2006/relationships/hyperlink" Target="https://www.cpalms.org/PreviewStandard/Preview/8595" TargetMode="External"/><Relationship Id="rId5" Type="http://schemas.openxmlformats.org/officeDocument/2006/relationships/hyperlink" Target="https://www.cpalms.org/PreviewStandard/Preview/8560" TargetMode="External"/><Relationship Id="rId6" Type="http://schemas.openxmlformats.org/officeDocument/2006/relationships/hyperlink" Target="https://www.cpalms.org/PreviewStandard/Preview/8566" TargetMode="External"/><Relationship Id="rId7" Type="http://schemas.openxmlformats.org/officeDocument/2006/relationships/hyperlink" Target="https://www.cpalms.org/PreviewStandard/Preview/8580" TargetMode="External"/><Relationship Id="rId8" Type="http://schemas.openxmlformats.org/officeDocument/2006/relationships/hyperlink" Target="https://www.cpalms.org/PreviewStandard/Preview/8583" TargetMode="External"/></Relationships>
</file>

<file path=ppt/slides/_rels/slide123.xml.rels><?xml version="1.0" encoding="UTF-8" standalone="yes"?><Relationships xmlns="http://schemas.openxmlformats.org/package/2006/relationships"><Relationship Id="rId11" Type="http://schemas.openxmlformats.org/officeDocument/2006/relationships/hyperlink" Target="https://www.cpalms.org/Public/PreviewStandard/Preview/8587" TargetMode="External"/><Relationship Id="rId10" Type="http://schemas.openxmlformats.org/officeDocument/2006/relationships/hyperlink" Target="https://www.cpalms.org/Public/PreviewStandard/Preview/8561" TargetMode="External"/><Relationship Id="rId13" Type="http://schemas.openxmlformats.org/officeDocument/2006/relationships/hyperlink" Target="https://www.cpalms.org/Public/PreviewStandard/Preview/8558" TargetMode="External"/><Relationship Id="rId12" Type="http://schemas.openxmlformats.org/officeDocument/2006/relationships/hyperlink" Target="https://www.cpalms.org/Public/PreviewStandard/Preview/8601" TargetMode="External"/><Relationship Id="rId1" Type="http://schemas.openxmlformats.org/officeDocument/2006/relationships/slideLayout" Target="../slideLayouts/slideLayout3.xml"/><Relationship Id="rId2" Type="http://schemas.openxmlformats.org/officeDocument/2006/relationships/notesSlide" Target="../notesSlides/notesSlide123.xml"/><Relationship Id="rId3" Type="http://schemas.openxmlformats.org/officeDocument/2006/relationships/hyperlink" Target="http://www.cpalms.org/Public/PreviewStandard/Preview/8561" TargetMode="External"/><Relationship Id="rId4" Type="http://schemas.openxmlformats.org/officeDocument/2006/relationships/hyperlink" Target="http://www.cpalms.org/Public/PreviewStandard/Preview/8528" TargetMode="External"/><Relationship Id="rId9" Type="http://schemas.openxmlformats.org/officeDocument/2006/relationships/hyperlink" Target="https://www.cpalms.org/Public/PreviewStandard/Preview/8560" TargetMode="External"/><Relationship Id="rId5" Type="http://schemas.openxmlformats.org/officeDocument/2006/relationships/hyperlink" Target="http://www.cpalms.org/Public/PreviewStandard/Preview/8505" TargetMode="External"/><Relationship Id="rId6" Type="http://schemas.openxmlformats.org/officeDocument/2006/relationships/hyperlink" Target="http://www.cpalms.org/Public/PreviewStandard/Preview/8528" TargetMode="External"/><Relationship Id="rId7" Type="http://schemas.openxmlformats.org/officeDocument/2006/relationships/hyperlink" Target="http://www.cpalms.org/Public/PreviewStandard/Preview/8561" TargetMode="External"/><Relationship Id="rId8" Type="http://schemas.openxmlformats.org/officeDocument/2006/relationships/hyperlink" Target="http://www.cpalms.org/Public/PreviewStandard/Preview/8564" TargetMode="Externa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4.xml"/><Relationship Id="rId3" Type="http://schemas.openxmlformats.org/officeDocument/2006/relationships/image" Target="../media/image212.png"/><Relationship Id="rId4" Type="http://schemas.openxmlformats.org/officeDocument/2006/relationships/image" Target="../media/image192.png"/></Relationships>
</file>

<file path=ppt/slides/_rels/slide125.xml.rels><?xml version="1.0" encoding="UTF-8" standalone="yes"?><Relationships xmlns="http://schemas.openxmlformats.org/package/2006/relationships"><Relationship Id="rId10" Type="http://schemas.openxmlformats.org/officeDocument/2006/relationships/image" Target="../media/image210.png"/><Relationship Id="rId1" Type="http://schemas.openxmlformats.org/officeDocument/2006/relationships/slideLayout" Target="../slideLayouts/slideLayout3.xml"/><Relationship Id="rId2" Type="http://schemas.openxmlformats.org/officeDocument/2006/relationships/notesSlide" Target="../notesSlides/notesSlide125.xml"/><Relationship Id="rId3" Type="http://schemas.openxmlformats.org/officeDocument/2006/relationships/image" Target="../media/image213.png"/><Relationship Id="rId4" Type="http://schemas.openxmlformats.org/officeDocument/2006/relationships/image" Target="../media/image198.png"/><Relationship Id="rId9" Type="http://schemas.openxmlformats.org/officeDocument/2006/relationships/image" Target="../media/image204.png"/><Relationship Id="rId5" Type="http://schemas.openxmlformats.org/officeDocument/2006/relationships/image" Target="../media/image194.png"/><Relationship Id="rId6" Type="http://schemas.openxmlformats.org/officeDocument/2006/relationships/image" Target="../media/image207.png"/><Relationship Id="rId7" Type="http://schemas.openxmlformats.org/officeDocument/2006/relationships/image" Target="../media/image202.png"/><Relationship Id="rId8" Type="http://schemas.openxmlformats.org/officeDocument/2006/relationships/image" Target="../media/image196.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6.xml"/><Relationship Id="rId3" Type="http://schemas.openxmlformats.org/officeDocument/2006/relationships/image" Target="../media/image197.png"/><Relationship Id="rId4" Type="http://schemas.openxmlformats.org/officeDocument/2006/relationships/image" Target="../media/image209.png"/><Relationship Id="rId5" Type="http://schemas.openxmlformats.org/officeDocument/2006/relationships/image" Target="../media/image200.png"/><Relationship Id="rId6" Type="http://schemas.openxmlformats.org/officeDocument/2006/relationships/image" Target="../media/image203.gif"/></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7.xml"/><Relationship Id="rId3" Type="http://schemas.openxmlformats.org/officeDocument/2006/relationships/hyperlink" Target="https://www.usf.edu/education/stavros-center/resources/" TargetMode="External"/><Relationship Id="rId4" Type="http://schemas.openxmlformats.org/officeDocument/2006/relationships/image" Target="../media/image199.png"/><Relationship Id="rId5" Type="http://schemas.openxmlformats.org/officeDocument/2006/relationships/image" Target="../media/image201.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8.xml"/><Relationship Id="rId3" Type="http://schemas.openxmlformats.org/officeDocument/2006/relationships/image" Target="../media/image214.png"/><Relationship Id="rId4" Type="http://schemas.openxmlformats.org/officeDocument/2006/relationships/image" Target="../media/image216.png"/><Relationship Id="rId5" Type="http://schemas.openxmlformats.org/officeDocument/2006/relationships/image" Target="../media/image205.png"/><Relationship Id="rId6" Type="http://schemas.openxmlformats.org/officeDocument/2006/relationships/image" Target="../media/image20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13.png"/><Relationship Id="rId5"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8.png"/><Relationship Id="rId4" Type="http://schemas.openxmlformats.org/officeDocument/2006/relationships/image" Target="../media/image28.png"/><Relationship Id="rId5"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7.png"/><Relationship Id="rId4" Type="http://schemas.openxmlformats.org/officeDocument/2006/relationships/hyperlink" Target="https://docs.google.com/document/d/10njigRT6OnSvzfzBKDY7pnaHhooYX6TcJGCwzLLdZ-Y/edit?usp=sharing" TargetMode="External"/><Relationship Id="rId5" Type="http://schemas.openxmlformats.org/officeDocument/2006/relationships/image" Target="../media/image26.png"/><Relationship Id="rId6" Type="http://schemas.openxmlformats.org/officeDocument/2006/relationships/image" Target="../media/image21.png"/><Relationship Id="rId7" Type="http://schemas.openxmlformats.org/officeDocument/2006/relationships/hyperlink" Target="https://www.theamericancollege.edu/news-center/five-pieces-financial-wisdom-president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61.jpg"/><Relationship Id="rId4" Type="http://schemas.openxmlformats.org/officeDocument/2006/relationships/image" Target="../media/image83.jpg"/><Relationship Id="rId9" Type="http://schemas.openxmlformats.org/officeDocument/2006/relationships/hyperlink" Target="mailto:Bsampson@usf.edu" TargetMode="External"/><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6.png"/><Relationship Id="rId8" Type="http://schemas.openxmlformats.org/officeDocument/2006/relationships/hyperlink" Target="mailto:BreannSchab@gmail.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2.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34.png"/><Relationship Id="rId4" Type="http://schemas.openxmlformats.org/officeDocument/2006/relationships/hyperlink" Target="https://www.investopedia.com/terms/f/fiscalpolicy.asp" TargetMode="External"/><Relationship Id="rId5" Type="http://schemas.openxmlformats.org/officeDocument/2006/relationships/hyperlink" Target="https://www.investopedia.com/works-progress-administration-wpa-definition-5204419"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docs.google.com/document/d/1FqGsT9Ik9mMjle0UB6CVxfpU97Ps3z1SqSmGcJ_ZHT0/edit?usp=sharing" TargetMode="External"/><Relationship Id="rId4" Type="http://schemas.openxmlformats.org/officeDocument/2006/relationships/hyperlink" Target="https://sgp.fas.org/crs/misc/R45723.pdf" TargetMode="External"/><Relationship Id="rId9" Type="http://schemas.openxmlformats.org/officeDocument/2006/relationships/image" Target="../media/image31.png"/><Relationship Id="rId5" Type="http://schemas.openxmlformats.org/officeDocument/2006/relationships/image" Target="../media/image27.png"/><Relationship Id="rId6" Type="http://schemas.openxmlformats.org/officeDocument/2006/relationships/image" Target="../media/image39.png"/><Relationship Id="rId7" Type="http://schemas.openxmlformats.org/officeDocument/2006/relationships/image" Target="../media/image33.png"/><Relationship Id="rId8"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6.png"/><Relationship Id="rId4" Type="http://schemas.openxmlformats.org/officeDocument/2006/relationships/hyperlink" Target="https://www.investopedia.com/terms/p/personalfinance.asp"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41.png"/><Relationship Id="rId4" Type="http://schemas.openxmlformats.org/officeDocument/2006/relationships/hyperlink" Target="https://docs.google.com/document/d/1Ox6CaSDmMfnY1iB0pvZwSkqaGhMUYwffItoNo9-6LS8/edit?usp=sharing"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hyperlink" Target="https://docs.google.com/document/d/1Ox6CaSDmMfnY1iB0pvZwSkqaGhMUYwffItoNo9-6LS8/edit?usp=sharing" TargetMode="Externa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hyperlink" Target="https://docs.google.com/document/d/1Ox6CaSDmMfnY1iB0pvZwSkqaGhMUYwffItoNo9-6LS8/edit?usp=sharing" TargetMode="Externa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0.png"/><Relationship Id="rId5" Type="http://schemas.openxmlformats.org/officeDocument/2006/relationships/image" Target="../media/image20.png"/><Relationship Id="rId6" Type="http://schemas.openxmlformats.org/officeDocument/2006/relationships/image" Target="../media/image4.png"/><Relationship Id="rId7" Type="http://schemas.openxmlformats.org/officeDocument/2006/relationships/hyperlink" Target="https://www.theamericancollege.edu/news-center/five-pieces-financial-wisdom-presidents" TargetMode="External"/><Relationship Id="rId8" Type="http://schemas.openxmlformats.org/officeDocument/2006/relationships/image" Target="../media/image17.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hyperlink" Target="https://docs.google.com/document/d/1Ox6CaSDmMfnY1iB0pvZwSkqaGhMUYwffItoNo9-6LS8/edit?usp=sharing" TargetMode="External"/><Relationship Id="rId4" Type="http://schemas.openxmlformats.org/officeDocument/2006/relationships/image" Target="../media/image65.png"/><Relationship Id="rId5" Type="http://schemas.openxmlformats.org/officeDocument/2006/relationships/image" Target="../media/image42.png"/><Relationship Id="rId6"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6.png"/><Relationship Id="rId4" Type="http://schemas.openxmlformats.org/officeDocument/2006/relationships/image" Target="../media/image65.png"/><Relationship Id="rId5" Type="http://schemas.openxmlformats.org/officeDocument/2006/relationships/image" Target="../media/image42.png"/><Relationship Id="rId6" Type="http://schemas.openxmlformats.org/officeDocument/2006/relationships/hyperlink" Target="https://docs.google.com/document/d/199ZB9EVXwhgMWnvZrtu1vjLQenbkNEjqJ8FTGqUvoc8/edit?usp=sharing"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hyperlink" Target="https://docs.google.com/document/d/199ZB9EVXwhgMWnvZrtu1vjLQenbkNEjqJ8FTGqUvoc8/edit?usp=sharing" TargetMode="Externa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9.png"/><Relationship Id="rId4" Type="http://schemas.openxmlformats.org/officeDocument/2006/relationships/image" Target="../media/image65.png"/><Relationship Id="rId5" Type="http://schemas.openxmlformats.org/officeDocument/2006/relationships/image" Target="../media/image42.png"/><Relationship Id="rId6" Type="http://schemas.openxmlformats.org/officeDocument/2006/relationships/hyperlink" Target="https://docs.google.com/document/d/199ZB9EVXwhgMWnvZrtu1vjLQenbkNEjqJ8FTGqUvoc8/edit?usp=sharing"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54.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7.xml"/><Relationship Id="rId3" Type="http://schemas.openxmlformats.org/officeDocument/2006/relationships/hyperlink" Target="https://hudsonreview.com/2013/03/letters-from-america/#.Y7TrX3bMI2w"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8.xml"/><Relationship Id="rId3" Type="http://schemas.openxmlformats.org/officeDocument/2006/relationships/hyperlink" Target="https://www.archives.gov/exhibits/american_originals_iv/sections/nonjavatext_emancipation.html#:~:text=Although%20the%20Emancipation%20Proclamation%20did,into%20a%20war%20for%20freedom.https://www.archives.gov/exhibits/american_originals_iv/sections/nonjavatext_emancipation.html#:~:text=Although%20the%20Emancipation%20Proclamation%20did,into%20a%20war%20for%20freedom" TargetMode="External"/><Relationship Id="rId4" Type="http://schemas.openxmlformats.org/officeDocument/2006/relationships/image" Target="../media/image51.png"/><Relationship Id="rId5" Type="http://schemas.openxmlformats.org/officeDocument/2006/relationships/image" Target="../media/image45.png"/><Relationship Id="rId6" Type="http://schemas.openxmlformats.org/officeDocument/2006/relationships/hyperlink" Target="https://catalog.archives.gov/id/299998?objectPage=9"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9.xml"/><Relationship Id="rId3" Type="http://schemas.openxmlformats.org/officeDocument/2006/relationships/hyperlink" Target="https://www.archives.gov/exhibits/featured-documents/emancipation-proclamation/transcript.html" TargetMode="External"/><Relationship Id="rId4" Type="http://schemas.openxmlformats.org/officeDocument/2006/relationships/hyperlink" Target="https://docs.google.com/document/d/1CLxtkCUYuLKFCDngZKNk3Gmza3wc2G45VuUVMQAeSJw/edit?usp=sharing" TargetMode="External"/><Relationship Id="rId5"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1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0.xml"/><Relationship Id="rId3" Type="http://schemas.openxmlformats.org/officeDocument/2006/relationships/hyperlink" Target="https://www.archives.gov/publications/prologue/2010/summer/slave-pension.html" TargetMode="External"/><Relationship Id="rId4" Type="http://schemas.openxmlformats.org/officeDocument/2006/relationships/image" Target="../media/image43.png"/><Relationship Id="rId5" Type="http://schemas.openxmlformats.org/officeDocument/2006/relationships/image" Target="../media/image4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1.xml"/><Relationship Id="rId3" Type="http://schemas.openxmlformats.org/officeDocument/2006/relationships/image" Target="../media/image50.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5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 Id="rId3" Type="http://schemas.openxmlformats.org/officeDocument/2006/relationships/image" Target="../media/image57.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hyperlink" Target="https://ballotpedia.org/United_States_Congress" TargetMode="Externa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11" Type="http://schemas.openxmlformats.org/officeDocument/2006/relationships/hyperlink" Target="https://en.wikipedia.org/wiki/Montgomery_Blair" TargetMode="External"/><Relationship Id="rId10" Type="http://schemas.openxmlformats.org/officeDocument/2006/relationships/hyperlink" Target="https://en.wikipedia.org/wiki/William_H._Seward" TargetMode="External"/><Relationship Id="rId13" Type="http://schemas.openxmlformats.org/officeDocument/2006/relationships/hyperlink" Target="https://en.wikipedia.org/wiki/Andrew_Jackson" TargetMode="External"/><Relationship Id="rId12" Type="http://schemas.openxmlformats.org/officeDocument/2006/relationships/hyperlink" Target="https://en.wikipedia.org/wiki/Edward_Bates" TargetMode="External"/><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hyperlink" Target="https://en.wikipedia.org/wiki/First_Reading_of_the_Emancipation_Proclamation_of_President_Lincoln" TargetMode="External"/><Relationship Id="rId4" Type="http://schemas.openxmlformats.org/officeDocument/2006/relationships/hyperlink" Target="https://en.wikipedia.org/wiki/First_Reading_of_the_Emancipation_Proclamation_of_President_Lincoln" TargetMode="External"/><Relationship Id="rId9" Type="http://schemas.openxmlformats.org/officeDocument/2006/relationships/hyperlink" Target="https://en.wikipedia.org/wiki/Caleb_Blood_Smith" TargetMode="External"/><Relationship Id="rId15" Type="http://schemas.openxmlformats.org/officeDocument/2006/relationships/image" Target="../media/image53.png"/><Relationship Id="rId14" Type="http://schemas.openxmlformats.org/officeDocument/2006/relationships/hyperlink" Target="https://en.wikipedia.org/wiki/Simon_Cameron" TargetMode="External"/><Relationship Id="rId16" Type="http://schemas.openxmlformats.org/officeDocument/2006/relationships/image" Target="../media/image58.png"/><Relationship Id="rId5" Type="http://schemas.openxmlformats.org/officeDocument/2006/relationships/hyperlink" Target="https://en.wikipedia.org/wiki/Edwin_M._Stanton" TargetMode="External"/><Relationship Id="rId6" Type="http://schemas.openxmlformats.org/officeDocument/2006/relationships/hyperlink" Target="https://en.wikipedia.org/wiki/Salmon_P._Chase" TargetMode="External"/><Relationship Id="rId7" Type="http://schemas.openxmlformats.org/officeDocument/2006/relationships/hyperlink" Target="https://en.wikipedia.org/wiki/Abraham_Lincoln" TargetMode="External"/><Relationship Id="rId8" Type="http://schemas.openxmlformats.org/officeDocument/2006/relationships/hyperlink" Target="https://en.wikipedia.org/wiki/Gideon_Welles"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hyperlink" Target="https://www.vox.com/2014/9/10/6109509/half-has-never-been-told-by-edward-baptist" TargetMode="External"/><Relationship Id="rId4" Type="http://schemas.openxmlformats.org/officeDocument/2006/relationships/image" Target="../media/image64.png"/><Relationship Id="rId5" Type="http://schemas.openxmlformats.org/officeDocument/2006/relationships/image" Target="../media/image62.png"/><Relationship Id="rId6" Type="http://schemas.openxmlformats.org/officeDocument/2006/relationships/image" Target="../media/image63.png"/><Relationship Id="rId7" Type="http://schemas.openxmlformats.org/officeDocument/2006/relationships/image" Target="../media/image59.png"/><Relationship Id="rId8" Type="http://schemas.openxmlformats.org/officeDocument/2006/relationships/image" Target="../media/image76.png"/></Relationships>
</file>

<file path=ppt/slides/_rels/slide47.xml.rels><?xml version="1.0" encoding="UTF-8" standalone="yes"?><Relationships xmlns="http://schemas.openxmlformats.org/package/2006/relationships"><Relationship Id="rId11" Type="http://schemas.openxmlformats.org/officeDocument/2006/relationships/image" Target="../media/image66.png"/><Relationship Id="rId10" Type="http://schemas.openxmlformats.org/officeDocument/2006/relationships/image" Target="../media/image74.png"/><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64.png"/><Relationship Id="rId4" Type="http://schemas.openxmlformats.org/officeDocument/2006/relationships/image" Target="../media/image62.png"/><Relationship Id="rId9" Type="http://schemas.openxmlformats.org/officeDocument/2006/relationships/image" Target="../media/image59.png"/><Relationship Id="rId5" Type="http://schemas.openxmlformats.org/officeDocument/2006/relationships/image" Target="../media/image63.png"/><Relationship Id="rId6" Type="http://schemas.openxmlformats.org/officeDocument/2006/relationships/image" Target="../media/image76.png"/><Relationship Id="rId7" Type="http://schemas.openxmlformats.org/officeDocument/2006/relationships/image" Target="../media/image71.png"/><Relationship Id="rId8" Type="http://schemas.openxmlformats.org/officeDocument/2006/relationships/image" Target="../media/image6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hyperlink" Target="https://drive.google.com/file/d/1CR_gKPFyV_GwES8UWZ3Ci3gkNAlRrewU/view?usp=sharing" TargetMode="External"/><Relationship Id="rId4" Type="http://schemas.openxmlformats.org/officeDocument/2006/relationships/image" Target="../media/image69.png"/><Relationship Id="rId5" Type="http://schemas.openxmlformats.org/officeDocument/2006/relationships/image" Target="../media/image73.png"/><Relationship Id="rId6" Type="http://schemas.openxmlformats.org/officeDocument/2006/relationships/image" Target="../media/image68.png"/><Relationship Id="rId7" Type="http://schemas.openxmlformats.org/officeDocument/2006/relationships/image" Target="../media/image7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64.png"/><Relationship Id="rId4" Type="http://schemas.openxmlformats.org/officeDocument/2006/relationships/image" Target="../media/image71.png"/><Relationship Id="rId5" Type="http://schemas.openxmlformats.org/officeDocument/2006/relationships/image" Target="../media/image7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64.png"/><Relationship Id="rId4" Type="http://schemas.openxmlformats.org/officeDocument/2006/relationships/image" Target="../media/image71.png"/><Relationship Id="rId5" Type="http://schemas.openxmlformats.org/officeDocument/2006/relationships/image" Target="../media/image7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hyperlink" Target="https://drive.google.com/file/d/1CR_gKPFyV_GwES8UWZ3Ci3gkNAlRrewU/view?usp=sharing" TargetMode="External"/><Relationship Id="rId4" Type="http://schemas.openxmlformats.org/officeDocument/2006/relationships/image" Target="../media/image74.png"/><Relationship Id="rId5" Type="http://schemas.openxmlformats.org/officeDocument/2006/relationships/image" Target="../media/image6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hyperlink" Target="https://drive.google.com/file/d/1CR_gKPFyV_GwES8UWZ3Ci3gkNAlRrewU/view?usp=sharing" TargetMode="External"/><Relationship Id="rId4" Type="http://schemas.openxmlformats.org/officeDocument/2006/relationships/image" Target="../media/image74.png"/><Relationship Id="rId5" Type="http://schemas.openxmlformats.org/officeDocument/2006/relationships/image" Target="../media/image66.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hyperlink" Target="https://drive.google.com/file/d/1CR_gKPFyV_GwES8UWZ3Ci3gkNAlRrewU/view?usp=sharing" TargetMode="External"/><Relationship Id="rId4" Type="http://schemas.openxmlformats.org/officeDocument/2006/relationships/image" Target="../media/image74.png"/><Relationship Id="rId5" Type="http://schemas.openxmlformats.org/officeDocument/2006/relationships/image" Target="../media/image6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hyperlink" Target="https://drive.google.com/file/d/1CR_gKPFyV_GwES8UWZ3Ci3gkNAlRrewU/view?usp=sharing" TargetMode="External"/><Relationship Id="rId4" Type="http://schemas.openxmlformats.org/officeDocument/2006/relationships/image" Target="../media/image74.png"/><Relationship Id="rId5" Type="http://schemas.openxmlformats.org/officeDocument/2006/relationships/image" Target="../media/image6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82.png"/><Relationship Id="rId4" Type="http://schemas.openxmlformats.org/officeDocument/2006/relationships/image" Target="../media/image64.png"/><Relationship Id="rId5" Type="http://schemas.openxmlformats.org/officeDocument/2006/relationships/image" Target="../media/image62.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hyperlink" Target="https://www.marxists.org/reference/archive/de-tocqueville/democracy-america/ch18.htm" TargetMode="External"/><Relationship Id="rId4" Type="http://schemas.openxmlformats.org/officeDocument/2006/relationships/hyperlink" Target="https://www.marxists.org/reference/archive/de-tocqueville/democracy-america/notes1.htm#n21h" TargetMode="External"/><Relationship Id="rId5" Type="http://schemas.openxmlformats.org/officeDocument/2006/relationships/image" Target="../media/image70.png"/><Relationship Id="rId6" Type="http://schemas.openxmlformats.org/officeDocument/2006/relationships/image" Target="../media/image72.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72.png"/><Relationship Id="rId4" Type="http://schemas.openxmlformats.org/officeDocument/2006/relationships/hyperlink" Target="https://thumbwind.com/2020/03/02/fortnight-in-the-wilderness/" TargetMode="External"/><Relationship Id="rId5" Type="http://schemas.openxmlformats.org/officeDocument/2006/relationships/image" Target="../media/image98.png"/><Relationship Id="rId6" Type="http://schemas.openxmlformats.org/officeDocument/2006/relationships/image" Target="../media/image75.png"/><Relationship Id="rId7" Type="http://schemas.openxmlformats.org/officeDocument/2006/relationships/image" Target="../media/image8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72.png"/><Relationship Id="rId4" Type="http://schemas.openxmlformats.org/officeDocument/2006/relationships/hyperlink" Target="https://hudsonreview.com/2013/03/letters-from-america/#.Y83a-nbMI2x" TargetMode="External"/><Relationship Id="rId5" Type="http://schemas.openxmlformats.org/officeDocument/2006/relationships/hyperlink" Target="https://drive.google.com/file/d/18-3IOAKjF28WWBGxt-Lmm8wCW1EVdhn5/view?usp=sharing" TargetMode="External"/><Relationship Id="rId6" Type="http://schemas.openxmlformats.org/officeDocument/2006/relationships/hyperlink" Target="https://docs.google.com/document/d/1bcV299aQ00x1HaubOEyUhCwjnzqUzyzPf4LluDB8OIw/edit?usp=sharing" TargetMode="External"/><Relationship Id="rId7" Type="http://schemas.openxmlformats.org/officeDocument/2006/relationships/image" Target="../media/image7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9.xml"/><Relationship Id="rId3" Type="http://schemas.openxmlformats.org/officeDocument/2006/relationships/image" Target="../media/image8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87.png"/><Relationship Id="rId4" Type="http://schemas.openxmlformats.org/officeDocument/2006/relationships/hyperlink" Target="https://www.marxists.org/reference/archive/de-tocqueville/democracy-america/notes1.htm#n21i"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hyperlink" Target="https://www.tota.world/article/1860/" TargetMode="External"/><Relationship Id="rId4" Type="http://schemas.openxmlformats.org/officeDocument/2006/relationships/image" Target="../media/image9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image" Target="../media/image81.png"/><Relationship Id="rId4" Type="http://schemas.openxmlformats.org/officeDocument/2006/relationships/hyperlink" Target="https://www.tota.world/article/1860/"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hyperlink" Target="https://docs.google.com/document/d/1n4-g0-2JOSLbVlb2UVnrADBoZvPEuoPOFqfO2CS9uhw/edit?usp=sharing" TargetMode="External"/><Relationship Id="rId4" Type="http://schemas.openxmlformats.org/officeDocument/2006/relationships/image" Target="../media/image8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hyperlink" Target="https://www.marxists.org/reference/archive/de-tocqueville/democracy-america/notes1.htm#n21j" TargetMode="External"/><Relationship Id="rId4" Type="http://schemas.openxmlformats.org/officeDocument/2006/relationships/image" Target="../media/image79.png"/><Relationship Id="rId5" Type="http://schemas.openxmlformats.org/officeDocument/2006/relationships/image" Target="../media/image80.png"/><Relationship Id="rId6" Type="http://schemas.openxmlformats.org/officeDocument/2006/relationships/image" Target="../media/image7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78.png"/><Relationship Id="rId6" Type="http://schemas.openxmlformats.org/officeDocument/2006/relationships/image" Target="../media/image8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79.png"/><Relationship Id="rId4" Type="http://schemas.openxmlformats.org/officeDocument/2006/relationships/image" Target="../media/image80.png"/><Relationship Id="rId5" Type="http://schemas.openxmlformats.org/officeDocument/2006/relationships/image" Target="../media/image78.png"/><Relationship Id="rId6" Type="http://schemas.openxmlformats.org/officeDocument/2006/relationships/image" Target="../media/image8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85.png"/><Relationship Id="rId4" Type="http://schemas.openxmlformats.org/officeDocument/2006/relationships/hyperlink" Target="https://docs.google.com/document/d/1bcV299aQ00x1HaubOEyUhCwjnzqUzyzPf4LluDB8OIw/edit?usp=sharing" TargetMode="External"/><Relationship Id="rId5" Type="http://schemas.openxmlformats.org/officeDocument/2006/relationships/hyperlink" Target="https://docs.google.com/document/d/1oy43ih-ThOEzxHw0XtQXWdVEUE_YitjLUJX9YFP1kaI/edit?usp=sharing" TargetMode="External"/><Relationship Id="rId6" Type="http://schemas.openxmlformats.org/officeDocument/2006/relationships/image" Target="../media/image95.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hyperlink" Target="https://www.dallasfed.org/educate/navigate" TargetMode="External"/><Relationship Id="rId4" Type="http://schemas.openxmlformats.org/officeDocument/2006/relationships/hyperlink" Target="https://www.econedlink.org/resources/could-you-earn-a-million-dollars/" TargetMode="External"/><Relationship Id="rId9" Type="http://schemas.openxmlformats.org/officeDocument/2006/relationships/image" Target="../media/image93.png"/><Relationship Id="rId5" Type="http://schemas.openxmlformats.org/officeDocument/2006/relationships/hyperlink" Target="https://floridafinancialliteracy.weebly.com/blog/is-your-next-job-a-text-or-tweet-away" TargetMode="External"/><Relationship Id="rId6" Type="http://schemas.openxmlformats.org/officeDocument/2006/relationships/hyperlink" Target="https://floridafinancialliteracy.weebly.com/blog/can-you-afford-to-move-out" TargetMode="External"/><Relationship Id="rId7" Type="http://schemas.openxmlformats.org/officeDocument/2006/relationships/hyperlink" Target="https://floridafinancialliteracy.weebly.com/blog/do-you-want-to-work-for-someone-else-or-for-yourself" TargetMode="External"/><Relationship Id="rId8" Type="http://schemas.openxmlformats.org/officeDocument/2006/relationships/hyperlink" Target="https://floridafinancialliteracy.weebly.com/blog/if-we-have-economic-growth-why-are-some-families-struggling"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90.png"/><Relationship Id="rId4" Type="http://schemas.openxmlformats.org/officeDocument/2006/relationships/image" Target="../media/image88.png"/><Relationship Id="rId5" Type="http://schemas.openxmlformats.org/officeDocument/2006/relationships/image" Target="../media/image9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5.png"/><Relationship Id="rId5" Type="http://schemas.openxmlformats.org/officeDocument/2006/relationships/image" Target="../media/image16.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1" Type="http://schemas.openxmlformats.org/officeDocument/2006/relationships/hyperlink" Target="https://docs.google.com/document/d/11An7T5rkv24nGoSOCyZI4ncp3VSGUsn0qp0SuAyprW8/edit?usp=sharing" TargetMode="External"/><Relationship Id="rId10" Type="http://schemas.openxmlformats.org/officeDocument/2006/relationships/image" Target="../media/image96.png"/><Relationship Id="rId13" Type="http://schemas.openxmlformats.org/officeDocument/2006/relationships/image" Target="../media/image94.png"/><Relationship Id="rId12" Type="http://schemas.openxmlformats.org/officeDocument/2006/relationships/image" Target="../media/image108.png"/><Relationship Id="rId1" Type="http://schemas.openxmlformats.org/officeDocument/2006/relationships/slideLayout" Target="../slideLayouts/slideLayout4.xml"/><Relationship Id="rId2" Type="http://schemas.openxmlformats.org/officeDocument/2006/relationships/notesSlide" Target="../notesSlides/notesSlide71.xml"/><Relationship Id="rId3" Type="http://schemas.openxmlformats.org/officeDocument/2006/relationships/hyperlink" Target="https://headwaterseconomics.org/public-lands/protected-lands/economic-impact-of-national-parks/#:~:text=Visitors%20spend%20money%20and%20create,economic%20growth%20in%20nearby%20communities" TargetMode="External"/><Relationship Id="rId4" Type="http://schemas.openxmlformats.org/officeDocument/2006/relationships/image" Target="../media/image113.png"/><Relationship Id="rId9" Type="http://schemas.openxmlformats.org/officeDocument/2006/relationships/image" Target="../media/image97.png"/><Relationship Id="rId14" Type="http://schemas.openxmlformats.org/officeDocument/2006/relationships/image" Target="../media/image99.png"/><Relationship Id="rId5" Type="http://schemas.openxmlformats.org/officeDocument/2006/relationships/hyperlink" Target="https://docs.google.com/document/d/1eJCfQPYkw49t8VDc8EQ-WQXWbyINL43DbuLvfMiakoQ/edit?usp=sharing" TargetMode="External"/><Relationship Id="rId6" Type="http://schemas.openxmlformats.org/officeDocument/2006/relationships/image" Target="../media/image105.png"/><Relationship Id="rId7" Type="http://schemas.openxmlformats.org/officeDocument/2006/relationships/image" Target="../media/image100.png"/><Relationship Id="rId8" Type="http://schemas.openxmlformats.org/officeDocument/2006/relationships/hyperlink" Target="https://docs.google.com/document/d/1TtTMsuY9XDPjVQd99Cl22H1wadNSeQsuiAYdY_4EybI/edit?usp=sharing" TargetMode="External"/></Relationships>
</file>

<file path=ppt/slides/_rels/slide72.xml.rels><?xml version="1.0" encoding="UTF-8" standalone="yes"?><Relationships xmlns="http://schemas.openxmlformats.org/package/2006/relationships"><Relationship Id="rId10" Type="http://schemas.openxmlformats.org/officeDocument/2006/relationships/image" Target="../media/image109.png"/><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100.png"/><Relationship Id="rId4" Type="http://schemas.openxmlformats.org/officeDocument/2006/relationships/hyperlink" Target="https://edsitement.neh.gov/lesson-plans/having-fun-leisure-and-entertainment-turn-twentieth-century" TargetMode="External"/><Relationship Id="rId9" Type="http://schemas.openxmlformats.org/officeDocument/2006/relationships/image" Target="../media/image104.png"/><Relationship Id="rId5" Type="http://schemas.openxmlformats.org/officeDocument/2006/relationships/image" Target="../media/image151.png"/><Relationship Id="rId6" Type="http://schemas.openxmlformats.org/officeDocument/2006/relationships/hyperlink" Target="https://edsitement.neh.gov/student-activities/having-fun-economics-leisure" TargetMode="External"/><Relationship Id="rId7" Type="http://schemas.openxmlformats.org/officeDocument/2006/relationships/image" Target="../media/image186.png"/><Relationship Id="rId8" Type="http://schemas.openxmlformats.org/officeDocument/2006/relationships/hyperlink" Target="https://docs.google.com/document/d/188oYMhWC8g0l2VrG3G4egzt1VskhLgo_8RpBUFGndAg/edit?usp=sharing" TargetMode="External"/></Relationships>
</file>

<file path=ppt/slides/_rels/slide73.xml.rels><?xml version="1.0" encoding="UTF-8" standalone="yes"?><Relationships xmlns="http://schemas.openxmlformats.org/package/2006/relationships"><Relationship Id="rId10" Type="http://schemas.openxmlformats.org/officeDocument/2006/relationships/image" Target="../media/image139.png"/><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hyperlink" Target="https://drive.google.com/file/d/1iBoV1NhuJ2ctYN_-1TAjqkitzAuxvoE-/view?usp=share_link" TargetMode="External"/><Relationship Id="rId4" Type="http://schemas.openxmlformats.org/officeDocument/2006/relationships/hyperlink" Target="https://www.doi.gov/sites/doi.gov/files/uploads/fy2021-bib-bh081.pdf" TargetMode="External"/><Relationship Id="rId9" Type="http://schemas.openxmlformats.org/officeDocument/2006/relationships/hyperlink" Target="https://docs.google.com/document/d/1Axiy9wSXzOqbwjb41GaBKCVCwfLxQexT4JQrrRuqjn4/edit?usp=sharing" TargetMode="External"/><Relationship Id="rId5" Type="http://schemas.openxmlformats.org/officeDocument/2006/relationships/image" Target="../media/image131.png"/><Relationship Id="rId6" Type="http://schemas.openxmlformats.org/officeDocument/2006/relationships/hyperlink" Target="https://docs.google.com/document/d/1siGG28wRMQpPJLDHZ6c4tDz77S-gIBfh0N4t5yuMpEg/edit?usp=sharing" TargetMode="External"/><Relationship Id="rId7" Type="http://schemas.openxmlformats.org/officeDocument/2006/relationships/image" Target="../media/image118.png"/><Relationship Id="rId8" Type="http://schemas.openxmlformats.org/officeDocument/2006/relationships/image" Target="../media/image96.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hyperlink" Target="https://www.nps.gov/orgs/1207/vse2020.htm" TargetMode="External"/><Relationship Id="rId4" Type="http://schemas.openxmlformats.org/officeDocument/2006/relationships/image" Target="../media/image102.png"/><Relationship Id="rId9" Type="http://schemas.openxmlformats.org/officeDocument/2006/relationships/image" Target="../media/image96.png"/><Relationship Id="rId5" Type="http://schemas.openxmlformats.org/officeDocument/2006/relationships/hyperlink" Target="https://www.nps.gov/orgs/1207/vse2020.htm" TargetMode="External"/><Relationship Id="rId6" Type="http://schemas.openxmlformats.org/officeDocument/2006/relationships/image" Target="../media/image110.png"/><Relationship Id="rId7" Type="http://schemas.openxmlformats.org/officeDocument/2006/relationships/hyperlink" Target="https://docs.google.com/document/d/1qZKwg6yR4_Yom_iXoolSyFxTMLOHo3QBfI4sKsW7F9Y/edit?usp=sharing" TargetMode="External"/><Relationship Id="rId8" Type="http://schemas.openxmlformats.org/officeDocument/2006/relationships/image" Target="../media/image127.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136.png"/><Relationship Id="rId4" Type="http://schemas.openxmlformats.org/officeDocument/2006/relationships/hyperlink" Target="https://docs.google.com/document/d/11-cBwJYg8RL_vvMPZb5IxXtTlq40IiDD2FTkcrbOnBE/edit?usp=sharing" TargetMode="External"/><Relationship Id="rId5" Type="http://schemas.openxmlformats.org/officeDocument/2006/relationships/image" Target="../media/image123.png"/><Relationship Id="rId6" Type="http://schemas.openxmlformats.org/officeDocument/2006/relationships/image" Target="../media/image100.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6.xml"/><Relationship Id="rId3" Type="http://schemas.openxmlformats.org/officeDocument/2006/relationships/image" Target="../media/image103.png"/><Relationship Id="rId4" Type="http://schemas.openxmlformats.org/officeDocument/2006/relationships/image" Target="../media/image101.png"/><Relationship Id="rId5" Type="http://schemas.openxmlformats.org/officeDocument/2006/relationships/image" Target="../media/image106.png"/></Relationships>
</file>

<file path=ppt/slides/_rels/slide77.xml.rels><?xml version="1.0" encoding="UTF-8" standalone="yes"?><Relationships xmlns="http://schemas.openxmlformats.org/package/2006/relationships"><Relationship Id="rId11" Type="http://schemas.openxmlformats.org/officeDocument/2006/relationships/image" Target="../media/image193.png"/><Relationship Id="rId10" Type="http://schemas.openxmlformats.org/officeDocument/2006/relationships/hyperlink" Target="https://www.nps.gov/teachers/classrooms/6roadside.htm" TargetMode="External"/><Relationship Id="rId13" Type="http://schemas.openxmlformats.org/officeDocument/2006/relationships/hyperlink" Target="https://www.nps.gov/teachers/teacher-resources.htm" TargetMode="External"/><Relationship Id="rId12" Type="http://schemas.openxmlformats.org/officeDocument/2006/relationships/image" Target="../media/image174.png"/><Relationship Id="rId1" Type="http://schemas.openxmlformats.org/officeDocument/2006/relationships/slideLayout" Target="../slideLayouts/slideLayout3.xml"/><Relationship Id="rId2" Type="http://schemas.openxmlformats.org/officeDocument/2006/relationships/notesSlide" Target="../notesSlides/notesSlide77.xml"/><Relationship Id="rId3" Type="http://schemas.openxmlformats.org/officeDocument/2006/relationships/hyperlink" Target="https://www.nps.gov/subjects/teachingwithhistoricplaces/lesson-plans.htm" TargetMode="External"/><Relationship Id="rId4" Type="http://schemas.openxmlformats.org/officeDocument/2006/relationships/image" Target="../media/image215.png"/><Relationship Id="rId9" Type="http://schemas.openxmlformats.org/officeDocument/2006/relationships/hyperlink" Target="https://www.nps.gov/subjects/teachingwithhistoricplaces/find-by-state.htm" TargetMode="External"/><Relationship Id="rId15" Type="http://schemas.openxmlformats.org/officeDocument/2006/relationships/hyperlink" Target="https://www.nps.gov/teachers/classrooms/flowering-plant-reproduction.htm" TargetMode="External"/><Relationship Id="rId14" Type="http://schemas.openxmlformats.org/officeDocument/2006/relationships/image" Target="../media/image114.png"/><Relationship Id="rId16" Type="http://schemas.openxmlformats.org/officeDocument/2006/relationships/image" Target="../media/image148.png"/><Relationship Id="rId5" Type="http://schemas.openxmlformats.org/officeDocument/2006/relationships/hyperlink" Target="https://www.nps.gov/articles/000/upload/Twhp-Lessons_101space.pdf" TargetMode="External"/><Relationship Id="rId6" Type="http://schemas.openxmlformats.org/officeDocument/2006/relationships/image" Target="../media/image190.png"/><Relationship Id="rId7" Type="http://schemas.openxmlformats.org/officeDocument/2006/relationships/hyperlink" Target="https://www.nps.gov/subjects/teachingwithhistoricplaces/lesson-plans-by-theme.htm" TargetMode="External"/><Relationship Id="rId8" Type="http://schemas.openxmlformats.org/officeDocument/2006/relationships/hyperlink" Target="https://www.nps.gov/subjects/teachingwithhistoricplaces/lesson-plans-by-time-period.htm" TargetMode="Externa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hyperlink" Target="https://floridafinancialliteracy.weebly.com/blog/are-you-a-screen-teen" TargetMode="External"/><Relationship Id="rId4" Type="http://schemas.openxmlformats.org/officeDocument/2006/relationships/hyperlink" Target="https://floridafinancialliteracy.weebly.com/blog/how-do-gas-prices-impact-decisions" TargetMode="External"/><Relationship Id="rId5" Type="http://schemas.openxmlformats.org/officeDocument/2006/relationships/hyperlink" Target="https://floridafinancialliteracy.weebly.com/blog/how-do-i-plan-for-a-job-or-career" TargetMode="External"/><Relationship Id="rId6" Type="http://schemas.openxmlformats.org/officeDocument/2006/relationships/hyperlink" Target="https://floridafinancialliteracy.weebly.com/blog/early-to-bed-early-to-rise-makes-a-man-healthy-wealthy-and-wise" TargetMode="External"/><Relationship Id="rId7" Type="http://schemas.openxmlformats.org/officeDocument/2006/relationships/image" Target="../media/image107.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 Id="rId3" Type="http://schemas.openxmlformats.org/officeDocument/2006/relationships/image" Target="../media/image112.png"/><Relationship Id="rId4" Type="http://schemas.openxmlformats.org/officeDocument/2006/relationships/image" Target="../media/image1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0.xml"/><Relationship Id="rId3" Type="http://schemas.openxmlformats.org/officeDocument/2006/relationships/hyperlink" Target="https://www.investopedia.com/articles/investing/011116/economic-effects-new-deal.asp" TargetMode="External"/><Relationship Id="rId4" Type="http://schemas.openxmlformats.org/officeDocument/2006/relationships/image" Target="../media/image116.png"/><Relationship Id="rId5" Type="http://schemas.openxmlformats.org/officeDocument/2006/relationships/image" Target="../media/image11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1.xml"/><Relationship Id="rId3" Type="http://schemas.openxmlformats.org/officeDocument/2006/relationships/hyperlink" Target="https://www.usgovernmentspending.com/" TargetMode="External"/><Relationship Id="rId4" Type="http://schemas.openxmlformats.org/officeDocument/2006/relationships/image" Target="../media/image117.png"/><Relationship Id="rId5" Type="http://schemas.openxmlformats.org/officeDocument/2006/relationships/image" Target="../media/image121.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2.xml"/><Relationship Id="rId3" Type="http://schemas.openxmlformats.org/officeDocument/2006/relationships/image" Target="../media/image124.png"/><Relationship Id="rId4" Type="http://schemas.openxmlformats.org/officeDocument/2006/relationships/image" Target="../media/image119.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3.xml"/><Relationship Id="rId3" Type="http://schemas.openxmlformats.org/officeDocument/2006/relationships/image" Target="../media/image128.png"/><Relationship Id="rId4" Type="http://schemas.openxmlformats.org/officeDocument/2006/relationships/image" Target="../media/image125.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4.xml"/><Relationship Id="rId3" Type="http://schemas.openxmlformats.org/officeDocument/2006/relationships/image" Target="../media/image122.png"/><Relationship Id="rId4" Type="http://schemas.openxmlformats.org/officeDocument/2006/relationships/image" Target="../media/image12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5.xml"/><Relationship Id="rId3" Type="http://schemas.openxmlformats.org/officeDocument/2006/relationships/image" Target="../media/image133.png"/></Relationships>
</file>

<file path=ppt/slides/_rels/slide86.xml.rels><?xml version="1.0" encoding="UTF-8" standalone="yes"?><Relationships xmlns="http://schemas.openxmlformats.org/package/2006/relationships"><Relationship Id="rId11" Type="http://schemas.openxmlformats.org/officeDocument/2006/relationships/hyperlink" Target="https://www.stlouisfed.org/education/making-personal-finance-decisions-curriculum-unit" TargetMode="External"/><Relationship Id="rId10" Type="http://schemas.openxmlformats.org/officeDocument/2006/relationships/hyperlink" Target="https://floridafinancialliteracy.weebly.com/blog/which-stock-would-you-choose" TargetMode="External"/><Relationship Id="rId12" Type="http://schemas.openxmlformats.org/officeDocument/2006/relationships/image" Target="../media/image130.png"/><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hyperlink" Target="https://floridafinancialliteracy.weebly.com/blog/how-do-i-save-money" TargetMode="External"/><Relationship Id="rId4" Type="http://schemas.openxmlformats.org/officeDocument/2006/relationships/hyperlink" Target="https://floridafinancialliteracy.weebly.com/blog/how-do-people-save-for-the-future" TargetMode="External"/><Relationship Id="rId9" Type="http://schemas.openxmlformats.org/officeDocument/2006/relationships/hyperlink" Target="https://floridafinancialliteracy.weebly.com/blog/bulls-bears-and-wolves-oh-my" TargetMode="External"/><Relationship Id="rId5" Type="http://schemas.openxmlformats.org/officeDocument/2006/relationships/hyperlink" Target="https://floridafinancialliteracy.weebly.com/blog/what-is-compound-interest-and-why-does-it-matter" TargetMode="External"/><Relationship Id="rId6" Type="http://schemas.openxmlformats.org/officeDocument/2006/relationships/hyperlink" Target="https://floridafinancialliteracy.weebly.com/blog/how-many-people-live-paycheck-to-paycheck" TargetMode="External"/><Relationship Id="rId7" Type="http://schemas.openxmlformats.org/officeDocument/2006/relationships/hyperlink" Target="https://floridafinancialliteracy.weebly.com/blog/which-stock-would-you-choose" TargetMode="External"/><Relationship Id="rId8" Type="http://schemas.openxmlformats.org/officeDocument/2006/relationships/hyperlink" Target="https://floridafinancialliteracy.weebly.com/blog/how-do-you-safeguard-money-from-scammers"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 Id="rId3" Type="http://schemas.openxmlformats.org/officeDocument/2006/relationships/image" Target="../media/image134.png"/><Relationship Id="rId4" Type="http://schemas.openxmlformats.org/officeDocument/2006/relationships/image" Target="../media/image12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 Id="rId3" Type="http://schemas.openxmlformats.org/officeDocument/2006/relationships/hyperlink" Target="http://www.publicpurpose.com/freeway1.htm#:~:text=The%20interstate%20highway%20system%20has%20had%20a%20profound%20effect%20upon,costs%20have%20been%20reduced%20substantially" TargetMode="External"/><Relationship Id="rId4" Type="http://schemas.openxmlformats.org/officeDocument/2006/relationships/hyperlink" Target="https://en.wikipedia.org/wiki/Dwight_D._Eisenhower" TargetMode="External"/><Relationship Id="rId5" Type="http://schemas.openxmlformats.org/officeDocument/2006/relationships/image" Target="../media/image1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png"/></Relationships>
</file>

<file path=ppt/slides/_rels/slide90.xml.rels><?xml version="1.0" encoding="UTF-8" standalone="yes"?><Relationships xmlns="http://schemas.openxmlformats.org/package/2006/relationships"><Relationship Id="rId10" Type="http://schemas.openxmlformats.org/officeDocument/2006/relationships/image" Target="../media/image141.png"/><Relationship Id="rId1" Type="http://schemas.openxmlformats.org/officeDocument/2006/relationships/slideLayout" Target="../slideLayouts/slideLayout4.xml"/><Relationship Id="rId2" Type="http://schemas.openxmlformats.org/officeDocument/2006/relationships/notesSlide" Target="../notesSlides/notesSlide90.xml"/><Relationship Id="rId3" Type="http://schemas.openxmlformats.org/officeDocument/2006/relationships/hyperlink" Target="https://en.wikipedia.org/wiki/Lincoln_Highway" TargetMode="External"/><Relationship Id="rId4" Type="http://schemas.openxmlformats.org/officeDocument/2006/relationships/hyperlink" Target="https://en.wikipedia.org/wiki/Reichsautobahn" TargetMode="External"/><Relationship Id="rId9" Type="http://schemas.openxmlformats.org/officeDocument/2006/relationships/hyperlink" Target="https://en.wikipedia.org/wiki/Lucius_D._Clay" TargetMode="External"/><Relationship Id="rId5" Type="http://schemas.openxmlformats.org/officeDocument/2006/relationships/hyperlink" Target="https://en.wikipedia.org/wiki/German_autobahns" TargetMode="External"/><Relationship Id="rId6" Type="http://schemas.openxmlformats.org/officeDocument/2006/relationships/hyperlink" Target="https://en.wikipedia.org/wiki/Supreme_Commander_of_the_Allied_Expeditionary_Force" TargetMode="External"/><Relationship Id="rId7" Type="http://schemas.openxmlformats.org/officeDocument/2006/relationships/hyperlink" Target="https://en.wikipedia.org/wiki/Allies_of_World_War_II" TargetMode="External"/><Relationship Id="rId8" Type="http://schemas.openxmlformats.org/officeDocument/2006/relationships/hyperlink" Target="https://en.wikipedia.org/wiki/European_Theatre_of_World_War_II" TargetMode="Externa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1.xml"/><Relationship Id="rId3" Type="http://schemas.openxmlformats.org/officeDocument/2006/relationships/hyperlink" Target="https://www.fhwa.dot.gov/infrastructure/alexis.cfm" TargetMode="External"/><Relationship Id="rId4" Type="http://schemas.openxmlformats.org/officeDocument/2006/relationships/image" Target="../media/image132.png"/></Relationships>
</file>

<file path=ppt/slides/_rels/slide92.xml.rels><?xml version="1.0" encoding="UTF-8" standalone="yes"?><Relationships xmlns="http://schemas.openxmlformats.org/package/2006/relationships"><Relationship Id="rId11" Type="http://schemas.openxmlformats.org/officeDocument/2006/relationships/image" Target="../media/image135.png"/><Relationship Id="rId10" Type="http://schemas.openxmlformats.org/officeDocument/2006/relationships/hyperlink" Target="https://floridafinancialliteracy.weebly.com/blog/is-debt-scaring-you-away-from-college" TargetMode="External"/><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hyperlink" Target="https://floridafinancialliteracy.weebly.com/blog/five-things-not-to-say-when-buying-a-car" TargetMode="External"/><Relationship Id="rId4" Type="http://schemas.openxmlformats.org/officeDocument/2006/relationships/hyperlink" Target="https://floridafinancialliteracy.weebly.com/blog/would-you-buy-a-self-driving-car" TargetMode="External"/><Relationship Id="rId9" Type="http://schemas.openxmlformats.org/officeDocument/2006/relationships/hyperlink" Target="https://floridafinancialliteracy.weebly.com/blog/college-prep-for-babies-financial-babies-that-is" TargetMode="External"/><Relationship Id="rId5" Type="http://schemas.openxmlformats.org/officeDocument/2006/relationships/hyperlink" Target="https://floridafinancialliteracy.weebly.com/blog/do-you-love-that-car" TargetMode="External"/><Relationship Id="rId6" Type="http://schemas.openxmlformats.org/officeDocument/2006/relationships/hyperlink" Target="https://floridafinancialliteracy.weebly.com/blog/are-you-prepared-for-college-or-a-career" TargetMode="External"/><Relationship Id="rId7" Type="http://schemas.openxmlformats.org/officeDocument/2006/relationships/hyperlink" Target="https://floridafinancialliteracy.weebly.com/blog/would-you-invest-in-uber" TargetMode="External"/><Relationship Id="rId8" Type="http://schemas.openxmlformats.org/officeDocument/2006/relationships/hyperlink" Target="https://floridafinancialliteracy.weebly.com/blog/to-college-loan-or-not-to-college-loan-that-is-the-question"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3.xml"/><Relationship Id="rId3" Type="http://schemas.openxmlformats.org/officeDocument/2006/relationships/image" Target="../media/image143.png"/><Relationship Id="rId4" Type="http://schemas.openxmlformats.org/officeDocument/2006/relationships/image" Target="../media/image137.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hyperlink" Target="https://www.nps.gov/common/uploads/teachers/lessonplans/TWH%20Self%20Guided%20Virtual%20Tour%20Worksheet.pdf" TargetMode="External"/><Relationship Id="rId4" Type="http://schemas.openxmlformats.org/officeDocument/2006/relationships/image" Target="../media/image171.png"/><Relationship Id="rId5" Type="http://schemas.openxmlformats.org/officeDocument/2006/relationships/hyperlink" Target="https://www.nps.gov/lyjo/learn/photosmultimedia/texas-white-house-virtual-tour.htm" TargetMode="External"/><Relationship Id="rId6" Type="http://schemas.openxmlformats.org/officeDocument/2006/relationships/image" Target="../media/image211.png"/><Relationship Id="rId7" Type="http://schemas.openxmlformats.org/officeDocument/2006/relationships/hyperlink" Target="https://www.doi.gov/national-park-service-releases-video-series-texas-white-house" TargetMode="Externa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hyperlink" Target="https://millercenter.org/the-presidency/educational-resources/lbj-explains-his-fiscal-policy" TargetMode="External"/><Relationship Id="rId4" Type="http://schemas.openxmlformats.org/officeDocument/2006/relationships/image" Target="../media/image152.png"/><Relationship Id="rId5" Type="http://schemas.openxmlformats.org/officeDocument/2006/relationships/image" Target="../media/image145.png"/><Relationship Id="rId6" Type="http://schemas.openxmlformats.org/officeDocument/2006/relationships/image" Target="../media/image96.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hyperlink" Target="https://docs.google.com/document/d/1uTnglIYXIf4WHUxCUxZMY2BtKUZ562odYlG0G3yMLbw/edit?usp=sharing" TargetMode="External"/><Relationship Id="rId4" Type="http://schemas.openxmlformats.org/officeDocument/2006/relationships/image" Target="../media/image159.png"/><Relationship Id="rId5" Type="http://schemas.openxmlformats.org/officeDocument/2006/relationships/hyperlink" Target="https://drive.google.com/file/d/1SgzoSns8-gIu0USXVcnLWrru3JMPK_4R/view?usp=sharing" TargetMode="External"/><Relationship Id="rId6" Type="http://schemas.openxmlformats.org/officeDocument/2006/relationships/image" Target="../media/image177.png"/><Relationship Id="rId7" Type="http://schemas.openxmlformats.org/officeDocument/2006/relationships/image" Target="../media/image96.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hyperlink" Target="https://www.ssa.gov/history/lbjstmts.html" TargetMode="External"/><Relationship Id="rId4" Type="http://schemas.openxmlformats.org/officeDocument/2006/relationships/hyperlink" Target="https://www.cato.org/blog/george-w-bush-biggest-spender-lbj" TargetMode="External"/><Relationship Id="rId5" Type="http://schemas.openxmlformats.org/officeDocument/2006/relationships/image" Target="../media/image140.png"/><Relationship Id="rId6" Type="http://schemas.openxmlformats.org/officeDocument/2006/relationships/image" Target="../media/image138.png"/><Relationship Id="rId7" Type="http://schemas.openxmlformats.org/officeDocument/2006/relationships/image" Target="../media/image9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hyperlink" Target="https://billofrightsinstitute.org/e-lessons/lyndon-b-johnson-and-ronald-reagan-and-federal-power" TargetMode="External"/><Relationship Id="rId4" Type="http://schemas.openxmlformats.org/officeDocument/2006/relationships/image" Target="../media/image162.png"/><Relationship Id="rId5" Type="http://schemas.openxmlformats.org/officeDocument/2006/relationships/image" Target="../media/image142.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hyperlink" Target="https://www.thebalancemoney.com/president-lyndon-johnson-s-economic-policies-3305561" TargetMode="External"/><Relationship Id="rId4" Type="http://schemas.openxmlformats.org/officeDocument/2006/relationships/image" Target="../media/image157.png"/><Relationship Id="rId5" Type="http://schemas.openxmlformats.org/officeDocument/2006/relationships/image" Target="../media/image96.png"/><Relationship Id="rId6"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3" name="Shape 53"/>
        <p:cNvGrpSpPr/>
        <p:nvPr/>
      </p:nvGrpSpPr>
      <p:grpSpPr>
        <a:xfrm>
          <a:off x="0" y="0"/>
          <a:ext cx="0" cy="0"/>
          <a:chOff x="0" y="0"/>
          <a:chExt cx="0" cy="0"/>
        </a:xfrm>
      </p:grpSpPr>
      <p:sp>
        <p:nvSpPr>
          <p:cNvPr id="54" name="Google Shape;54;p13"/>
          <p:cNvSpPr/>
          <p:nvPr/>
        </p:nvSpPr>
        <p:spPr>
          <a:xfrm>
            <a:off x="7050" y="-7050"/>
            <a:ext cx="9144000" cy="5143500"/>
          </a:xfrm>
          <a:prstGeom prst="rect">
            <a:avLst/>
          </a:prstGeom>
          <a:noFill/>
          <a:ln cap="flat" cmpd="sng" w="38100">
            <a:solidFill>
              <a:srgbClr val="2AB42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5" name="Google Shape;55;p13"/>
          <p:cNvPicPr preferRelativeResize="0"/>
          <p:nvPr/>
        </p:nvPicPr>
        <p:blipFill>
          <a:blip r:embed="rId3">
            <a:alphaModFix amt="36000"/>
          </a:blip>
          <a:stretch>
            <a:fillRect/>
          </a:stretch>
        </p:blipFill>
        <p:spPr>
          <a:xfrm>
            <a:off x="88900" y="333725"/>
            <a:ext cx="8908600" cy="4476050"/>
          </a:xfrm>
          <a:prstGeom prst="rect">
            <a:avLst/>
          </a:prstGeom>
          <a:noFill/>
          <a:ln>
            <a:noFill/>
          </a:ln>
        </p:spPr>
      </p:pic>
      <p:sp>
        <p:nvSpPr>
          <p:cNvPr id="56" name="Google Shape;56;p13"/>
          <p:cNvSpPr txBox="1"/>
          <p:nvPr>
            <p:ph type="ctrTitle"/>
          </p:nvPr>
        </p:nvSpPr>
        <p:spPr>
          <a:xfrm>
            <a:off x="311700" y="334625"/>
            <a:ext cx="8520600" cy="24627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b="1" lang="en" sz="3000"/>
              <a:t>What if Personal Finance and Fiscal Policy Were the Same?</a:t>
            </a:r>
            <a:r>
              <a:rPr lang="en" sz="3000"/>
              <a:t> </a:t>
            </a:r>
            <a:endParaRPr sz="3000"/>
          </a:p>
          <a:p>
            <a:pPr indent="0" lvl="0" marL="0" rtl="0" algn="ctr">
              <a:spcBef>
                <a:spcPts val="0"/>
              </a:spcBef>
              <a:spcAft>
                <a:spcPts val="0"/>
              </a:spcAft>
              <a:buNone/>
            </a:pPr>
            <a:r>
              <a:rPr i="1" lang="en" sz="3000"/>
              <a:t>A Financial Perspective of our US Presidents’ Investment Returns in America… History’s Look at Personal Finance.</a:t>
            </a:r>
            <a:endParaRPr sz="7100"/>
          </a:p>
        </p:txBody>
      </p:sp>
      <p:pic>
        <p:nvPicPr>
          <p:cNvPr id="57" name="Google Shape;57;p13"/>
          <p:cNvPicPr preferRelativeResize="0"/>
          <p:nvPr/>
        </p:nvPicPr>
        <p:blipFill rotWithShape="1">
          <a:blip r:embed="rId4">
            <a:alphaModFix/>
          </a:blip>
          <a:srcRect b="5691" l="4910" r="7392" t="5245"/>
          <a:stretch/>
        </p:blipFill>
        <p:spPr>
          <a:xfrm>
            <a:off x="71450" y="4809775"/>
            <a:ext cx="522992" cy="298425"/>
          </a:xfrm>
          <a:prstGeom prst="rect">
            <a:avLst/>
          </a:prstGeom>
          <a:noFill/>
          <a:ln>
            <a:noFill/>
          </a:ln>
        </p:spPr>
      </p:pic>
      <p:pic>
        <p:nvPicPr>
          <p:cNvPr id="58" name="Google Shape;58;p13"/>
          <p:cNvPicPr preferRelativeResize="0"/>
          <p:nvPr/>
        </p:nvPicPr>
        <p:blipFill rotWithShape="1">
          <a:blip r:embed="rId4">
            <a:alphaModFix/>
          </a:blip>
          <a:srcRect b="5691" l="4910" r="7392" t="5245"/>
          <a:stretch/>
        </p:blipFill>
        <p:spPr>
          <a:xfrm>
            <a:off x="6372775" y="4809775"/>
            <a:ext cx="522992" cy="298425"/>
          </a:xfrm>
          <a:prstGeom prst="rect">
            <a:avLst/>
          </a:prstGeom>
          <a:noFill/>
          <a:ln>
            <a:noFill/>
          </a:ln>
        </p:spPr>
      </p:pic>
      <p:pic>
        <p:nvPicPr>
          <p:cNvPr id="59" name="Google Shape;59;p13"/>
          <p:cNvPicPr preferRelativeResize="0"/>
          <p:nvPr/>
        </p:nvPicPr>
        <p:blipFill rotWithShape="1">
          <a:blip r:embed="rId4">
            <a:alphaModFix/>
          </a:blip>
          <a:srcRect b="5691" l="4910" r="7392" t="5245"/>
          <a:stretch/>
        </p:blipFill>
        <p:spPr>
          <a:xfrm>
            <a:off x="4281700" y="4809775"/>
            <a:ext cx="522992" cy="298425"/>
          </a:xfrm>
          <a:prstGeom prst="rect">
            <a:avLst/>
          </a:prstGeom>
          <a:noFill/>
          <a:ln>
            <a:noFill/>
          </a:ln>
        </p:spPr>
      </p:pic>
      <p:pic>
        <p:nvPicPr>
          <p:cNvPr id="60" name="Google Shape;60;p13"/>
          <p:cNvPicPr preferRelativeResize="0"/>
          <p:nvPr/>
        </p:nvPicPr>
        <p:blipFill rotWithShape="1">
          <a:blip r:embed="rId4">
            <a:alphaModFix/>
          </a:blip>
          <a:srcRect b="5691" l="4910" r="7392" t="5245"/>
          <a:stretch/>
        </p:blipFill>
        <p:spPr>
          <a:xfrm>
            <a:off x="8474500" y="4809775"/>
            <a:ext cx="522992" cy="298425"/>
          </a:xfrm>
          <a:prstGeom prst="rect">
            <a:avLst/>
          </a:prstGeom>
          <a:noFill/>
          <a:ln>
            <a:noFill/>
          </a:ln>
        </p:spPr>
      </p:pic>
      <p:pic>
        <p:nvPicPr>
          <p:cNvPr id="61" name="Google Shape;61;p13"/>
          <p:cNvPicPr preferRelativeResize="0"/>
          <p:nvPr/>
        </p:nvPicPr>
        <p:blipFill rotWithShape="1">
          <a:blip r:embed="rId4">
            <a:alphaModFix/>
          </a:blip>
          <a:srcRect b="5691" l="4910" r="7392" t="5245"/>
          <a:stretch/>
        </p:blipFill>
        <p:spPr>
          <a:xfrm>
            <a:off x="2148363" y="4809775"/>
            <a:ext cx="522992" cy="298425"/>
          </a:xfrm>
          <a:prstGeom prst="rect">
            <a:avLst/>
          </a:prstGeom>
          <a:noFill/>
          <a:ln>
            <a:noFill/>
          </a:ln>
        </p:spPr>
      </p:pic>
      <p:pic>
        <p:nvPicPr>
          <p:cNvPr id="62" name="Google Shape;62;p13"/>
          <p:cNvPicPr preferRelativeResize="0"/>
          <p:nvPr/>
        </p:nvPicPr>
        <p:blipFill rotWithShape="1">
          <a:blip r:embed="rId4">
            <a:alphaModFix/>
          </a:blip>
          <a:srcRect b="5691" l="4910" r="7392" t="5245"/>
          <a:stretch/>
        </p:blipFill>
        <p:spPr>
          <a:xfrm>
            <a:off x="3196600" y="4809775"/>
            <a:ext cx="522992" cy="298425"/>
          </a:xfrm>
          <a:prstGeom prst="rect">
            <a:avLst/>
          </a:prstGeom>
          <a:noFill/>
          <a:ln>
            <a:noFill/>
          </a:ln>
        </p:spPr>
      </p:pic>
      <p:pic>
        <p:nvPicPr>
          <p:cNvPr id="63" name="Google Shape;63;p13"/>
          <p:cNvPicPr preferRelativeResize="0"/>
          <p:nvPr/>
        </p:nvPicPr>
        <p:blipFill rotWithShape="1">
          <a:blip r:embed="rId4">
            <a:alphaModFix/>
          </a:blip>
          <a:srcRect b="5691" l="4910" r="7392" t="5245"/>
          <a:stretch/>
        </p:blipFill>
        <p:spPr>
          <a:xfrm>
            <a:off x="5293075" y="4809775"/>
            <a:ext cx="522992" cy="298425"/>
          </a:xfrm>
          <a:prstGeom prst="rect">
            <a:avLst/>
          </a:prstGeom>
          <a:noFill/>
          <a:ln>
            <a:noFill/>
          </a:ln>
        </p:spPr>
      </p:pic>
      <p:pic>
        <p:nvPicPr>
          <p:cNvPr id="64" name="Google Shape;64;p13"/>
          <p:cNvPicPr preferRelativeResize="0"/>
          <p:nvPr/>
        </p:nvPicPr>
        <p:blipFill rotWithShape="1">
          <a:blip r:embed="rId4">
            <a:alphaModFix/>
          </a:blip>
          <a:srcRect b="5691" l="4910" r="7392" t="5245"/>
          <a:stretch/>
        </p:blipFill>
        <p:spPr>
          <a:xfrm>
            <a:off x="1109913" y="4809775"/>
            <a:ext cx="522992" cy="298425"/>
          </a:xfrm>
          <a:prstGeom prst="rect">
            <a:avLst/>
          </a:prstGeom>
          <a:noFill/>
          <a:ln>
            <a:noFill/>
          </a:ln>
        </p:spPr>
      </p:pic>
      <p:pic>
        <p:nvPicPr>
          <p:cNvPr id="65" name="Google Shape;65;p13"/>
          <p:cNvPicPr preferRelativeResize="0"/>
          <p:nvPr/>
        </p:nvPicPr>
        <p:blipFill rotWithShape="1">
          <a:blip r:embed="rId4">
            <a:alphaModFix/>
          </a:blip>
          <a:srcRect b="5691" l="4910" r="7392" t="5245"/>
          <a:stretch/>
        </p:blipFill>
        <p:spPr>
          <a:xfrm>
            <a:off x="7423638" y="4809775"/>
            <a:ext cx="522992" cy="298425"/>
          </a:xfrm>
          <a:prstGeom prst="rect">
            <a:avLst/>
          </a:prstGeom>
          <a:noFill/>
          <a:ln>
            <a:noFill/>
          </a:ln>
        </p:spPr>
      </p:pic>
      <p:pic>
        <p:nvPicPr>
          <p:cNvPr id="66" name="Google Shape;66;p13"/>
          <p:cNvPicPr preferRelativeResize="0"/>
          <p:nvPr/>
        </p:nvPicPr>
        <p:blipFill rotWithShape="1">
          <a:blip r:embed="rId4">
            <a:alphaModFix/>
          </a:blip>
          <a:srcRect b="5691" l="4910" r="7392" t="5245"/>
          <a:stretch/>
        </p:blipFill>
        <p:spPr>
          <a:xfrm>
            <a:off x="7963500" y="4809775"/>
            <a:ext cx="522992" cy="298425"/>
          </a:xfrm>
          <a:prstGeom prst="rect">
            <a:avLst/>
          </a:prstGeom>
          <a:noFill/>
          <a:ln>
            <a:noFill/>
          </a:ln>
        </p:spPr>
      </p:pic>
      <p:pic>
        <p:nvPicPr>
          <p:cNvPr id="67" name="Google Shape;67;p13"/>
          <p:cNvPicPr preferRelativeResize="0"/>
          <p:nvPr/>
        </p:nvPicPr>
        <p:blipFill rotWithShape="1">
          <a:blip r:embed="rId4">
            <a:alphaModFix/>
          </a:blip>
          <a:srcRect b="5691" l="4910" r="7392" t="5245"/>
          <a:stretch/>
        </p:blipFill>
        <p:spPr>
          <a:xfrm>
            <a:off x="6904025" y="4809775"/>
            <a:ext cx="522992" cy="298425"/>
          </a:xfrm>
          <a:prstGeom prst="rect">
            <a:avLst/>
          </a:prstGeom>
          <a:noFill/>
          <a:ln>
            <a:noFill/>
          </a:ln>
        </p:spPr>
      </p:pic>
      <p:pic>
        <p:nvPicPr>
          <p:cNvPr id="68" name="Google Shape;68;p13"/>
          <p:cNvPicPr preferRelativeResize="0"/>
          <p:nvPr/>
        </p:nvPicPr>
        <p:blipFill rotWithShape="1">
          <a:blip r:embed="rId4">
            <a:alphaModFix/>
          </a:blip>
          <a:srcRect b="5691" l="4910" r="7392" t="5245"/>
          <a:stretch/>
        </p:blipFill>
        <p:spPr>
          <a:xfrm>
            <a:off x="5844550" y="4809775"/>
            <a:ext cx="522992" cy="298425"/>
          </a:xfrm>
          <a:prstGeom prst="rect">
            <a:avLst/>
          </a:prstGeom>
          <a:noFill/>
          <a:ln>
            <a:noFill/>
          </a:ln>
        </p:spPr>
      </p:pic>
      <p:pic>
        <p:nvPicPr>
          <p:cNvPr id="69" name="Google Shape;69;p13"/>
          <p:cNvPicPr preferRelativeResize="0"/>
          <p:nvPr/>
        </p:nvPicPr>
        <p:blipFill rotWithShape="1">
          <a:blip r:embed="rId4">
            <a:alphaModFix/>
          </a:blip>
          <a:srcRect b="5691" l="4910" r="7392" t="5245"/>
          <a:stretch/>
        </p:blipFill>
        <p:spPr>
          <a:xfrm>
            <a:off x="577125" y="4809775"/>
            <a:ext cx="522992" cy="298425"/>
          </a:xfrm>
          <a:prstGeom prst="rect">
            <a:avLst/>
          </a:prstGeom>
          <a:noFill/>
          <a:ln>
            <a:noFill/>
          </a:ln>
        </p:spPr>
      </p:pic>
      <p:pic>
        <p:nvPicPr>
          <p:cNvPr id="70" name="Google Shape;70;p13"/>
          <p:cNvPicPr preferRelativeResize="0"/>
          <p:nvPr/>
        </p:nvPicPr>
        <p:blipFill rotWithShape="1">
          <a:blip r:embed="rId4">
            <a:alphaModFix/>
          </a:blip>
          <a:srcRect b="5691" l="4910" r="7392" t="5245"/>
          <a:stretch/>
        </p:blipFill>
        <p:spPr>
          <a:xfrm>
            <a:off x="4787313" y="4809775"/>
            <a:ext cx="522992" cy="298425"/>
          </a:xfrm>
          <a:prstGeom prst="rect">
            <a:avLst/>
          </a:prstGeom>
          <a:noFill/>
          <a:ln>
            <a:noFill/>
          </a:ln>
        </p:spPr>
      </p:pic>
      <p:pic>
        <p:nvPicPr>
          <p:cNvPr id="71" name="Google Shape;71;p13"/>
          <p:cNvPicPr preferRelativeResize="0"/>
          <p:nvPr/>
        </p:nvPicPr>
        <p:blipFill rotWithShape="1">
          <a:blip r:embed="rId4">
            <a:alphaModFix/>
          </a:blip>
          <a:srcRect b="5691" l="4910" r="7392" t="5245"/>
          <a:stretch/>
        </p:blipFill>
        <p:spPr>
          <a:xfrm>
            <a:off x="3762088" y="4809775"/>
            <a:ext cx="522992" cy="298425"/>
          </a:xfrm>
          <a:prstGeom prst="rect">
            <a:avLst/>
          </a:prstGeom>
          <a:noFill/>
          <a:ln>
            <a:noFill/>
          </a:ln>
        </p:spPr>
      </p:pic>
      <p:pic>
        <p:nvPicPr>
          <p:cNvPr id="72" name="Google Shape;72;p13"/>
          <p:cNvPicPr preferRelativeResize="0"/>
          <p:nvPr/>
        </p:nvPicPr>
        <p:blipFill rotWithShape="1">
          <a:blip r:embed="rId4">
            <a:alphaModFix/>
          </a:blip>
          <a:srcRect b="5691" l="4910" r="7392" t="5245"/>
          <a:stretch/>
        </p:blipFill>
        <p:spPr>
          <a:xfrm>
            <a:off x="2690913" y="4809775"/>
            <a:ext cx="522992" cy="298425"/>
          </a:xfrm>
          <a:prstGeom prst="rect">
            <a:avLst/>
          </a:prstGeom>
          <a:noFill/>
          <a:ln>
            <a:noFill/>
          </a:ln>
        </p:spPr>
      </p:pic>
      <p:pic>
        <p:nvPicPr>
          <p:cNvPr id="73" name="Google Shape;73;p13"/>
          <p:cNvPicPr preferRelativeResize="0"/>
          <p:nvPr/>
        </p:nvPicPr>
        <p:blipFill rotWithShape="1">
          <a:blip r:embed="rId4">
            <a:alphaModFix/>
          </a:blip>
          <a:srcRect b="5691" l="4910" r="7392" t="5245"/>
          <a:stretch/>
        </p:blipFill>
        <p:spPr>
          <a:xfrm>
            <a:off x="1634025" y="4809775"/>
            <a:ext cx="522992" cy="298425"/>
          </a:xfrm>
          <a:prstGeom prst="rect">
            <a:avLst/>
          </a:prstGeom>
          <a:noFill/>
          <a:ln>
            <a:noFill/>
          </a:ln>
        </p:spPr>
      </p:pic>
      <p:pic>
        <p:nvPicPr>
          <p:cNvPr id="74" name="Google Shape;74;p13"/>
          <p:cNvPicPr preferRelativeResize="0"/>
          <p:nvPr/>
        </p:nvPicPr>
        <p:blipFill rotWithShape="1">
          <a:blip r:embed="rId4">
            <a:alphaModFix/>
          </a:blip>
          <a:srcRect b="5691" l="4910" r="7392" t="5245"/>
          <a:stretch/>
        </p:blipFill>
        <p:spPr>
          <a:xfrm>
            <a:off x="80175" y="0"/>
            <a:ext cx="522992" cy="298425"/>
          </a:xfrm>
          <a:prstGeom prst="rect">
            <a:avLst/>
          </a:prstGeom>
          <a:noFill/>
          <a:ln>
            <a:noFill/>
          </a:ln>
        </p:spPr>
      </p:pic>
      <p:pic>
        <p:nvPicPr>
          <p:cNvPr id="75" name="Google Shape;75;p13"/>
          <p:cNvPicPr preferRelativeResize="0"/>
          <p:nvPr/>
        </p:nvPicPr>
        <p:blipFill rotWithShape="1">
          <a:blip r:embed="rId4">
            <a:alphaModFix/>
          </a:blip>
          <a:srcRect b="5691" l="4910" r="7392" t="5245"/>
          <a:stretch/>
        </p:blipFill>
        <p:spPr>
          <a:xfrm>
            <a:off x="6381500" y="0"/>
            <a:ext cx="522992" cy="298425"/>
          </a:xfrm>
          <a:prstGeom prst="rect">
            <a:avLst/>
          </a:prstGeom>
          <a:noFill/>
          <a:ln>
            <a:noFill/>
          </a:ln>
        </p:spPr>
      </p:pic>
      <p:pic>
        <p:nvPicPr>
          <p:cNvPr id="76" name="Google Shape;76;p13"/>
          <p:cNvPicPr preferRelativeResize="0"/>
          <p:nvPr/>
        </p:nvPicPr>
        <p:blipFill rotWithShape="1">
          <a:blip r:embed="rId4">
            <a:alphaModFix/>
          </a:blip>
          <a:srcRect b="5691" l="4910" r="7392" t="5245"/>
          <a:stretch/>
        </p:blipFill>
        <p:spPr>
          <a:xfrm>
            <a:off x="4290425" y="0"/>
            <a:ext cx="522992" cy="298425"/>
          </a:xfrm>
          <a:prstGeom prst="rect">
            <a:avLst/>
          </a:prstGeom>
          <a:noFill/>
          <a:ln>
            <a:noFill/>
          </a:ln>
        </p:spPr>
      </p:pic>
      <p:pic>
        <p:nvPicPr>
          <p:cNvPr id="77" name="Google Shape;77;p13"/>
          <p:cNvPicPr preferRelativeResize="0"/>
          <p:nvPr/>
        </p:nvPicPr>
        <p:blipFill rotWithShape="1">
          <a:blip r:embed="rId4">
            <a:alphaModFix/>
          </a:blip>
          <a:srcRect b="5691" l="4910" r="7392" t="5245"/>
          <a:stretch/>
        </p:blipFill>
        <p:spPr>
          <a:xfrm>
            <a:off x="8483225" y="0"/>
            <a:ext cx="522992" cy="298425"/>
          </a:xfrm>
          <a:prstGeom prst="rect">
            <a:avLst/>
          </a:prstGeom>
          <a:noFill/>
          <a:ln>
            <a:noFill/>
          </a:ln>
        </p:spPr>
      </p:pic>
      <p:pic>
        <p:nvPicPr>
          <p:cNvPr id="78" name="Google Shape;78;p13"/>
          <p:cNvPicPr preferRelativeResize="0"/>
          <p:nvPr/>
        </p:nvPicPr>
        <p:blipFill rotWithShape="1">
          <a:blip r:embed="rId4">
            <a:alphaModFix/>
          </a:blip>
          <a:srcRect b="5691" l="4910" r="7392" t="5245"/>
          <a:stretch/>
        </p:blipFill>
        <p:spPr>
          <a:xfrm>
            <a:off x="2157088" y="0"/>
            <a:ext cx="522992" cy="298425"/>
          </a:xfrm>
          <a:prstGeom prst="rect">
            <a:avLst/>
          </a:prstGeom>
          <a:noFill/>
          <a:ln>
            <a:noFill/>
          </a:ln>
        </p:spPr>
      </p:pic>
      <p:pic>
        <p:nvPicPr>
          <p:cNvPr id="79" name="Google Shape;79;p13"/>
          <p:cNvPicPr preferRelativeResize="0"/>
          <p:nvPr/>
        </p:nvPicPr>
        <p:blipFill rotWithShape="1">
          <a:blip r:embed="rId4">
            <a:alphaModFix/>
          </a:blip>
          <a:srcRect b="5691" l="4910" r="7392" t="5245"/>
          <a:stretch/>
        </p:blipFill>
        <p:spPr>
          <a:xfrm>
            <a:off x="3205325" y="0"/>
            <a:ext cx="522992" cy="298425"/>
          </a:xfrm>
          <a:prstGeom prst="rect">
            <a:avLst/>
          </a:prstGeom>
          <a:noFill/>
          <a:ln>
            <a:noFill/>
          </a:ln>
        </p:spPr>
      </p:pic>
      <p:pic>
        <p:nvPicPr>
          <p:cNvPr id="80" name="Google Shape;80;p13"/>
          <p:cNvPicPr preferRelativeResize="0"/>
          <p:nvPr/>
        </p:nvPicPr>
        <p:blipFill rotWithShape="1">
          <a:blip r:embed="rId4">
            <a:alphaModFix/>
          </a:blip>
          <a:srcRect b="5691" l="4910" r="7392" t="5245"/>
          <a:stretch/>
        </p:blipFill>
        <p:spPr>
          <a:xfrm>
            <a:off x="5301800" y="0"/>
            <a:ext cx="522992" cy="298425"/>
          </a:xfrm>
          <a:prstGeom prst="rect">
            <a:avLst/>
          </a:prstGeom>
          <a:noFill/>
          <a:ln>
            <a:noFill/>
          </a:ln>
        </p:spPr>
      </p:pic>
      <p:pic>
        <p:nvPicPr>
          <p:cNvPr id="81" name="Google Shape;81;p13"/>
          <p:cNvPicPr preferRelativeResize="0"/>
          <p:nvPr/>
        </p:nvPicPr>
        <p:blipFill rotWithShape="1">
          <a:blip r:embed="rId4">
            <a:alphaModFix/>
          </a:blip>
          <a:srcRect b="5691" l="4910" r="7392" t="5245"/>
          <a:stretch/>
        </p:blipFill>
        <p:spPr>
          <a:xfrm>
            <a:off x="1118638" y="0"/>
            <a:ext cx="522992" cy="298425"/>
          </a:xfrm>
          <a:prstGeom prst="rect">
            <a:avLst/>
          </a:prstGeom>
          <a:noFill/>
          <a:ln>
            <a:noFill/>
          </a:ln>
        </p:spPr>
      </p:pic>
      <p:pic>
        <p:nvPicPr>
          <p:cNvPr id="82" name="Google Shape;82;p13"/>
          <p:cNvPicPr preferRelativeResize="0"/>
          <p:nvPr/>
        </p:nvPicPr>
        <p:blipFill rotWithShape="1">
          <a:blip r:embed="rId4">
            <a:alphaModFix/>
          </a:blip>
          <a:srcRect b="5691" l="4910" r="7392" t="5245"/>
          <a:stretch/>
        </p:blipFill>
        <p:spPr>
          <a:xfrm>
            <a:off x="7432363" y="0"/>
            <a:ext cx="522992" cy="298425"/>
          </a:xfrm>
          <a:prstGeom prst="rect">
            <a:avLst/>
          </a:prstGeom>
          <a:noFill/>
          <a:ln>
            <a:noFill/>
          </a:ln>
        </p:spPr>
      </p:pic>
      <p:pic>
        <p:nvPicPr>
          <p:cNvPr id="83" name="Google Shape;83;p13"/>
          <p:cNvPicPr preferRelativeResize="0"/>
          <p:nvPr/>
        </p:nvPicPr>
        <p:blipFill rotWithShape="1">
          <a:blip r:embed="rId4">
            <a:alphaModFix/>
          </a:blip>
          <a:srcRect b="5691" l="4910" r="7392" t="5245"/>
          <a:stretch/>
        </p:blipFill>
        <p:spPr>
          <a:xfrm>
            <a:off x="7972225" y="0"/>
            <a:ext cx="522992" cy="298425"/>
          </a:xfrm>
          <a:prstGeom prst="rect">
            <a:avLst/>
          </a:prstGeom>
          <a:noFill/>
          <a:ln>
            <a:noFill/>
          </a:ln>
        </p:spPr>
      </p:pic>
      <p:pic>
        <p:nvPicPr>
          <p:cNvPr id="84" name="Google Shape;84;p13"/>
          <p:cNvPicPr preferRelativeResize="0"/>
          <p:nvPr/>
        </p:nvPicPr>
        <p:blipFill rotWithShape="1">
          <a:blip r:embed="rId4">
            <a:alphaModFix/>
          </a:blip>
          <a:srcRect b="5691" l="4910" r="7392" t="5245"/>
          <a:stretch/>
        </p:blipFill>
        <p:spPr>
          <a:xfrm>
            <a:off x="6912750" y="0"/>
            <a:ext cx="522992" cy="298425"/>
          </a:xfrm>
          <a:prstGeom prst="rect">
            <a:avLst/>
          </a:prstGeom>
          <a:noFill/>
          <a:ln>
            <a:noFill/>
          </a:ln>
        </p:spPr>
      </p:pic>
      <p:pic>
        <p:nvPicPr>
          <p:cNvPr id="85" name="Google Shape;85;p13"/>
          <p:cNvPicPr preferRelativeResize="0"/>
          <p:nvPr/>
        </p:nvPicPr>
        <p:blipFill rotWithShape="1">
          <a:blip r:embed="rId4">
            <a:alphaModFix/>
          </a:blip>
          <a:srcRect b="5691" l="4910" r="7392" t="5245"/>
          <a:stretch/>
        </p:blipFill>
        <p:spPr>
          <a:xfrm>
            <a:off x="5853275" y="0"/>
            <a:ext cx="522992" cy="298425"/>
          </a:xfrm>
          <a:prstGeom prst="rect">
            <a:avLst/>
          </a:prstGeom>
          <a:noFill/>
          <a:ln>
            <a:noFill/>
          </a:ln>
        </p:spPr>
      </p:pic>
      <p:pic>
        <p:nvPicPr>
          <p:cNvPr id="86" name="Google Shape;86;p13"/>
          <p:cNvPicPr preferRelativeResize="0"/>
          <p:nvPr/>
        </p:nvPicPr>
        <p:blipFill rotWithShape="1">
          <a:blip r:embed="rId4">
            <a:alphaModFix/>
          </a:blip>
          <a:srcRect b="5691" l="4910" r="7392" t="5245"/>
          <a:stretch/>
        </p:blipFill>
        <p:spPr>
          <a:xfrm>
            <a:off x="585850" y="0"/>
            <a:ext cx="522992" cy="298425"/>
          </a:xfrm>
          <a:prstGeom prst="rect">
            <a:avLst/>
          </a:prstGeom>
          <a:noFill/>
          <a:ln>
            <a:noFill/>
          </a:ln>
        </p:spPr>
      </p:pic>
      <p:pic>
        <p:nvPicPr>
          <p:cNvPr id="87" name="Google Shape;87;p13"/>
          <p:cNvPicPr preferRelativeResize="0"/>
          <p:nvPr/>
        </p:nvPicPr>
        <p:blipFill rotWithShape="1">
          <a:blip r:embed="rId4">
            <a:alphaModFix/>
          </a:blip>
          <a:srcRect b="5691" l="4910" r="7392" t="5245"/>
          <a:stretch/>
        </p:blipFill>
        <p:spPr>
          <a:xfrm>
            <a:off x="4796038" y="0"/>
            <a:ext cx="522992" cy="298425"/>
          </a:xfrm>
          <a:prstGeom prst="rect">
            <a:avLst/>
          </a:prstGeom>
          <a:noFill/>
          <a:ln>
            <a:noFill/>
          </a:ln>
        </p:spPr>
      </p:pic>
      <p:pic>
        <p:nvPicPr>
          <p:cNvPr id="88" name="Google Shape;88;p13"/>
          <p:cNvPicPr preferRelativeResize="0"/>
          <p:nvPr/>
        </p:nvPicPr>
        <p:blipFill rotWithShape="1">
          <a:blip r:embed="rId4">
            <a:alphaModFix/>
          </a:blip>
          <a:srcRect b="5691" l="4910" r="7392" t="5245"/>
          <a:stretch/>
        </p:blipFill>
        <p:spPr>
          <a:xfrm>
            <a:off x="3770813" y="0"/>
            <a:ext cx="522992" cy="298425"/>
          </a:xfrm>
          <a:prstGeom prst="rect">
            <a:avLst/>
          </a:prstGeom>
          <a:noFill/>
          <a:ln>
            <a:noFill/>
          </a:ln>
        </p:spPr>
      </p:pic>
      <p:pic>
        <p:nvPicPr>
          <p:cNvPr id="89" name="Google Shape;89;p13"/>
          <p:cNvPicPr preferRelativeResize="0"/>
          <p:nvPr/>
        </p:nvPicPr>
        <p:blipFill rotWithShape="1">
          <a:blip r:embed="rId4">
            <a:alphaModFix/>
          </a:blip>
          <a:srcRect b="5691" l="4910" r="7392" t="5245"/>
          <a:stretch/>
        </p:blipFill>
        <p:spPr>
          <a:xfrm>
            <a:off x="2699638" y="0"/>
            <a:ext cx="522992" cy="298425"/>
          </a:xfrm>
          <a:prstGeom prst="rect">
            <a:avLst/>
          </a:prstGeom>
          <a:noFill/>
          <a:ln>
            <a:noFill/>
          </a:ln>
        </p:spPr>
      </p:pic>
      <p:pic>
        <p:nvPicPr>
          <p:cNvPr id="90" name="Google Shape;90;p13"/>
          <p:cNvPicPr preferRelativeResize="0"/>
          <p:nvPr/>
        </p:nvPicPr>
        <p:blipFill rotWithShape="1">
          <a:blip r:embed="rId4">
            <a:alphaModFix/>
          </a:blip>
          <a:srcRect b="5691" l="4910" r="7392" t="5245"/>
          <a:stretch/>
        </p:blipFill>
        <p:spPr>
          <a:xfrm>
            <a:off x="1642750" y="0"/>
            <a:ext cx="522992" cy="298425"/>
          </a:xfrm>
          <a:prstGeom prst="rect">
            <a:avLst/>
          </a:prstGeom>
          <a:noFill/>
          <a:ln>
            <a:noFill/>
          </a:ln>
        </p:spPr>
      </p:pic>
      <p:sp>
        <p:nvSpPr>
          <p:cNvPr id="91" name="Google Shape;91;p13"/>
          <p:cNvSpPr txBox="1"/>
          <p:nvPr/>
        </p:nvSpPr>
        <p:spPr>
          <a:xfrm>
            <a:off x="2495425" y="2814000"/>
            <a:ext cx="4267500" cy="1840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Clr>
                <a:schemeClr val="dk1"/>
              </a:buClr>
              <a:buSzPts val="1100"/>
              <a:buFont typeface="Arial"/>
              <a:buNone/>
            </a:pPr>
            <a:r>
              <a:rPr b="1" lang="en" sz="2460">
                <a:solidFill>
                  <a:schemeClr val="dk1"/>
                </a:solidFill>
              </a:rPr>
              <a:t>January 24, 2023</a:t>
            </a:r>
            <a:endParaRPr b="1" sz="2460">
              <a:solidFill>
                <a:schemeClr val="dk1"/>
              </a:solidFill>
            </a:endParaRPr>
          </a:p>
          <a:p>
            <a:pPr indent="0" lvl="0" marL="0" rtl="0" algn="ctr">
              <a:spcBef>
                <a:spcPts val="0"/>
              </a:spcBef>
              <a:spcAft>
                <a:spcPts val="0"/>
              </a:spcAft>
              <a:buClr>
                <a:schemeClr val="dk1"/>
              </a:buClr>
              <a:buSzPts val="1100"/>
              <a:buFont typeface="Arial"/>
              <a:buNone/>
            </a:pPr>
            <a:r>
              <a:t/>
            </a:r>
            <a:endParaRPr sz="1300">
              <a:solidFill>
                <a:schemeClr val="dk1"/>
              </a:solidFill>
            </a:endParaRPr>
          </a:p>
          <a:p>
            <a:pPr indent="0" lvl="0" marL="0" rtl="0" algn="ctr">
              <a:spcBef>
                <a:spcPts val="0"/>
              </a:spcBef>
              <a:spcAft>
                <a:spcPts val="0"/>
              </a:spcAft>
              <a:buClr>
                <a:schemeClr val="dk1"/>
              </a:buClr>
              <a:buSzPts val="1100"/>
              <a:buFont typeface="Arial"/>
              <a:buNone/>
            </a:pPr>
            <a:r>
              <a:rPr b="1" lang="en">
                <a:solidFill>
                  <a:schemeClr val="dk1"/>
                </a:solidFill>
              </a:rPr>
              <a:t>5:30-6:00 Dinner</a:t>
            </a:r>
            <a:endParaRPr b="1">
              <a:solidFill>
                <a:schemeClr val="dk1"/>
              </a:solidFill>
            </a:endParaRPr>
          </a:p>
          <a:p>
            <a:pPr indent="0" lvl="0" marL="0" rtl="0" algn="ctr">
              <a:spcBef>
                <a:spcPts val="0"/>
              </a:spcBef>
              <a:spcAft>
                <a:spcPts val="0"/>
              </a:spcAft>
              <a:buClr>
                <a:schemeClr val="dk1"/>
              </a:buClr>
              <a:buSzPts val="1100"/>
              <a:buFont typeface="Arial"/>
              <a:buNone/>
            </a:pPr>
            <a:r>
              <a:rPr b="1" lang="en">
                <a:solidFill>
                  <a:schemeClr val="dk1"/>
                </a:solidFill>
              </a:rPr>
              <a:t>6:00-7:00 Workshop</a:t>
            </a:r>
            <a:endParaRPr b="1">
              <a:solidFill>
                <a:schemeClr val="dk1"/>
              </a:solidFill>
            </a:endParaRPr>
          </a:p>
          <a:p>
            <a:pPr indent="0" lvl="0" marL="0" rtl="0" algn="ctr">
              <a:spcBef>
                <a:spcPts val="0"/>
              </a:spcBef>
              <a:spcAft>
                <a:spcPts val="0"/>
              </a:spcAft>
              <a:buClr>
                <a:schemeClr val="dk1"/>
              </a:buClr>
              <a:buSzPts val="1100"/>
              <a:buFont typeface="Arial"/>
              <a:buNone/>
            </a:pPr>
            <a:r>
              <a:rPr b="1" lang="en">
                <a:solidFill>
                  <a:schemeClr val="dk1"/>
                </a:solidFill>
              </a:rPr>
              <a:t>7:00 Short Break</a:t>
            </a:r>
            <a:endParaRPr b="1">
              <a:solidFill>
                <a:schemeClr val="dk1"/>
              </a:solidFill>
            </a:endParaRPr>
          </a:p>
          <a:p>
            <a:pPr indent="0" lvl="0" marL="0" rtl="0" algn="ctr">
              <a:spcBef>
                <a:spcPts val="0"/>
              </a:spcBef>
              <a:spcAft>
                <a:spcPts val="0"/>
              </a:spcAft>
              <a:buClr>
                <a:schemeClr val="dk1"/>
              </a:buClr>
              <a:buSzPts val="1100"/>
              <a:buFont typeface="Arial"/>
              <a:buNone/>
            </a:pPr>
            <a:r>
              <a:rPr b="1" lang="en">
                <a:solidFill>
                  <a:schemeClr val="dk1"/>
                </a:solidFill>
              </a:rPr>
              <a:t>7:10 Resume Workshop</a:t>
            </a:r>
            <a:endParaRPr b="1">
              <a:solidFill>
                <a:schemeClr val="dk1"/>
              </a:solidFill>
            </a:endParaRPr>
          </a:p>
          <a:p>
            <a:pPr indent="0" lvl="0" marL="0" rtl="0" algn="ctr">
              <a:spcBef>
                <a:spcPts val="0"/>
              </a:spcBef>
              <a:spcAft>
                <a:spcPts val="0"/>
              </a:spcAft>
              <a:buClr>
                <a:schemeClr val="dk1"/>
              </a:buClr>
              <a:buSzPts val="1100"/>
              <a:buFont typeface="Arial"/>
              <a:buNone/>
            </a:pPr>
            <a:r>
              <a:rPr b="1" lang="en">
                <a:solidFill>
                  <a:schemeClr val="dk1"/>
                </a:solidFill>
              </a:rPr>
              <a:t>8:15 Wrap Up and Close</a:t>
            </a:r>
            <a:endParaRPr b="1" sz="200">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sp>
        <p:nvSpPr>
          <p:cNvPr id="176" name="Google Shape;176;p22"/>
          <p:cNvSpPr/>
          <p:nvPr/>
        </p:nvSpPr>
        <p:spPr>
          <a:xfrm>
            <a:off x="0" y="12400"/>
            <a:ext cx="9196200" cy="5143500"/>
          </a:xfrm>
          <a:prstGeom prst="rect">
            <a:avLst/>
          </a:prstGeom>
          <a:noFill/>
          <a:ln cap="flat" cmpd="sng" w="762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22"/>
          <p:cNvSpPr txBox="1"/>
          <p:nvPr>
            <p:ph type="ctrTitle"/>
          </p:nvPr>
        </p:nvSpPr>
        <p:spPr>
          <a:xfrm>
            <a:off x="311700" y="87700"/>
            <a:ext cx="8520600" cy="941100"/>
          </a:xfrm>
          <a:prstGeom prst="rect">
            <a:avLst/>
          </a:prstGeom>
        </p:spPr>
        <p:txBody>
          <a:bodyPr anchorCtr="0" anchor="b" bIns="91425" lIns="91425" spcFirstLastPara="1" rIns="91425" wrap="square" tIns="91425">
            <a:normAutofit fontScale="90000"/>
          </a:bodyPr>
          <a:lstStyle/>
          <a:p>
            <a:pPr indent="0" lvl="0" marL="0" rtl="0" algn="r">
              <a:spcBef>
                <a:spcPts val="0"/>
              </a:spcBef>
              <a:spcAft>
                <a:spcPts val="0"/>
              </a:spcAft>
              <a:buNone/>
            </a:pPr>
            <a:r>
              <a:rPr lang="en"/>
              <a:t>Thomas Jefferson</a:t>
            </a:r>
            <a:endParaRPr/>
          </a:p>
        </p:txBody>
      </p:sp>
      <p:sp>
        <p:nvSpPr>
          <p:cNvPr id="178" name="Google Shape;178;p22"/>
          <p:cNvSpPr txBox="1"/>
          <p:nvPr>
            <p:ph idx="1" type="subTitle"/>
          </p:nvPr>
        </p:nvSpPr>
        <p:spPr>
          <a:xfrm>
            <a:off x="3918000" y="777825"/>
            <a:ext cx="4807500" cy="805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1700">
                <a:solidFill>
                  <a:srgbClr val="000000"/>
                </a:solidFill>
              </a:rPr>
              <a:t>3rd</a:t>
            </a:r>
            <a:r>
              <a:rPr b="1" lang="en" sz="1700">
                <a:solidFill>
                  <a:srgbClr val="000000"/>
                </a:solidFill>
              </a:rPr>
              <a:t> President of the White House</a:t>
            </a:r>
            <a:endParaRPr b="1" sz="1700">
              <a:solidFill>
                <a:srgbClr val="000000"/>
              </a:solidFill>
            </a:endParaRPr>
          </a:p>
          <a:p>
            <a:pPr indent="0" lvl="0" marL="0" rtl="0" algn="ctr">
              <a:spcBef>
                <a:spcPts val="0"/>
              </a:spcBef>
              <a:spcAft>
                <a:spcPts val="0"/>
              </a:spcAft>
              <a:buNone/>
            </a:pPr>
            <a:r>
              <a:rPr lang="en" sz="1900">
                <a:solidFill>
                  <a:schemeClr val="dk1"/>
                </a:solidFill>
                <a:highlight>
                  <a:srgbClr val="FFFFFF"/>
                </a:highlight>
                <a:latin typeface="Times New Roman"/>
                <a:ea typeface="Times New Roman"/>
                <a:cs typeface="Times New Roman"/>
                <a:sym typeface="Times New Roman"/>
              </a:rPr>
              <a:t>(1801-1809) Democratic- Republican Party</a:t>
            </a:r>
            <a:endParaRPr sz="1700">
              <a:solidFill>
                <a:schemeClr val="dk1"/>
              </a:solidFill>
            </a:endParaRPr>
          </a:p>
        </p:txBody>
      </p:sp>
      <p:sp>
        <p:nvSpPr>
          <p:cNvPr id="179" name="Google Shape;179;p22"/>
          <p:cNvSpPr txBox="1"/>
          <p:nvPr/>
        </p:nvSpPr>
        <p:spPr>
          <a:xfrm>
            <a:off x="311700" y="2283975"/>
            <a:ext cx="426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0" name="Google Shape;180;p22"/>
          <p:cNvSpPr txBox="1"/>
          <p:nvPr/>
        </p:nvSpPr>
        <p:spPr>
          <a:xfrm>
            <a:off x="4090000" y="1412925"/>
            <a:ext cx="5106300" cy="37404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Born 1743</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Founding Father</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VP to John Adams</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3rd</a:t>
            </a:r>
            <a:r>
              <a:rPr lang="en" sz="2100">
                <a:solidFill>
                  <a:schemeClr val="dk1"/>
                </a:solidFill>
                <a:latin typeface="Times New Roman"/>
                <a:ea typeface="Times New Roman"/>
                <a:cs typeface="Times New Roman"/>
                <a:sym typeface="Times New Roman"/>
              </a:rPr>
              <a:t> President of the United States</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VP: (1801-1805) Aaron Burr, (1805-1809) George Clinton</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Louisiana </a:t>
            </a:r>
            <a:r>
              <a:rPr lang="en" sz="2100">
                <a:solidFill>
                  <a:schemeClr val="dk1"/>
                </a:solidFill>
                <a:latin typeface="Times New Roman"/>
                <a:ea typeface="Times New Roman"/>
                <a:cs typeface="Times New Roman"/>
                <a:sym typeface="Times New Roman"/>
              </a:rPr>
              <a:t>Purchase</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Lewis and Clark Expedition (1803-1806)</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Attempted annexation of Florida</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Founded and Built University of Virginia</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Died 1826,  83 years</a:t>
            </a:r>
            <a:endParaRPr sz="2100">
              <a:solidFill>
                <a:schemeClr val="dk1"/>
              </a:solidFill>
              <a:latin typeface="Times New Roman"/>
              <a:ea typeface="Times New Roman"/>
              <a:cs typeface="Times New Roman"/>
              <a:sym typeface="Times New Roman"/>
            </a:endParaRPr>
          </a:p>
        </p:txBody>
      </p:sp>
      <p:pic>
        <p:nvPicPr>
          <p:cNvPr id="181" name="Google Shape;181;p22"/>
          <p:cNvPicPr preferRelativeResize="0"/>
          <p:nvPr/>
        </p:nvPicPr>
        <p:blipFill>
          <a:blip r:embed="rId3">
            <a:alphaModFix/>
          </a:blip>
          <a:stretch>
            <a:fillRect/>
          </a:stretch>
        </p:blipFill>
        <p:spPr>
          <a:xfrm>
            <a:off x="524547" y="300909"/>
            <a:ext cx="2814900" cy="888916"/>
          </a:xfrm>
          <a:prstGeom prst="rect">
            <a:avLst/>
          </a:prstGeom>
          <a:noFill/>
          <a:ln cap="flat" cmpd="sng" w="9525">
            <a:solidFill>
              <a:schemeClr val="lt1"/>
            </a:solidFill>
            <a:prstDash val="solid"/>
            <a:round/>
            <a:headEnd len="sm" w="sm" type="none"/>
            <a:tailEnd len="sm" w="sm" type="none"/>
          </a:ln>
        </p:spPr>
      </p:pic>
      <p:pic>
        <p:nvPicPr>
          <p:cNvPr id="182" name="Google Shape;182;p22"/>
          <p:cNvPicPr preferRelativeResize="0"/>
          <p:nvPr/>
        </p:nvPicPr>
        <p:blipFill>
          <a:blip r:embed="rId4">
            <a:alphaModFix amt="10000"/>
          </a:blip>
          <a:stretch>
            <a:fillRect/>
          </a:stretch>
        </p:blipFill>
        <p:spPr>
          <a:xfrm>
            <a:off x="1600450" y="0"/>
            <a:ext cx="5943123" cy="5143500"/>
          </a:xfrm>
          <a:prstGeom prst="rect">
            <a:avLst/>
          </a:prstGeom>
          <a:noFill/>
          <a:ln>
            <a:noFill/>
          </a:ln>
        </p:spPr>
      </p:pic>
      <p:pic>
        <p:nvPicPr>
          <p:cNvPr id="183" name="Google Shape;183;p22"/>
          <p:cNvPicPr preferRelativeResize="0"/>
          <p:nvPr/>
        </p:nvPicPr>
        <p:blipFill>
          <a:blip r:embed="rId5">
            <a:alphaModFix/>
          </a:blip>
          <a:stretch>
            <a:fillRect/>
          </a:stretch>
        </p:blipFill>
        <p:spPr>
          <a:xfrm>
            <a:off x="103950" y="1412925"/>
            <a:ext cx="3656100" cy="3656100"/>
          </a:xfrm>
          <a:prstGeom prst="roundRect">
            <a:avLst>
              <a:gd fmla="val 16667" name="adj"/>
            </a:avLst>
          </a:prstGeom>
          <a:noFill/>
          <a:ln cap="flat" cmpd="sng" w="9525">
            <a:solidFill>
              <a:schemeClr val="dk1"/>
            </a:solidFill>
            <a:prstDash val="solid"/>
            <a:round/>
            <a:headEnd len="sm" w="sm" type="none"/>
            <a:tailEnd len="sm" w="sm" type="none"/>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30C8">
            <a:alpha val="25600"/>
          </a:srgbClr>
        </a:solidFill>
      </p:bgPr>
    </p:bg>
    <p:spTree>
      <p:nvGrpSpPr>
        <p:cNvPr id="1116" name="Shape 1116"/>
        <p:cNvGrpSpPr/>
        <p:nvPr/>
      </p:nvGrpSpPr>
      <p:grpSpPr>
        <a:xfrm>
          <a:off x="0" y="0"/>
          <a:ext cx="0" cy="0"/>
          <a:chOff x="0" y="0"/>
          <a:chExt cx="0" cy="0"/>
        </a:xfrm>
      </p:grpSpPr>
      <p:sp>
        <p:nvSpPr>
          <p:cNvPr id="1117" name="Google Shape;1117;p112"/>
          <p:cNvSpPr txBox="1"/>
          <p:nvPr>
            <p:ph type="title"/>
          </p:nvPr>
        </p:nvSpPr>
        <p:spPr>
          <a:xfrm>
            <a:off x="311700" y="247875"/>
            <a:ext cx="8520600" cy="76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020"/>
              <a:t>Personal Finance</a:t>
            </a:r>
            <a:endParaRPr b="1" sz="3020"/>
          </a:p>
        </p:txBody>
      </p:sp>
      <p:sp>
        <p:nvSpPr>
          <p:cNvPr id="1118" name="Google Shape;1118;p112"/>
          <p:cNvSpPr txBox="1"/>
          <p:nvPr>
            <p:ph idx="1" type="body"/>
          </p:nvPr>
        </p:nvSpPr>
        <p:spPr>
          <a:xfrm>
            <a:off x="311700" y="1017675"/>
            <a:ext cx="6345300" cy="3551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AutoNum type="arabicPeriod"/>
            </a:pPr>
            <a:r>
              <a:rPr lang="en">
                <a:solidFill>
                  <a:schemeClr val="dk1"/>
                </a:solidFill>
              </a:rPr>
              <a:t>Understanding the importance of a budget can go a long way.</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Budgeting is not just for right now, but important for future accomplishments.</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How do you spend and save money?</a:t>
            </a:r>
            <a:endParaRPr>
              <a:solidFill>
                <a:schemeClr val="dk1"/>
              </a:solidFill>
            </a:endParaRPr>
          </a:p>
        </p:txBody>
      </p:sp>
      <p:sp>
        <p:nvSpPr>
          <p:cNvPr id="1119" name="Google Shape;1119;p112"/>
          <p:cNvSpPr txBox="1"/>
          <p:nvPr/>
        </p:nvSpPr>
        <p:spPr>
          <a:xfrm>
            <a:off x="311700" y="2720625"/>
            <a:ext cx="5284200" cy="2313000"/>
          </a:xfrm>
          <a:prstGeom prst="rect">
            <a:avLst/>
          </a:prstGeom>
          <a:noFill/>
          <a:ln>
            <a:noFill/>
          </a:ln>
        </p:spPr>
        <p:txBody>
          <a:bodyPr anchorCtr="0" anchor="t" bIns="91425" lIns="91425" spcFirstLastPara="1" rIns="91425" wrap="square" tIns="91425">
            <a:noAutofit/>
          </a:bodyPr>
          <a:lstStyle/>
          <a:p>
            <a:pPr indent="0" lvl="0" marL="457200" rtl="0" algn="l">
              <a:lnSpc>
                <a:spcPct val="125000"/>
              </a:lnSpc>
              <a:spcBef>
                <a:spcPts val="0"/>
              </a:spcBef>
              <a:spcAft>
                <a:spcPts val="0"/>
              </a:spcAft>
              <a:buNone/>
            </a:pPr>
            <a:r>
              <a:rPr b="1" lang="en" sz="1900">
                <a:solidFill>
                  <a:srgbClr val="2AB425"/>
                </a:solidFill>
              </a:rPr>
              <a:t>LESSONS:</a:t>
            </a:r>
            <a:endParaRPr b="1" sz="1900">
              <a:solidFill>
                <a:srgbClr val="2AB425"/>
              </a:solidFill>
            </a:endParaRPr>
          </a:p>
          <a:p>
            <a:pPr indent="-317500" lvl="0" marL="457200" rtl="0" algn="l">
              <a:lnSpc>
                <a:spcPct val="125000"/>
              </a:lnSpc>
              <a:spcBef>
                <a:spcPts val="600"/>
              </a:spcBef>
              <a:spcAft>
                <a:spcPts val="0"/>
              </a:spcAft>
              <a:buClr>
                <a:srgbClr val="2AB425"/>
              </a:buClr>
              <a:buSzPts val="1400"/>
              <a:buChar char="●"/>
            </a:pPr>
            <a:r>
              <a:rPr b="1" lang="en" u="sng">
                <a:solidFill>
                  <a:srgbClr val="2AB425"/>
                </a:solidFill>
                <a:hlinkClick r:id="rId3">
                  <a:extLst>
                    <a:ext uri="{A12FA001-AC4F-418D-AE19-62706E023703}">
                      <ahyp:hlinkClr val="tx"/>
                    </a:ext>
                  </a:extLst>
                </a:hlinkClick>
              </a:rPr>
              <a:t>If We Have Economic Growth, Why are Some Families Struggling?</a:t>
            </a:r>
            <a:endParaRPr b="1">
              <a:solidFill>
                <a:srgbClr val="2AB425"/>
              </a:solidFill>
            </a:endParaRPr>
          </a:p>
          <a:p>
            <a:pPr indent="-317500" lvl="0" marL="457200" rtl="0" algn="l">
              <a:lnSpc>
                <a:spcPct val="125000"/>
              </a:lnSpc>
              <a:spcBef>
                <a:spcPts val="0"/>
              </a:spcBef>
              <a:spcAft>
                <a:spcPts val="0"/>
              </a:spcAft>
              <a:buClr>
                <a:srgbClr val="2AB425"/>
              </a:buClr>
              <a:buSzPts val="1400"/>
              <a:buChar char="●"/>
            </a:pPr>
            <a:r>
              <a:rPr b="1" lang="en" u="sng">
                <a:solidFill>
                  <a:srgbClr val="2AB425"/>
                </a:solidFill>
                <a:hlinkClick r:id="rId4">
                  <a:extLst>
                    <a:ext uri="{A12FA001-AC4F-418D-AE19-62706E023703}">
                      <ahyp:hlinkClr val="tx"/>
                    </a:ext>
                  </a:extLst>
                </a:hlinkClick>
              </a:rPr>
              <a:t>What’s A Budget?</a:t>
            </a:r>
            <a:endParaRPr b="1">
              <a:solidFill>
                <a:srgbClr val="2AB425"/>
              </a:solidFill>
            </a:endParaRPr>
          </a:p>
          <a:p>
            <a:pPr indent="-317500" lvl="0" marL="457200" rtl="0" algn="l">
              <a:lnSpc>
                <a:spcPct val="125000"/>
              </a:lnSpc>
              <a:spcBef>
                <a:spcPts val="0"/>
              </a:spcBef>
              <a:spcAft>
                <a:spcPts val="0"/>
              </a:spcAft>
              <a:buClr>
                <a:srgbClr val="2AB425"/>
              </a:buClr>
              <a:buSzPts val="1400"/>
              <a:buChar char="●"/>
            </a:pPr>
            <a:r>
              <a:rPr b="1" lang="en" u="sng">
                <a:solidFill>
                  <a:srgbClr val="2AB425"/>
                </a:solidFill>
                <a:hlinkClick r:id="rId5">
                  <a:extLst>
                    <a:ext uri="{A12FA001-AC4F-418D-AE19-62706E023703}">
                      <ahyp:hlinkClr val="tx"/>
                    </a:ext>
                  </a:extLst>
                </a:hlinkClick>
              </a:rPr>
              <a:t>How Many People Live Paycheck-to-Paycheck?</a:t>
            </a:r>
            <a:endParaRPr b="1">
              <a:solidFill>
                <a:srgbClr val="2AB425"/>
              </a:solidFill>
            </a:endParaRPr>
          </a:p>
          <a:p>
            <a:pPr indent="-317500" lvl="0" marL="457200" rtl="0" algn="l">
              <a:lnSpc>
                <a:spcPct val="125000"/>
              </a:lnSpc>
              <a:spcBef>
                <a:spcPts val="0"/>
              </a:spcBef>
              <a:spcAft>
                <a:spcPts val="0"/>
              </a:spcAft>
              <a:buClr>
                <a:srgbClr val="2AB425"/>
              </a:buClr>
              <a:buSzPts val="1400"/>
              <a:buChar char="●"/>
            </a:pPr>
            <a:r>
              <a:rPr b="1" lang="en" u="sng">
                <a:solidFill>
                  <a:srgbClr val="2AB425"/>
                </a:solidFill>
                <a:hlinkClick r:id="rId6">
                  <a:extLst>
                    <a:ext uri="{A12FA001-AC4F-418D-AE19-62706E023703}">
                      <ahyp:hlinkClr val="tx"/>
                    </a:ext>
                  </a:extLst>
                </a:hlinkClick>
              </a:rPr>
              <a:t>Why Do People Save for the Future?</a:t>
            </a:r>
            <a:endParaRPr b="1">
              <a:solidFill>
                <a:srgbClr val="2AB425"/>
              </a:solidFill>
            </a:endParaRPr>
          </a:p>
          <a:p>
            <a:pPr indent="0" lvl="0" marL="0" rtl="0" algn="l">
              <a:lnSpc>
                <a:spcPct val="125000"/>
              </a:lnSpc>
              <a:spcBef>
                <a:spcPts val="600"/>
              </a:spcBef>
              <a:spcAft>
                <a:spcPts val="0"/>
              </a:spcAft>
              <a:buNone/>
            </a:pPr>
            <a:r>
              <a:t/>
            </a:r>
            <a:endParaRPr/>
          </a:p>
          <a:p>
            <a:pPr indent="0" lvl="0" marL="0" rtl="0" algn="ctr">
              <a:spcBef>
                <a:spcPts val="600"/>
              </a:spcBef>
              <a:spcAft>
                <a:spcPts val="0"/>
              </a:spcAft>
              <a:buNone/>
            </a:pPr>
            <a:r>
              <a:t/>
            </a:r>
            <a:endParaRPr b="1"/>
          </a:p>
        </p:txBody>
      </p:sp>
      <p:sp>
        <p:nvSpPr>
          <p:cNvPr id="1120" name="Google Shape;1120;p112"/>
          <p:cNvSpPr txBox="1"/>
          <p:nvPr/>
        </p:nvSpPr>
        <p:spPr>
          <a:xfrm>
            <a:off x="6717525" y="347025"/>
            <a:ext cx="2181300" cy="16623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3200">
                <a:solidFill>
                  <a:schemeClr val="lt1"/>
                </a:solidFill>
                <a:latin typeface="EB Garamond"/>
                <a:ea typeface="EB Garamond"/>
                <a:cs typeface="EB Garamond"/>
                <a:sym typeface="EB Garamond"/>
              </a:rPr>
              <a:t>Budget &amp; Spending Wisely</a:t>
            </a:r>
            <a:endParaRPr b="1" sz="3200">
              <a:solidFill>
                <a:schemeClr val="lt1"/>
              </a:solidFill>
              <a:latin typeface="EB Garamond"/>
              <a:ea typeface="EB Garamond"/>
              <a:cs typeface="EB Garamond"/>
              <a:sym typeface="EB Garamond"/>
            </a:endParaRPr>
          </a:p>
        </p:txBody>
      </p:sp>
      <p:sp>
        <p:nvSpPr>
          <p:cNvPr id="1121" name="Google Shape;1121;p112"/>
          <p:cNvSpPr txBox="1"/>
          <p:nvPr/>
        </p:nvSpPr>
        <p:spPr>
          <a:xfrm rot="-879643">
            <a:off x="-39400" y="-2084"/>
            <a:ext cx="2576900" cy="785133"/>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br>
              <a:rPr lang="en"/>
            </a:br>
            <a:r>
              <a:rPr lang="en" sz="2500">
                <a:latin typeface="Caveat"/>
                <a:ea typeface="Caveat"/>
                <a:cs typeface="Caveat"/>
                <a:sym typeface="Caveat"/>
              </a:rPr>
              <a:t>Lyndon B. Johnson</a:t>
            </a:r>
            <a:endParaRPr sz="2500">
              <a:latin typeface="Caveat"/>
              <a:ea typeface="Caveat"/>
              <a:cs typeface="Caveat"/>
              <a:sym typeface="Caveat"/>
            </a:endParaRPr>
          </a:p>
        </p:txBody>
      </p:sp>
      <p:pic>
        <p:nvPicPr>
          <p:cNvPr id="1122" name="Google Shape;1122;p112"/>
          <p:cNvPicPr preferRelativeResize="0"/>
          <p:nvPr/>
        </p:nvPicPr>
        <p:blipFill>
          <a:blip r:embed="rId7">
            <a:alphaModFix/>
          </a:blip>
          <a:stretch>
            <a:fillRect/>
          </a:stretch>
        </p:blipFill>
        <p:spPr>
          <a:xfrm>
            <a:off x="5705925" y="2446050"/>
            <a:ext cx="2942551" cy="195977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pic>
        <p:nvPicPr>
          <p:cNvPr id="1127" name="Google Shape;1127;p113"/>
          <p:cNvPicPr preferRelativeResize="0"/>
          <p:nvPr/>
        </p:nvPicPr>
        <p:blipFill>
          <a:blip r:embed="rId3">
            <a:alphaModFix/>
          </a:blip>
          <a:stretch>
            <a:fillRect/>
          </a:stretch>
        </p:blipFill>
        <p:spPr>
          <a:xfrm>
            <a:off x="6000750" y="619675"/>
            <a:ext cx="3143250" cy="1457325"/>
          </a:xfrm>
          <a:prstGeom prst="rect">
            <a:avLst/>
          </a:prstGeom>
          <a:noFill/>
          <a:ln>
            <a:noFill/>
          </a:ln>
        </p:spPr>
      </p:pic>
      <p:sp>
        <p:nvSpPr>
          <p:cNvPr id="1128" name="Google Shape;1128;p113"/>
          <p:cNvSpPr/>
          <p:nvPr/>
        </p:nvSpPr>
        <p:spPr>
          <a:xfrm>
            <a:off x="-100" y="0"/>
            <a:ext cx="9144000" cy="5143500"/>
          </a:xfrm>
          <a:prstGeom prst="rect">
            <a:avLst/>
          </a:prstGeom>
          <a:noFill/>
          <a:ln cap="flat" cmpd="sng" w="762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113"/>
          <p:cNvSpPr txBox="1"/>
          <p:nvPr>
            <p:ph type="ctrTitle"/>
          </p:nvPr>
        </p:nvSpPr>
        <p:spPr>
          <a:xfrm>
            <a:off x="311700" y="0"/>
            <a:ext cx="8520600" cy="9411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George W. Bush</a:t>
            </a:r>
            <a:endParaRPr/>
          </a:p>
        </p:txBody>
      </p:sp>
      <p:sp>
        <p:nvSpPr>
          <p:cNvPr id="1130" name="Google Shape;1130;p113"/>
          <p:cNvSpPr txBox="1"/>
          <p:nvPr>
            <p:ph idx="1" type="subTitle"/>
          </p:nvPr>
        </p:nvSpPr>
        <p:spPr>
          <a:xfrm>
            <a:off x="311700" y="756025"/>
            <a:ext cx="8520600" cy="1035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1700">
                <a:solidFill>
                  <a:srgbClr val="000000"/>
                </a:solidFill>
              </a:rPr>
              <a:t> </a:t>
            </a:r>
            <a:r>
              <a:rPr b="1" lang="en" sz="1700">
                <a:solidFill>
                  <a:srgbClr val="000000"/>
                </a:solidFill>
              </a:rPr>
              <a:t>43rd</a:t>
            </a:r>
            <a:r>
              <a:rPr b="1" lang="en" sz="1700">
                <a:solidFill>
                  <a:srgbClr val="000000"/>
                </a:solidFill>
              </a:rPr>
              <a:t> President of the White House</a:t>
            </a:r>
            <a:endParaRPr b="1" sz="1700">
              <a:solidFill>
                <a:srgbClr val="000000"/>
              </a:solidFill>
            </a:endParaRPr>
          </a:p>
          <a:p>
            <a:pPr indent="0" lvl="0" marL="0" rtl="0" algn="ctr">
              <a:spcBef>
                <a:spcPts val="0"/>
              </a:spcBef>
              <a:spcAft>
                <a:spcPts val="0"/>
              </a:spcAft>
              <a:buNone/>
            </a:pPr>
            <a:r>
              <a:rPr lang="en" sz="1900">
                <a:solidFill>
                  <a:schemeClr val="dk1"/>
                </a:solidFill>
                <a:highlight>
                  <a:srgbClr val="FFFFFF"/>
                </a:highlight>
                <a:latin typeface="Times New Roman"/>
                <a:ea typeface="Times New Roman"/>
                <a:cs typeface="Times New Roman"/>
                <a:sym typeface="Times New Roman"/>
              </a:rPr>
              <a:t> (2001-2009) Republican Party</a:t>
            </a:r>
            <a:endParaRPr sz="1700">
              <a:solidFill>
                <a:schemeClr val="dk1"/>
              </a:solidFill>
            </a:endParaRPr>
          </a:p>
        </p:txBody>
      </p:sp>
      <p:sp>
        <p:nvSpPr>
          <p:cNvPr id="1131" name="Google Shape;1131;p113"/>
          <p:cNvSpPr txBox="1"/>
          <p:nvPr/>
        </p:nvSpPr>
        <p:spPr>
          <a:xfrm>
            <a:off x="311700" y="2283975"/>
            <a:ext cx="426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132" name="Google Shape;1132;p113"/>
          <p:cNvSpPr txBox="1"/>
          <p:nvPr/>
        </p:nvSpPr>
        <p:spPr>
          <a:xfrm>
            <a:off x="3656225" y="1388125"/>
            <a:ext cx="5487600" cy="39867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Born 1946</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43rd President</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Entered</a:t>
            </a:r>
            <a:r>
              <a:rPr lang="en" sz="1900">
                <a:solidFill>
                  <a:schemeClr val="dk1"/>
                </a:solidFill>
                <a:latin typeface="Times New Roman"/>
                <a:ea typeface="Times New Roman"/>
                <a:cs typeface="Times New Roman"/>
                <a:sym typeface="Times New Roman"/>
              </a:rPr>
              <a:t> office during dot-com bubble</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September 11, 2001</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No Child Left Behind Act</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War on Terror (</a:t>
            </a:r>
            <a:r>
              <a:rPr lang="en" sz="1900">
                <a:solidFill>
                  <a:schemeClr val="dk1"/>
                </a:solidFill>
                <a:latin typeface="Times New Roman"/>
                <a:ea typeface="Times New Roman"/>
                <a:cs typeface="Times New Roman"/>
                <a:sym typeface="Times New Roman"/>
              </a:rPr>
              <a:t>Afghanistan invasion)</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Patriot Act</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Iraq invasion: Iraq War</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North Korea condemnation</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Hurricane Katrina</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2008 economic crisis: The Great Recession</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VP: Dick Cheney</a:t>
            </a:r>
            <a:endParaRPr sz="1900">
              <a:solidFill>
                <a:schemeClr val="dk1"/>
              </a:solidFill>
              <a:latin typeface="Times New Roman"/>
              <a:ea typeface="Times New Roman"/>
              <a:cs typeface="Times New Roman"/>
              <a:sym typeface="Times New Roman"/>
            </a:endParaRPr>
          </a:p>
          <a:p>
            <a:pPr indent="0" lvl="0" marL="457200" rtl="0" algn="l">
              <a:spcBef>
                <a:spcPts val="0"/>
              </a:spcBef>
              <a:spcAft>
                <a:spcPts val="0"/>
              </a:spcAft>
              <a:buNone/>
            </a:pPr>
            <a:r>
              <a:t/>
            </a:r>
            <a:endParaRPr sz="1900">
              <a:solidFill>
                <a:schemeClr val="dk1"/>
              </a:solidFill>
              <a:latin typeface="Times New Roman"/>
              <a:ea typeface="Times New Roman"/>
              <a:cs typeface="Times New Roman"/>
              <a:sym typeface="Times New Roman"/>
            </a:endParaRPr>
          </a:p>
        </p:txBody>
      </p:sp>
      <p:pic>
        <p:nvPicPr>
          <p:cNvPr id="1133" name="Google Shape;1133;p113"/>
          <p:cNvPicPr preferRelativeResize="0"/>
          <p:nvPr/>
        </p:nvPicPr>
        <p:blipFill>
          <a:blip r:embed="rId4">
            <a:alphaModFix/>
          </a:blip>
          <a:stretch>
            <a:fillRect/>
          </a:stretch>
        </p:blipFill>
        <p:spPr>
          <a:xfrm>
            <a:off x="120025" y="1474875"/>
            <a:ext cx="3609600" cy="3609600"/>
          </a:xfrm>
          <a:prstGeom prst="roundRect">
            <a:avLst>
              <a:gd fmla="val 16667" name="adj"/>
            </a:avLst>
          </a:prstGeom>
          <a:noFill/>
          <a:ln cap="flat" cmpd="sng" w="9525">
            <a:solidFill>
              <a:schemeClr val="dk1"/>
            </a:solidFill>
            <a:prstDash val="solid"/>
            <a:round/>
            <a:headEnd len="sm" w="sm" type="none"/>
            <a:tailEnd len="sm" w="sm" type="none"/>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7" name="Shape 1137"/>
        <p:cNvGrpSpPr/>
        <p:nvPr/>
      </p:nvGrpSpPr>
      <p:grpSpPr>
        <a:xfrm>
          <a:off x="0" y="0"/>
          <a:ext cx="0" cy="0"/>
          <a:chOff x="0" y="0"/>
          <a:chExt cx="0" cy="0"/>
        </a:xfrm>
      </p:grpSpPr>
      <p:pic>
        <p:nvPicPr>
          <p:cNvPr id="1138" name="Google Shape;1138;p114"/>
          <p:cNvPicPr preferRelativeResize="0"/>
          <p:nvPr/>
        </p:nvPicPr>
        <p:blipFill>
          <a:blip r:embed="rId3">
            <a:alphaModFix/>
          </a:blip>
          <a:stretch>
            <a:fillRect/>
          </a:stretch>
        </p:blipFill>
        <p:spPr>
          <a:xfrm>
            <a:off x="99150" y="650250"/>
            <a:ext cx="2550500" cy="613915"/>
          </a:xfrm>
          <a:prstGeom prst="rect">
            <a:avLst/>
          </a:prstGeom>
          <a:noFill/>
          <a:ln>
            <a:noFill/>
          </a:ln>
        </p:spPr>
      </p:pic>
      <p:sp>
        <p:nvSpPr>
          <p:cNvPr id="1139" name="Google Shape;1139;p114"/>
          <p:cNvSpPr/>
          <p:nvPr/>
        </p:nvSpPr>
        <p:spPr>
          <a:xfrm>
            <a:off x="-100" y="0"/>
            <a:ext cx="9144000" cy="5143500"/>
          </a:xfrm>
          <a:prstGeom prst="rect">
            <a:avLst/>
          </a:prstGeom>
          <a:noFill/>
          <a:ln cap="flat" cmpd="sng" w="762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114"/>
          <p:cNvSpPr txBox="1"/>
          <p:nvPr>
            <p:ph type="ctrTitle"/>
          </p:nvPr>
        </p:nvSpPr>
        <p:spPr>
          <a:xfrm>
            <a:off x="311700" y="0"/>
            <a:ext cx="8520600" cy="9411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Barack Obama</a:t>
            </a:r>
            <a:endParaRPr/>
          </a:p>
        </p:txBody>
      </p:sp>
      <p:sp>
        <p:nvSpPr>
          <p:cNvPr id="1141" name="Google Shape;1141;p114"/>
          <p:cNvSpPr txBox="1"/>
          <p:nvPr>
            <p:ph idx="1" type="subTitle"/>
          </p:nvPr>
        </p:nvSpPr>
        <p:spPr>
          <a:xfrm>
            <a:off x="311700" y="756025"/>
            <a:ext cx="8520600" cy="10359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1700">
                <a:solidFill>
                  <a:srgbClr val="000000"/>
                </a:solidFill>
              </a:rPr>
              <a:t> </a:t>
            </a:r>
            <a:r>
              <a:rPr b="1" lang="en" sz="1700">
                <a:solidFill>
                  <a:srgbClr val="000000"/>
                </a:solidFill>
              </a:rPr>
              <a:t>4</a:t>
            </a:r>
            <a:r>
              <a:rPr b="1" lang="en" sz="1700">
                <a:solidFill>
                  <a:srgbClr val="000000"/>
                </a:solidFill>
              </a:rPr>
              <a:t>4th President of the White House</a:t>
            </a:r>
            <a:endParaRPr b="1" sz="1700">
              <a:solidFill>
                <a:srgbClr val="000000"/>
              </a:solidFill>
            </a:endParaRPr>
          </a:p>
          <a:p>
            <a:pPr indent="0" lvl="0" marL="0" rtl="0" algn="ctr">
              <a:spcBef>
                <a:spcPts val="0"/>
              </a:spcBef>
              <a:spcAft>
                <a:spcPts val="0"/>
              </a:spcAft>
              <a:buNone/>
            </a:pPr>
            <a:r>
              <a:rPr lang="en" sz="1900">
                <a:solidFill>
                  <a:schemeClr val="dk1"/>
                </a:solidFill>
                <a:highlight>
                  <a:srgbClr val="FFFFFF"/>
                </a:highlight>
                <a:latin typeface="Times New Roman"/>
                <a:ea typeface="Times New Roman"/>
                <a:cs typeface="Times New Roman"/>
                <a:sym typeface="Times New Roman"/>
              </a:rPr>
              <a:t> (2009-2017) Democrat Party</a:t>
            </a:r>
            <a:endParaRPr sz="1700">
              <a:solidFill>
                <a:schemeClr val="dk1"/>
              </a:solidFill>
            </a:endParaRPr>
          </a:p>
        </p:txBody>
      </p:sp>
      <p:sp>
        <p:nvSpPr>
          <p:cNvPr id="1142" name="Google Shape;1142;p114"/>
          <p:cNvSpPr txBox="1"/>
          <p:nvPr/>
        </p:nvSpPr>
        <p:spPr>
          <a:xfrm>
            <a:off x="311700" y="2283975"/>
            <a:ext cx="426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143" name="Google Shape;1143;p114"/>
          <p:cNvSpPr txBox="1"/>
          <p:nvPr/>
        </p:nvSpPr>
        <p:spPr>
          <a:xfrm>
            <a:off x="3742950" y="1264175"/>
            <a:ext cx="5400900" cy="39867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Born 1961</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44th President of the United States</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Russia Nuclear Treaty</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Affordable Care Act</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Dodd-Frank Wall Street </a:t>
            </a:r>
            <a:r>
              <a:rPr lang="en" sz="1900">
                <a:solidFill>
                  <a:schemeClr val="dk1"/>
                </a:solidFill>
                <a:latin typeface="Times New Roman"/>
                <a:ea typeface="Times New Roman"/>
                <a:cs typeface="Times New Roman"/>
                <a:sym typeface="Times New Roman"/>
              </a:rPr>
              <a:t>Reform</a:t>
            </a:r>
            <a:r>
              <a:rPr lang="en" sz="1900">
                <a:solidFill>
                  <a:schemeClr val="dk1"/>
                </a:solidFill>
                <a:latin typeface="Times New Roman"/>
                <a:ea typeface="Times New Roman"/>
                <a:cs typeface="Times New Roman"/>
                <a:sym typeface="Times New Roman"/>
              </a:rPr>
              <a:t> and Consumer Protection Act</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Iraq &amp; </a:t>
            </a:r>
            <a:r>
              <a:rPr lang="en" sz="1900">
                <a:solidFill>
                  <a:schemeClr val="dk1"/>
                </a:solidFill>
                <a:latin typeface="Times New Roman"/>
                <a:ea typeface="Times New Roman"/>
                <a:cs typeface="Times New Roman"/>
                <a:sym typeface="Times New Roman"/>
              </a:rPr>
              <a:t>Afghanistan </a:t>
            </a:r>
            <a:r>
              <a:rPr lang="en" sz="1900">
                <a:solidFill>
                  <a:schemeClr val="dk1"/>
                </a:solidFill>
                <a:latin typeface="Times New Roman"/>
                <a:ea typeface="Times New Roman"/>
                <a:cs typeface="Times New Roman"/>
                <a:sym typeface="Times New Roman"/>
              </a:rPr>
              <a:t>w</a:t>
            </a:r>
            <a:r>
              <a:rPr lang="en" sz="1900">
                <a:solidFill>
                  <a:schemeClr val="dk1"/>
                </a:solidFill>
                <a:latin typeface="Times New Roman"/>
                <a:ea typeface="Times New Roman"/>
                <a:cs typeface="Times New Roman"/>
                <a:sym typeface="Times New Roman"/>
              </a:rPr>
              <a:t>ithdrawal</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Killing of Osama bin Laden</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Libya Intervention</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Afghanistan withdrawal</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Iran Nuclear Deal</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Cuban Thaw</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VP: Joe Biden</a:t>
            </a:r>
            <a:endParaRPr sz="1900">
              <a:solidFill>
                <a:schemeClr val="dk1"/>
              </a:solidFill>
              <a:latin typeface="Times New Roman"/>
              <a:ea typeface="Times New Roman"/>
              <a:cs typeface="Times New Roman"/>
              <a:sym typeface="Times New Roman"/>
            </a:endParaRPr>
          </a:p>
        </p:txBody>
      </p:sp>
      <p:pic>
        <p:nvPicPr>
          <p:cNvPr id="1144" name="Google Shape;1144;p114"/>
          <p:cNvPicPr preferRelativeResize="0"/>
          <p:nvPr/>
        </p:nvPicPr>
        <p:blipFill>
          <a:blip r:embed="rId4">
            <a:alphaModFix/>
          </a:blip>
          <a:stretch>
            <a:fillRect/>
          </a:stretch>
        </p:blipFill>
        <p:spPr>
          <a:xfrm>
            <a:off x="99150" y="1375750"/>
            <a:ext cx="3643800" cy="3643800"/>
          </a:xfrm>
          <a:prstGeom prst="roundRect">
            <a:avLst>
              <a:gd fmla="val 16667" name="adj"/>
            </a:avLst>
          </a:prstGeom>
          <a:noFill/>
          <a:ln cap="flat" cmpd="sng" w="9525">
            <a:solidFill>
              <a:schemeClr val="dk1"/>
            </a:solidFill>
            <a:prstDash val="solid"/>
            <a:round/>
            <a:headEnd len="sm" w="sm" type="none"/>
            <a:tailEnd len="sm" w="sm" type="none"/>
          </a:ln>
        </p:spPr>
      </p:pic>
      <p:sp>
        <p:nvSpPr>
          <p:cNvPr id="1145" name="Google Shape;1145;p114"/>
          <p:cNvSpPr txBox="1"/>
          <p:nvPr/>
        </p:nvSpPr>
        <p:spPr>
          <a:xfrm>
            <a:off x="6392250" y="3569475"/>
            <a:ext cx="2751600" cy="13545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SzPts val="1900"/>
              <a:buFont typeface="Times New Roman"/>
              <a:buChar char="●"/>
            </a:pPr>
            <a:r>
              <a:rPr lang="en" sz="1900">
                <a:latin typeface="Times New Roman"/>
                <a:ea typeface="Times New Roman"/>
                <a:cs typeface="Times New Roman"/>
                <a:sym typeface="Times New Roman"/>
              </a:rPr>
              <a:t>Sanctions against     </a:t>
            </a:r>
            <a:endParaRPr sz="1900">
              <a:latin typeface="Times New Roman"/>
              <a:ea typeface="Times New Roman"/>
              <a:cs typeface="Times New Roman"/>
              <a:sym typeface="Times New Roman"/>
            </a:endParaRPr>
          </a:p>
          <a:p>
            <a:pPr indent="0" lvl="0" marL="457200" rtl="0" algn="l">
              <a:spcBef>
                <a:spcPts val="0"/>
              </a:spcBef>
              <a:spcAft>
                <a:spcPts val="0"/>
              </a:spcAft>
              <a:buNone/>
            </a:pPr>
            <a:r>
              <a:rPr lang="en" sz="1900">
                <a:latin typeface="Times New Roman"/>
                <a:ea typeface="Times New Roman"/>
                <a:cs typeface="Times New Roman"/>
                <a:sym typeface="Times New Roman"/>
              </a:rPr>
              <a:t>                       Russia </a:t>
            </a:r>
            <a:endParaRPr sz="1900">
              <a:latin typeface="Times New Roman"/>
              <a:ea typeface="Times New Roman"/>
              <a:cs typeface="Times New Roman"/>
              <a:sym typeface="Times New Roman"/>
            </a:endParaRPr>
          </a:p>
          <a:p>
            <a:pPr indent="-349250" lvl="0" marL="457200" rtl="0" algn="l">
              <a:spcBef>
                <a:spcPts val="0"/>
              </a:spcBef>
              <a:spcAft>
                <a:spcPts val="0"/>
              </a:spcAft>
              <a:buSzPts val="1900"/>
              <a:buFont typeface="Times New Roman"/>
              <a:buChar char="●"/>
            </a:pPr>
            <a:r>
              <a:rPr lang="en" sz="1900">
                <a:latin typeface="Times New Roman"/>
                <a:ea typeface="Times New Roman"/>
                <a:cs typeface="Times New Roman"/>
                <a:sym typeface="Times New Roman"/>
              </a:rPr>
              <a:t>Obergefell v. Hodges</a:t>
            </a:r>
            <a:endParaRPr sz="1900">
              <a:latin typeface="Times New Roman"/>
              <a:ea typeface="Times New Roman"/>
              <a:cs typeface="Times New Roman"/>
              <a:sym typeface="Times New Roman"/>
            </a:endParaRPr>
          </a:p>
          <a:p>
            <a:pPr indent="-349250" lvl="0" marL="457200" rtl="0" algn="l">
              <a:spcBef>
                <a:spcPts val="0"/>
              </a:spcBef>
              <a:spcAft>
                <a:spcPts val="0"/>
              </a:spcAft>
              <a:buSzPts val="1900"/>
              <a:buFont typeface="Times New Roman"/>
              <a:buChar char="●"/>
            </a:pPr>
            <a:r>
              <a:rPr lang="en" sz="1900">
                <a:latin typeface="Times New Roman"/>
                <a:ea typeface="Times New Roman"/>
                <a:cs typeface="Times New Roman"/>
                <a:sym typeface="Times New Roman"/>
              </a:rPr>
              <a:t>Paris Agreement</a:t>
            </a:r>
            <a:endParaRPr sz="1900">
              <a:latin typeface="Times New Roman"/>
              <a:ea typeface="Times New Roman"/>
              <a:cs typeface="Times New Roman"/>
              <a:sym typeface="Times New Roman"/>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149" name="Shape 1149"/>
        <p:cNvGrpSpPr/>
        <p:nvPr/>
      </p:nvGrpSpPr>
      <p:grpSpPr>
        <a:xfrm>
          <a:off x="0" y="0"/>
          <a:ext cx="0" cy="0"/>
          <a:chOff x="0" y="0"/>
          <a:chExt cx="0" cy="0"/>
        </a:xfrm>
      </p:grpSpPr>
      <p:sp>
        <p:nvSpPr>
          <p:cNvPr id="1150" name="Google Shape;1150;p11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u="sng"/>
              <a:t>President George W. Bush &amp; </a:t>
            </a:r>
            <a:r>
              <a:rPr b="1" lang="en" u="sng"/>
              <a:t>Barack</a:t>
            </a:r>
            <a:r>
              <a:rPr b="1" lang="en" u="sng"/>
              <a:t> </a:t>
            </a:r>
            <a:r>
              <a:rPr b="1" lang="en" u="sng"/>
              <a:t>President Obama</a:t>
            </a:r>
            <a:endParaRPr b="1" u="sng"/>
          </a:p>
        </p:txBody>
      </p:sp>
      <p:sp>
        <p:nvSpPr>
          <p:cNvPr id="1151" name="Google Shape;1151;p11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chemeClr val="dk1"/>
                </a:solidFill>
              </a:rPr>
              <a:t>Fiscal Policy</a:t>
            </a:r>
            <a:endParaRPr b="1">
              <a:solidFill>
                <a:schemeClr val="dk1"/>
              </a:solidFill>
            </a:endParaRPr>
          </a:p>
          <a:p>
            <a:pPr indent="0" lvl="0" marL="0" rtl="0" algn="l">
              <a:spcBef>
                <a:spcPts val="1200"/>
              </a:spcBef>
              <a:spcAft>
                <a:spcPts val="0"/>
              </a:spcAft>
              <a:buNone/>
            </a:pPr>
            <a:r>
              <a:t/>
            </a:r>
            <a:endParaRPr b="1">
              <a:solidFill>
                <a:schemeClr val="dk1"/>
              </a:solidFill>
            </a:endParaRPr>
          </a:p>
          <a:p>
            <a:pPr indent="-317500" lvl="0" marL="457200" rtl="0" algn="l">
              <a:spcBef>
                <a:spcPts val="1200"/>
              </a:spcBef>
              <a:spcAft>
                <a:spcPts val="0"/>
              </a:spcAft>
              <a:buClr>
                <a:schemeClr val="dk1"/>
              </a:buClr>
              <a:buSzPts val="1400"/>
              <a:buChar char="●"/>
            </a:pPr>
            <a:r>
              <a:rPr b="1" lang="en">
                <a:solidFill>
                  <a:schemeClr val="dk1"/>
                </a:solidFill>
              </a:rPr>
              <a:t>George Bush and Barack Obama highlighted the importance of personal finance education.</a:t>
            </a:r>
            <a:endParaRPr b="1">
              <a:solidFill>
                <a:schemeClr val="dk1"/>
              </a:solidFill>
            </a:endParaRPr>
          </a:p>
          <a:p>
            <a:pPr indent="-317500" lvl="0" marL="457200" rtl="0" algn="l">
              <a:spcBef>
                <a:spcPts val="0"/>
              </a:spcBef>
              <a:spcAft>
                <a:spcPts val="0"/>
              </a:spcAft>
              <a:buClr>
                <a:schemeClr val="dk1"/>
              </a:buClr>
              <a:buSzPts val="1400"/>
              <a:buChar char="●"/>
            </a:pPr>
            <a:r>
              <a:rPr b="1" lang="en">
                <a:solidFill>
                  <a:schemeClr val="dk1"/>
                </a:solidFill>
              </a:rPr>
              <a:t>Education is essential for progress, particularly financial progress.  </a:t>
            </a:r>
            <a:endParaRPr b="1">
              <a:solidFill>
                <a:schemeClr val="dk1"/>
              </a:solidFill>
            </a:endParaRPr>
          </a:p>
          <a:p>
            <a:pPr indent="-317500" lvl="0" marL="457200" rtl="0" algn="l">
              <a:spcBef>
                <a:spcPts val="0"/>
              </a:spcBef>
              <a:spcAft>
                <a:spcPts val="0"/>
              </a:spcAft>
              <a:buClr>
                <a:schemeClr val="dk1"/>
              </a:buClr>
              <a:buSzPts val="1400"/>
              <a:buChar char="●"/>
            </a:pPr>
            <a:r>
              <a:rPr b="1" lang="en">
                <a:solidFill>
                  <a:schemeClr val="dk1"/>
                </a:solidFill>
              </a:rPr>
              <a:t>Spending part of your budget on the education of your future is important!</a:t>
            </a:r>
            <a:endParaRPr b="1">
              <a:solidFill>
                <a:schemeClr val="dk1"/>
              </a:solidFill>
            </a:endParaRPr>
          </a:p>
        </p:txBody>
      </p:sp>
      <p:sp>
        <p:nvSpPr>
          <p:cNvPr id="1152" name="Google Shape;1152;p11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chemeClr val="dk1"/>
                </a:solidFill>
              </a:rPr>
              <a:t>Personal Finance</a:t>
            </a:r>
            <a:endParaRPr b="1">
              <a:solidFill>
                <a:schemeClr val="dk1"/>
              </a:solidFill>
            </a:endParaRPr>
          </a:p>
          <a:p>
            <a:pPr indent="0" lvl="0" marL="0" rtl="0" algn="l">
              <a:spcBef>
                <a:spcPts val="1200"/>
              </a:spcBef>
              <a:spcAft>
                <a:spcPts val="0"/>
              </a:spcAft>
              <a:buNone/>
            </a:pPr>
            <a:r>
              <a:t/>
            </a:r>
            <a:endParaRPr b="1">
              <a:solidFill>
                <a:schemeClr val="dk1"/>
              </a:solidFill>
            </a:endParaRPr>
          </a:p>
          <a:p>
            <a:pPr indent="-317500" lvl="0" marL="457200" rtl="0" algn="l">
              <a:spcBef>
                <a:spcPts val="1200"/>
              </a:spcBef>
              <a:spcAft>
                <a:spcPts val="0"/>
              </a:spcAft>
              <a:buClr>
                <a:schemeClr val="dk1"/>
              </a:buClr>
              <a:buSzPts val="1400"/>
              <a:buChar char="●"/>
            </a:pPr>
            <a:r>
              <a:rPr b="1" lang="en">
                <a:solidFill>
                  <a:schemeClr val="dk1"/>
                </a:solidFill>
              </a:rPr>
              <a:t>Education!</a:t>
            </a:r>
            <a:endParaRPr b="1">
              <a:solidFill>
                <a:schemeClr val="dk1"/>
              </a:solidFill>
            </a:endParaRPr>
          </a:p>
          <a:p>
            <a:pPr indent="-317500" lvl="0" marL="457200" rtl="0" algn="l">
              <a:spcBef>
                <a:spcPts val="0"/>
              </a:spcBef>
              <a:spcAft>
                <a:spcPts val="0"/>
              </a:spcAft>
              <a:buClr>
                <a:schemeClr val="dk1"/>
              </a:buClr>
              <a:buSzPts val="1400"/>
              <a:buChar char="●"/>
            </a:pPr>
            <a:r>
              <a:rPr b="1" lang="en">
                <a:solidFill>
                  <a:schemeClr val="dk1"/>
                </a:solidFill>
              </a:rPr>
              <a:t>Better/ more education OFTEN leads to more wealth.</a:t>
            </a:r>
            <a:endParaRPr b="1">
              <a:solidFill>
                <a:schemeClr val="dk1"/>
              </a:solidFill>
            </a:endParaRPr>
          </a:p>
          <a:p>
            <a:pPr indent="-317500" lvl="0" marL="457200" rtl="0" algn="l">
              <a:spcBef>
                <a:spcPts val="0"/>
              </a:spcBef>
              <a:spcAft>
                <a:spcPts val="0"/>
              </a:spcAft>
              <a:buClr>
                <a:schemeClr val="dk1"/>
              </a:buClr>
              <a:buSzPts val="1400"/>
              <a:buChar char="●"/>
            </a:pPr>
            <a:r>
              <a:rPr b="1" lang="en">
                <a:solidFill>
                  <a:schemeClr val="dk1"/>
                </a:solidFill>
              </a:rPr>
              <a:t>Budget!</a:t>
            </a:r>
            <a:endParaRPr b="1">
              <a:solidFill>
                <a:schemeClr val="dk1"/>
              </a:solidFill>
            </a:endParaRPr>
          </a:p>
          <a:p>
            <a:pPr indent="-317500" lvl="0" marL="457200" rtl="0" algn="l">
              <a:spcBef>
                <a:spcPts val="0"/>
              </a:spcBef>
              <a:spcAft>
                <a:spcPts val="0"/>
              </a:spcAft>
              <a:buClr>
                <a:schemeClr val="dk1"/>
              </a:buClr>
              <a:buSzPts val="1400"/>
              <a:buChar char="●"/>
            </a:pPr>
            <a:r>
              <a:rPr b="1" lang="en">
                <a:solidFill>
                  <a:schemeClr val="dk1"/>
                </a:solidFill>
              </a:rPr>
              <a:t>College</a:t>
            </a:r>
            <a:endParaRPr b="1">
              <a:solidFill>
                <a:schemeClr val="dk1"/>
              </a:solidFill>
            </a:endParaRPr>
          </a:p>
          <a:p>
            <a:pPr indent="-317500" lvl="0" marL="457200" rtl="0" algn="l">
              <a:spcBef>
                <a:spcPts val="0"/>
              </a:spcBef>
              <a:spcAft>
                <a:spcPts val="0"/>
              </a:spcAft>
              <a:buClr>
                <a:schemeClr val="dk1"/>
              </a:buClr>
              <a:buSzPts val="1400"/>
              <a:buChar char="●"/>
            </a:pPr>
            <a:r>
              <a:rPr b="1" lang="en">
                <a:solidFill>
                  <a:schemeClr val="dk1"/>
                </a:solidFill>
              </a:rPr>
              <a:t>Career/ Continued education.</a:t>
            </a:r>
            <a:endParaRPr b="1">
              <a:solidFill>
                <a:schemeClr val="dk1"/>
              </a:solidFill>
            </a:endParaRPr>
          </a:p>
        </p:txBody>
      </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156" name="Shape 1156"/>
        <p:cNvGrpSpPr/>
        <p:nvPr/>
      </p:nvGrpSpPr>
      <p:grpSpPr>
        <a:xfrm>
          <a:off x="0" y="0"/>
          <a:ext cx="0" cy="0"/>
          <a:chOff x="0" y="0"/>
          <a:chExt cx="0" cy="0"/>
        </a:xfrm>
      </p:grpSpPr>
      <p:sp>
        <p:nvSpPr>
          <p:cNvPr id="1157" name="Google Shape;1157;p11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George W. Bush:</a:t>
            </a:r>
            <a:endParaRPr/>
          </a:p>
        </p:txBody>
      </p:sp>
      <p:sp>
        <p:nvSpPr>
          <p:cNvPr id="1158" name="Google Shape;1158;p116"/>
          <p:cNvSpPr txBox="1"/>
          <p:nvPr>
            <p:ph idx="1" type="body"/>
          </p:nvPr>
        </p:nvSpPr>
        <p:spPr>
          <a:xfrm>
            <a:off x="311700" y="1152475"/>
            <a:ext cx="53382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sz="1300">
              <a:solidFill>
                <a:schemeClr val="dk1"/>
              </a:solidFill>
              <a:latin typeface="Georgia"/>
              <a:ea typeface="Georgia"/>
              <a:cs typeface="Georgia"/>
              <a:sym typeface="Georgia"/>
            </a:endParaRPr>
          </a:p>
          <a:p>
            <a:pPr indent="-342900" lvl="0" marL="457200" rtl="0" algn="l">
              <a:spcBef>
                <a:spcPts val="1200"/>
              </a:spcBef>
              <a:spcAft>
                <a:spcPts val="0"/>
              </a:spcAft>
              <a:buClr>
                <a:schemeClr val="dk1"/>
              </a:buClr>
              <a:buSzPts val="1800"/>
              <a:buFont typeface="Georgia"/>
              <a:buChar char="●"/>
            </a:pPr>
            <a:r>
              <a:rPr b="1" lang="en">
                <a:solidFill>
                  <a:schemeClr val="dk1"/>
                </a:solidFill>
                <a:latin typeface="Georgia"/>
                <a:ea typeface="Georgia"/>
                <a:cs typeface="Georgia"/>
                <a:sym typeface="Georgia"/>
              </a:rPr>
              <a:t>George W. Bush</a:t>
            </a:r>
            <a:r>
              <a:rPr lang="en">
                <a:solidFill>
                  <a:schemeClr val="dk1"/>
                </a:solidFill>
                <a:latin typeface="Georgia"/>
                <a:ea typeface="Georgia"/>
                <a:cs typeface="Georgia"/>
                <a:sym typeface="Georgia"/>
              </a:rPr>
              <a:t> authorized a </a:t>
            </a:r>
            <a:r>
              <a:rPr lang="en">
                <a:solidFill>
                  <a:schemeClr val="dk1"/>
                </a:solidFill>
                <a:highlight>
                  <a:srgbClr val="FFFF00"/>
                </a:highlight>
                <a:latin typeface="Georgia"/>
                <a:ea typeface="Georgia"/>
                <a:cs typeface="Georgia"/>
                <a:sym typeface="Georgia"/>
              </a:rPr>
              <a:t>President’s Advisory Council on Financial Literacy</a:t>
            </a:r>
            <a:r>
              <a:rPr lang="en">
                <a:solidFill>
                  <a:schemeClr val="dk1"/>
                </a:solidFill>
                <a:latin typeface="Georgia"/>
                <a:ea typeface="Georgia"/>
                <a:cs typeface="Georgia"/>
                <a:sym typeface="Georgia"/>
              </a:rPr>
              <a:t> in 2008. </a:t>
            </a:r>
            <a:endParaRPr>
              <a:solidFill>
                <a:schemeClr val="dk1"/>
              </a:solidFill>
              <a:latin typeface="Georgia"/>
              <a:ea typeface="Georgia"/>
              <a:cs typeface="Georgia"/>
              <a:sym typeface="Georgia"/>
            </a:endParaRPr>
          </a:p>
          <a:p>
            <a:pPr indent="-342900" lvl="0" marL="457200" rtl="0" algn="l">
              <a:spcBef>
                <a:spcPts val="0"/>
              </a:spcBef>
              <a:spcAft>
                <a:spcPts val="0"/>
              </a:spcAft>
              <a:buClr>
                <a:schemeClr val="dk1"/>
              </a:buClr>
              <a:buSzPts val="1800"/>
              <a:buFont typeface="Georgia"/>
              <a:buChar char="●"/>
            </a:pPr>
            <a:r>
              <a:rPr lang="en">
                <a:solidFill>
                  <a:schemeClr val="dk1"/>
                </a:solidFill>
                <a:latin typeface="Georgia"/>
                <a:ea typeface="Georgia"/>
                <a:cs typeface="Georgia"/>
                <a:sym typeface="Georgia"/>
              </a:rPr>
              <a:t>Bush’s famous vision was of an ownership society. “We want people to own assets,” he said in authorizing the first council. “We want people to be able to manage their assets.” </a:t>
            </a:r>
            <a:endParaRPr sz="2300"/>
          </a:p>
        </p:txBody>
      </p:sp>
      <p:pic>
        <p:nvPicPr>
          <p:cNvPr id="1159" name="Google Shape;1159;p116"/>
          <p:cNvPicPr preferRelativeResize="0"/>
          <p:nvPr/>
        </p:nvPicPr>
        <p:blipFill>
          <a:blip r:embed="rId3">
            <a:alphaModFix/>
          </a:blip>
          <a:stretch>
            <a:fillRect/>
          </a:stretch>
        </p:blipFill>
        <p:spPr>
          <a:xfrm>
            <a:off x="5554977" y="238127"/>
            <a:ext cx="3381400" cy="2646750"/>
          </a:xfrm>
          <a:prstGeom prst="rect">
            <a:avLst/>
          </a:prstGeom>
          <a:noFill/>
          <a:ln cap="flat" cmpd="sng" w="9525">
            <a:solidFill>
              <a:schemeClr val="dk1"/>
            </a:solidFill>
            <a:prstDash val="solid"/>
            <a:round/>
            <a:headEnd len="sm" w="sm" type="none"/>
            <a:tailEnd len="sm" w="sm" type="none"/>
          </a:ln>
        </p:spPr>
      </p:pic>
      <p:sp>
        <p:nvSpPr>
          <p:cNvPr id="1160" name="Google Shape;1160;p116"/>
          <p:cNvSpPr txBox="1"/>
          <p:nvPr/>
        </p:nvSpPr>
        <p:spPr>
          <a:xfrm>
            <a:off x="7214175" y="3046275"/>
            <a:ext cx="1722300" cy="732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Clr>
                <a:schemeClr val="dk1"/>
              </a:buClr>
              <a:buSzPts val="1100"/>
              <a:buFont typeface="Arial"/>
              <a:buNone/>
            </a:pPr>
            <a:r>
              <a:rPr lang="en" sz="800">
                <a:solidFill>
                  <a:schemeClr val="dk1"/>
                </a:solidFill>
              </a:rPr>
              <a:t>Google Doc: </a:t>
            </a:r>
            <a:r>
              <a:rPr lang="en" sz="800" u="sng">
                <a:solidFill>
                  <a:schemeClr val="accent5"/>
                </a:solidFill>
                <a:hlinkClick r:id="rId4">
                  <a:extLst>
                    <a:ext uri="{A12FA001-AC4F-418D-AE19-62706E023703}">
                      <ahyp:hlinkClr val="tx"/>
                    </a:ext>
                  </a:extLst>
                </a:hlinkClick>
              </a:rPr>
              <a:t>https://time.com/16425/the-presidents-new-mission-teach-the-children-about-money/</a:t>
            </a:r>
            <a:r>
              <a:rPr lang="en" sz="800">
                <a:solidFill>
                  <a:schemeClr val="dk2"/>
                </a:solidFill>
              </a:rPr>
              <a:t> </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164" name="Shape 1164"/>
        <p:cNvGrpSpPr/>
        <p:nvPr/>
      </p:nvGrpSpPr>
      <p:grpSpPr>
        <a:xfrm>
          <a:off x="0" y="0"/>
          <a:ext cx="0" cy="0"/>
          <a:chOff x="0" y="0"/>
          <a:chExt cx="0" cy="0"/>
        </a:xfrm>
      </p:grpSpPr>
      <p:sp>
        <p:nvSpPr>
          <p:cNvPr id="1165" name="Google Shape;1165;p117"/>
          <p:cNvSpPr txBox="1"/>
          <p:nvPr>
            <p:ph type="title"/>
          </p:nvPr>
        </p:nvSpPr>
        <p:spPr>
          <a:xfrm>
            <a:off x="39600" y="445025"/>
            <a:ext cx="73611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t>Timeline:</a:t>
            </a:r>
            <a:endParaRPr u="sng"/>
          </a:p>
        </p:txBody>
      </p:sp>
      <p:sp>
        <p:nvSpPr>
          <p:cNvPr id="1166" name="Google Shape;1166;p117"/>
          <p:cNvSpPr txBox="1"/>
          <p:nvPr>
            <p:ph idx="1" type="body"/>
          </p:nvPr>
        </p:nvSpPr>
        <p:spPr>
          <a:xfrm>
            <a:off x="39825" y="1152475"/>
            <a:ext cx="73611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000">
                <a:solidFill>
                  <a:schemeClr val="dk1"/>
                </a:solidFill>
              </a:rPr>
              <a:t>2003- (Bush) Financial Literacy and Education Commission</a:t>
            </a:r>
            <a:endParaRPr sz="2000">
              <a:solidFill>
                <a:schemeClr val="dk1"/>
              </a:solidFill>
            </a:endParaRPr>
          </a:p>
          <a:p>
            <a:pPr indent="0" lvl="0" marL="0" rtl="0" algn="l">
              <a:spcBef>
                <a:spcPts val="1200"/>
              </a:spcBef>
              <a:spcAft>
                <a:spcPts val="0"/>
              </a:spcAft>
              <a:buNone/>
            </a:pPr>
            <a:r>
              <a:t/>
            </a:r>
            <a:endParaRPr sz="1000">
              <a:solidFill>
                <a:schemeClr val="dk1"/>
              </a:solidFill>
            </a:endParaRPr>
          </a:p>
          <a:p>
            <a:pPr indent="0" lvl="0" marL="0" rtl="0" algn="l">
              <a:spcBef>
                <a:spcPts val="1200"/>
              </a:spcBef>
              <a:spcAft>
                <a:spcPts val="0"/>
              </a:spcAft>
              <a:buNone/>
            </a:pPr>
            <a:r>
              <a:t/>
            </a:r>
            <a:endParaRPr sz="1000">
              <a:solidFill>
                <a:schemeClr val="dk1"/>
              </a:solidFill>
            </a:endParaRPr>
          </a:p>
          <a:p>
            <a:pPr indent="0" lvl="0" marL="0" rtl="0" algn="l">
              <a:spcBef>
                <a:spcPts val="1200"/>
              </a:spcBef>
              <a:spcAft>
                <a:spcPts val="0"/>
              </a:spcAft>
              <a:buNone/>
            </a:pPr>
            <a:r>
              <a:rPr lang="en" sz="2000">
                <a:solidFill>
                  <a:schemeClr val="dk1"/>
                </a:solidFill>
              </a:rPr>
              <a:t>2008- (Bush) President’s Advisory Council on Financial Literacy</a:t>
            </a:r>
            <a:endParaRPr sz="1200">
              <a:solidFill>
                <a:schemeClr val="dk1"/>
              </a:solidFill>
            </a:endParaRPr>
          </a:p>
          <a:p>
            <a:pPr indent="0" lvl="0" marL="0" rtl="0" algn="l">
              <a:spcBef>
                <a:spcPts val="1200"/>
              </a:spcBef>
              <a:spcAft>
                <a:spcPts val="0"/>
              </a:spcAft>
              <a:buNone/>
            </a:pPr>
            <a:r>
              <a:t/>
            </a:r>
            <a:endParaRPr sz="1000">
              <a:solidFill>
                <a:schemeClr val="dk1"/>
              </a:solidFill>
            </a:endParaRPr>
          </a:p>
          <a:p>
            <a:pPr indent="0" lvl="0" marL="0" rtl="0" algn="l">
              <a:spcBef>
                <a:spcPts val="1200"/>
              </a:spcBef>
              <a:spcAft>
                <a:spcPts val="0"/>
              </a:spcAft>
              <a:buNone/>
            </a:pPr>
            <a:r>
              <a:t/>
            </a:r>
            <a:endParaRPr sz="1000">
              <a:solidFill>
                <a:schemeClr val="dk1"/>
              </a:solidFill>
            </a:endParaRPr>
          </a:p>
          <a:p>
            <a:pPr indent="0" lvl="0" marL="0" rtl="0" algn="l">
              <a:spcBef>
                <a:spcPts val="1200"/>
              </a:spcBef>
              <a:spcAft>
                <a:spcPts val="1200"/>
              </a:spcAft>
              <a:buNone/>
            </a:pPr>
            <a:r>
              <a:rPr lang="en" sz="2000">
                <a:solidFill>
                  <a:schemeClr val="dk1"/>
                </a:solidFill>
              </a:rPr>
              <a:t>2013- (Obama) </a:t>
            </a:r>
            <a:r>
              <a:rPr lang="en" sz="2000">
                <a:solidFill>
                  <a:schemeClr val="dk1"/>
                </a:solidFill>
              </a:rPr>
              <a:t>President's Advisory Council on Financial                               </a:t>
            </a:r>
            <a:r>
              <a:rPr lang="en" sz="2000">
                <a:solidFill>
                  <a:srgbClr val="D9EAD3"/>
                </a:solidFill>
                <a:highlight>
                  <a:srgbClr val="D9EAD3"/>
                </a:highlight>
              </a:rPr>
              <a:t>.</a:t>
            </a:r>
            <a:r>
              <a:rPr lang="en" sz="2000">
                <a:solidFill>
                  <a:schemeClr val="dk1"/>
                </a:solidFill>
              </a:rPr>
              <a:t>                                                Capability for Young Americans</a:t>
            </a:r>
            <a:endParaRPr sz="2000">
              <a:solidFill>
                <a:schemeClr val="dk1"/>
              </a:solidFill>
            </a:endParaRPr>
          </a:p>
        </p:txBody>
      </p:sp>
      <p:pic>
        <p:nvPicPr>
          <p:cNvPr id="1167" name="Google Shape;1167;p117"/>
          <p:cNvPicPr preferRelativeResize="0"/>
          <p:nvPr/>
        </p:nvPicPr>
        <p:blipFill>
          <a:blip r:embed="rId3">
            <a:alphaModFix/>
          </a:blip>
          <a:stretch>
            <a:fillRect/>
          </a:stretch>
        </p:blipFill>
        <p:spPr>
          <a:xfrm>
            <a:off x="7433212" y="67338"/>
            <a:ext cx="1612825" cy="1612825"/>
          </a:xfrm>
          <a:prstGeom prst="rect">
            <a:avLst/>
          </a:prstGeom>
          <a:noFill/>
          <a:ln cap="flat" cmpd="sng" w="9525">
            <a:solidFill>
              <a:schemeClr val="dk1"/>
            </a:solidFill>
            <a:prstDash val="solid"/>
            <a:round/>
            <a:headEnd len="sm" w="sm" type="none"/>
            <a:tailEnd len="sm" w="sm" type="none"/>
          </a:ln>
        </p:spPr>
      </p:pic>
      <p:pic>
        <p:nvPicPr>
          <p:cNvPr id="1168" name="Google Shape;1168;p117"/>
          <p:cNvPicPr preferRelativeResize="0"/>
          <p:nvPr/>
        </p:nvPicPr>
        <p:blipFill>
          <a:blip r:embed="rId4">
            <a:alphaModFix/>
          </a:blip>
          <a:stretch>
            <a:fillRect/>
          </a:stretch>
        </p:blipFill>
        <p:spPr>
          <a:xfrm>
            <a:off x="7400813" y="3391035"/>
            <a:ext cx="1677625" cy="1685125"/>
          </a:xfrm>
          <a:prstGeom prst="rect">
            <a:avLst/>
          </a:prstGeom>
          <a:noFill/>
          <a:ln cap="flat" cmpd="sng" w="9525">
            <a:solidFill>
              <a:schemeClr val="dk1"/>
            </a:solidFill>
            <a:prstDash val="solid"/>
            <a:round/>
            <a:headEnd len="sm" w="sm" type="none"/>
            <a:tailEnd len="sm" w="sm" type="none"/>
          </a:ln>
        </p:spPr>
      </p:pic>
      <p:pic>
        <p:nvPicPr>
          <p:cNvPr id="1169" name="Google Shape;1169;p117"/>
          <p:cNvPicPr preferRelativeResize="0"/>
          <p:nvPr/>
        </p:nvPicPr>
        <p:blipFill>
          <a:blip r:embed="rId5">
            <a:alphaModFix/>
          </a:blip>
          <a:stretch>
            <a:fillRect/>
          </a:stretch>
        </p:blipFill>
        <p:spPr>
          <a:xfrm>
            <a:off x="7417932" y="1744471"/>
            <a:ext cx="1643393" cy="158227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173" name="Shape 1173"/>
        <p:cNvGrpSpPr/>
        <p:nvPr/>
      </p:nvGrpSpPr>
      <p:grpSpPr>
        <a:xfrm>
          <a:off x="0" y="0"/>
          <a:ext cx="0" cy="0"/>
          <a:chOff x="0" y="0"/>
          <a:chExt cx="0" cy="0"/>
        </a:xfrm>
      </p:grpSpPr>
      <p:sp>
        <p:nvSpPr>
          <p:cNvPr id="1174" name="Google Shape;1174;p11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George W. Bush:</a:t>
            </a:r>
            <a:endParaRPr b="1"/>
          </a:p>
        </p:txBody>
      </p:sp>
      <p:sp>
        <p:nvSpPr>
          <p:cNvPr id="1175" name="Google Shape;1175;p118"/>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u="sng">
                <a:solidFill>
                  <a:schemeClr val="dk1"/>
                </a:solidFill>
              </a:rPr>
              <a:t>2003:</a:t>
            </a:r>
            <a:endParaRPr b="1" u="sng">
              <a:solidFill>
                <a:schemeClr val="dk1"/>
              </a:solidFill>
            </a:endParaRPr>
          </a:p>
          <a:p>
            <a:pPr indent="0" lvl="0" marL="0" rtl="0" algn="l">
              <a:spcBef>
                <a:spcPts val="1200"/>
              </a:spcBef>
              <a:spcAft>
                <a:spcPts val="1200"/>
              </a:spcAft>
              <a:buNone/>
            </a:pPr>
            <a:r>
              <a:rPr lang="en" sz="2100">
                <a:solidFill>
                  <a:schemeClr val="dk1"/>
                </a:solidFill>
                <a:latin typeface="Calibri"/>
                <a:ea typeface="Calibri"/>
                <a:cs typeface="Calibri"/>
                <a:sym typeface="Calibri"/>
              </a:rPr>
              <a:t>The </a:t>
            </a:r>
            <a:r>
              <a:rPr lang="en" sz="2100">
                <a:solidFill>
                  <a:schemeClr val="dk1"/>
                </a:solidFill>
                <a:highlight>
                  <a:srgbClr val="FFFF00"/>
                </a:highlight>
                <a:latin typeface="Calibri"/>
                <a:ea typeface="Calibri"/>
                <a:cs typeface="Calibri"/>
                <a:sym typeface="Calibri"/>
              </a:rPr>
              <a:t>Financial Literacy and Education Commission</a:t>
            </a:r>
            <a:r>
              <a:rPr lang="en" sz="2100">
                <a:solidFill>
                  <a:schemeClr val="dk1"/>
                </a:solidFill>
                <a:latin typeface="Calibri"/>
                <a:ea typeface="Calibri"/>
                <a:cs typeface="Calibri"/>
                <a:sym typeface="Calibri"/>
              </a:rPr>
              <a:t> was established under the Fair and Accurate Credit Transactions Act of 2003. The Commission was tasked to develop a </a:t>
            </a:r>
            <a:r>
              <a:rPr lang="en" sz="2100">
                <a:solidFill>
                  <a:schemeClr val="dk1"/>
                </a:solidFill>
                <a:uFill>
                  <a:noFill/>
                </a:uFill>
                <a:latin typeface="Calibri"/>
                <a:ea typeface="Calibri"/>
                <a:cs typeface="Calibri"/>
                <a:sym typeface="Calibri"/>
                <a:hlinkClick r:id="rId3">
                  <a:extLst>
                    <a:ext uri="{A12FA001-AC4F-418D-AE19-62706E023703}">
                      <ahyp:hlinkClr val="tx"/>
                    </a:ext>
                  </a:extLst>
                </a:hlinkClick>
              </a:rPr>
              <a:t>national financial education website (MyMoney.gov)</a:t>
            </a:r>
            <a:r>
              <a:rPr lang="en" sz="2100">
                <a:solidFill>
                  <a:schemeClr val="dk1"/>
                </a:solidFill>
                <a:latin typeface="Calibri"/>
                <a:ea typeface="Calibri"/>
                <a:cs typeface="Calibri"/>
                <a:sym typeface="Calibri"/>
              </a:rPr>
              <a:t> and a national strategy on financial education. It is chaired by the Secretary of the Treasury and the vice chair is the Director of the Bureau of Consumer Financial Protection. The Commission is coordinated by the Department of the Treasury's Office of Consumer Policy. </a:t>
            </a:r>
            <a:endParaRPr>
              <a:solidFill>
                <a:schemeClr val="dk1"/>
              </a:solidFill>
            </a:endParaRPr>
          </a:p>
        </p:txBody>
      </p:sp>
      <p:pic>
        <p:nvPicPr>
          <p:cNvPr id="1176" name="Google Shape;1176;p118"/>
          <p:cNvPicPr preferRelativeResize="0"/>
          <p:nvPr/>
        </p:nvPicPr>
        <p:blipFill>
          <a:blip r:embed="rId4">
            <a:alphaModFix/>
          </a:blip>
          <a:stretch>
            <a:fillRect/>
          </a:stretch>
        </p:blipFill>
        <p:spPr>
          <a:xfrm>
            <a:off x="5671625" y="61275"/>
            <a:ext cx="2857500" cy="1600200"/>
          </a:xfrm>
          <a:prstGeom prst="rect">
            <a:avLst/>
          </a:prstGeom>
          <a:noFill/>
          <a:ln>
            <a:noFill/>
          </a:ln>
        </p:spPr>
      </p:pic>
      <p:sp>
        <p:nvSpPr>
          <p:cNvPr id="1177" name="Google Shape;1177;p118"/>
          <p:cNvSpPr txBox="1"/>
          <p:nvPr/>
        </p:nvSpPr>
        <p:spPr>
          <a:xfrm>
            <a:off x="404850" y="4612550"/>
            <a:ext cx="8520600" cy="400200"/>
          </a:xfrm>
          <a:prstGeom prst="rect">
            <a:avLst/>
          </a:prstGeom>
          <a:noFill/>
          <a:ln>
            <a:noFill/>
          </a:ln>
        </p:spPr>
        <p:txBody>
          <a:bodyPr anchorCtr="0" anchor="t" bIns="91425" lIns="91425" spcFirstLastPara="1" rIns="91425" wrap="square" tIns="91425">
            <a:spAutoFit/>
          </a:bodyPr>
          <a:lstStyle/>
          <a:p>
            <a:pPr indent="0" lvl="0" marL="914400" rtl="0" algn="ctr">
              <a:lnSpc>
                <a:spcPct val="115000"/>
              </a:lnSpc>
              <a:spcBef>
                <a:spcPts val="0"/>
              </a:spcBef>
              <a:spcAft>
                <a:spcPts val="1200"/>
              </a:spcAft>
              <a:buNone/>
            </a:pPr>
            <a:r>
              <a:rPr b="1" lang="en" u="sng">
                <a:solidFill>
                  <a:schemeClr val="accent5"/>
                </a:solidFill>
                <a:hlinkClick r:id="rId5">
                  <a:extLst>
                    <a:ext uri="{A12FA001-AC4F-418D-AE19-62706E023703}">
                      <ahyp:hlinkClr val="tx"/>
                    </a:ext>
                  </a:extLst>
                </a:hlinkClick>
              </a:rPr>
              <a:t>https://www.loc.gov/item/lcwaN0016852/</a:t>
            </a:r>
            <a:r>
              <a:rPr lang="en"/>
              <a:t> </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181" name="Shape 1181"/>
        <p:cNvGrpSpPr/>
        <p:nvPr/>
      </p:nvGrpSpPr>
      <p:grpSpPr>
        <a:xfrm>
          <a:off x="0" y="0"/>
          <a:ext cx="0" cy="0"/>
          <a:chOff x="0" y="0"/>
          <a:chExt cx="0" cy="0"/>
        </a:xfrm>
      </p:grpSpPr>
      <p:pic>
        <p:nvPicPr>
          <p:cNvPr id="1182" name="Google Shape;1182;p119"/>
          <p:cNvPicPr preferRelativeResize="0"/>
          <p:nvPr/>
        </p:nvPicPr>
        <p:blipFill>
          <a:blip r:embed="rId3">
            <a:alphaModFix/>
          </a:blip>
          <a:stretch>
            <a:fillRect/>
          </a:stretch>
        </p:blipFill>
        <p:spPr>
          <a:xfrm>
            <a:off x="5671625" y="61275"/>
            <a:ext cx="2857500" cy="1600200"/>
          </a:xfrm>
          <a:prstGeom prst="rect">
            <a:avLst/>
          </a:prstGeom>
          <a:noFill/>
          <a:ln>
            <a:noFill/>
          </a:ln>
        </p:spPr>
      </p:pic>
      <p:pic>
        <p:nvPicPr>
          <p:cNvPr id="1183" name="Google Shape;1183;p119"/>
          <p:cNvPicPr preferRelativeResize="0"/>
          <p:nvPr/>
        </p:nvPicPr>
        <p:blipFill>
          <a:blip r:embed="rId4">
            <a:alphaModFix/>
          </a:blip>
          <a:stretch>
            <a:fillRect/>
          </a:stretch>
        </p:blipFill>
        <p:spPr>
          <a:xfrm>
            <a:off x="306788" y="148563"/>
            <a:ext cx="4638675" cy="1209675"/>
          </a:xfrm>
          <a:prstGeom prst="rect">
            <a:avLst/>
          </a:prstGeom>
          <a:noFill/>
          <a:ln>
            <a:noFill/>
          </a:ln>
        </p:spPr>
      </p:pic>
      <p:sp>
        <p:nvSpPr>
          <p:cNvPr id="1184" name="Google Shape;1184;p119"/>
          <p:cNvSpPr txBox="1"/>
          <p:nvPr/>
        </p:nvSpPr>
        <p:spPr>
          <a:xfrm>
            <a:off x="99550" y="1818475"/>
            <a:ext cx="8933100" cy="3070800"/>
          </a:xfrm>
          <a:prstGeom prst="rect">
            <a:avLst/>
          </a:prstGeom>
          <a:noFill/>
          <a:ln>
            <a:noFill/>
          </a:ln>
        </p:spPr>
        <p:txBody>
          <a:bodyPr anchorCtr="0" anchor="t" bIns="91425" lIns="91425" spcFirstLastPara="1" rIns="91425" wrap="square" tIns="91425">
            <a:spAutoFit/>
          </a:bodyPr>
          <a:lstStyle/>
          <a:p>
            <a:pPr indent="0" lvl="0" marL="0" rtl="0" algn="l">
              <a:lnSpc>
                <a:spcPct val="130000"/>
              </a:lnSpc>
              <a:spcBef>
                <a:spcPts val="800"/>
              </a:spcBef>
              <a:spcAft>
                <a:spcPts val="0"/>
              </a:spcAft>
              <a:buNone/>
            </a:pPr>
            <a:r>
              <a:rPr lang="en" sz="2500">
                <a:solidFill>
                  <a:srgbClr val="323A45"/>
                </a:solidFill>
                <a:latin typeface="Georgia"/>
                <a:ea typeface="Georgia"/>
                <a:cs typeface="Georgia"/>
                <a:sym typeface="Georgia"/>
              </a:rPr>
              <a:t>About </a:t>
            </a:r>
            <a:r>
              <a:rPr lang="en" sz="2500" u="sng">
                <a:solidFill>
                  <a:srgbClr val="323A45"/>
                </a:solidFill>
                <a:latin typeface="Georgia"/>
                <a:ea typeface="Georgia"/>
                <a:cs typeface="Georgia"/>
                <a:sym typeface="Georgia"/>
              </a:rPr>
              <a:t>MyMoney.gov</a:t>
            </a:r>
            <a:endParaRPr sz="2500" u="sng">
              <a:solidFill>
                <a:srgbClr val="323A45"/>
              </a:solidFill>
              <a:latin typeface="Georgia"/>
              <a:ea typeface="Georgia"/>
              <a:cs typeface="Georgia"/>
              <a:sym typeface="Georgia"/>
            </a:endParaRPr>
          </a:p>
          <a:p>
            <a:pPr indent="0" lvl="0" marL="0" rtl="0" algn="l">
              <a:lnSpc>
                <a:spcPct val="150000"/>
              </a:lnSpc>
              <a:spcBef>
                <a:spcPts val="1700"/>
              </a:spcBef>
              <a:spcAft>
                <a:spcPts val="0"/>
              </a:spcAft>
              <a:buNone/>
            </a:pPr>
            <a:r>
              <a:rPr lang="en" sz="1300">
                <a:solidFill>
                  <a:srgbClr val="1B1B1B"/>
                </a:solidFill>
              </a:rPr>
              <a:t>This website is a product of the Congressionally chartered Federal Financial Literacy and Education Commission (FLEC), which is made up of more than 20 Federal entities that are coordinating and collaborating to strengthen financial capability and increase access to financial services for all Americans. The Commission was established by the Financial Literacy and Education Improvement Act, Title V of the Fair and Accurate Credit Transactions Act of 2003 (P.L. 108-159).</a:t>
            </a:r>
            <a:endParaRPr sz="1300">
              <a:solidFill>
                <a:srgbClr val="1B1B1B"/>
              </a:solidFill>
            </a:endParaRPr>
          </a:p>
          <a:p>
            <a:pPr indent="0" lvl="0" marL="0" rtl="0" algn="l">
              <a:lnSpc>
                <a:spcPct val="150000"/>
              </a:lnSpc>
              <a:spcBef>
                <a:spcPts val="1300"/>
              </a:spcBef>
              <a:spcAft>
                <a:spcPts val="1300"/>
              </a:spcAft>
              <a:buNone/>
            </a:pPr>
            <a:r>
              <a:rPr lang="en" sz="1300">
                <a:solidFill>
                  <a:srgbClr val="1B1B1B"/>
                </a:solidFill>
              </a:rPr>
              <a:t>The Secretary of the Treasury chairs the Commission, and the Director of the Consumer Financial Protection Bureau is the vice-chair.</a:t>
            </a:r>
            <a:endParaRPr sz="1300">
              <a:solidFill>
                <a:srgbClr val="1B1B1B"/>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188" name="Shape 1188"/>
        <p:cNvGrpSpPr/>
        <p:nvPr/>
      </p:nvGrpSpPr>
      <p:grpSpPr>
        <a:xfrm>
          <a:off x="0" y="0"/>
          <a:ext cx="0" cy="0"/>
          <a:chOff x="0" y="0"/>
          <a:chExt cx="0" cy="0"/>
        </a:xfrm>
      </p:grpSpPr>
      <p:sp>
        <p:nvSpPr>
          <p:cNvPr id="1189" name="Google Shape;1189;p12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MyMoney.Gov:</a:t>
            </a:r>
            <a:endParaRPr b="1"/>
          </a:p>
        </p:txBody>
      </p:sp>
      <p:pic>
        <p:nvPicPr>
          <p:cNvPr id="1190" name="Google Shape;1190;p120"/>
          <p:cNvPicPr preferRelativeResize="0"/>
          <p:nvPr/>
        </p:nvPicPr>
        <p:blipFill>
          <a:blip r:embed="rId3">
            <a:alphaModFix/>
          </a:blip>
          <a:stretch>
            <a:fillRect/>
          </a:stretch>
        </p:blipFill>
        <p:spPr>
          <a:xfrm>
            <a:off x="5671625" y="61275"/>
            <a:ext cx="2857500" cy="1600200"/>
          </a:xfrm>
          <a:prstGeom prst="rect">
            <a:avLst/>
          </a:prstGeom>
          <a:noFill/>
          <a:ln>
            <a:noFill/>
          </a:ln>
        </p:spPr>
      </p:pic>
      <p:pic>
        <p:nvPicPr>
          <p:cNvPr id="1191" name="Google Shape;1191;p120"/>
          <p:cNvPicPr preferRelativeResize="0"/>
          <p:nvPr/>
        </p:nvPicPr>
        <p:blipFill>
          <a:blip r:embed="rId4">
            <a:alphaModFix/>
          </a:blip>
          <a:stretch>
            <a:fillRect/>
          </a:stretch>
        </p:blipFill>
        <p:spPr>
          <a:xfrm>
            <a:off x="182863" y="309663"/>
            <a:ext cx="4638675" cy="1209675"/>
          </a:xfrm>
          <a:prstGeom prst="rect">
            <a:avLst/>
          </a:prstGeom>
          <a:noFill/>
          <a:ln>
            <a:noFill/>
          </a:ln>
        </p:spPr>
      </p:pic>
      <p:pic>
        <p:nvPicPr>
          <p:cNvPr id="1192" name="Google Shape;1192;p120"/>
          <p:cNvPicPr preferRelativeResize="0"/>
          <p:nvPr/>
        </p:nvPicPr>
        <p:blipFill>
          <a:blip r:embed="rId5">
            <a:alphaModFix/>
          </a:blip>
          <a:stretch>
            <a:fillRect/>
          </a:stretch>
        </p:blipFill>
        <p:spPr>
          <a:xfrm>
            <a:off x="0" y="2362147"/>
            <a:ext cx="9143998" cy="2791706"/>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196" name="Shape 1196"/>
        <p:cNvGrpSpPr/>
        <p:nvPr/>
      </p:nvGrpSpPr>
      <p:grpSpPr>
        <a:xfrm>
          <a:off x="0" y="0"/>
          <a:ext cx="0" cy="0"/>
          <a:chOff x="0" y="0"/>
          <a:chExt cx="0" cy="0"/>
        </a:xfrm>
      </p:grpSpPr>
      <p:pic>
        <p:nvPicPr>
          <p:cNvPr id="1197" name="Google Shape;1197;p121"/>
          <p:cNvPicPr preferRelativeResize="0"/>
          <p:nvPr/>
        </p:nvPicPr>
        <p:blipFill>
          <a:blip r:embed="rId3">
            <a:alphaModFix/>
          </a:blip>
          <a:stretch>
            <a:fillRect/>
          </a:stretch>
        </p:blipFill>
        <p:spPr>
          <a:xfrm>
            <a:off x="5671625" y="61275"/>
            <a:ext cx="2857500" cy="1600200"/>
          </a:xfrm>
          <a:prstGeom prst="rect">
            <a:avLst/>
          </a:prstGeom>
          <a:noFill/>
          <a:ln>
            <a:noFill/>
          </a:ln>
        </p:spPr>
      </p:pic>
      <p:pic>
        <p:nvPicPr>
          <p:cNvPr id="1198" name="Google Shape;1198;p121"/>
          <p:cNvPicPr preferRelativeResize="0"/>
          <p:nvPr/>
        </p:nvPicPr>
        <p:blipFill>
          <a:blip r:embed="rId4">
            <a:alphaModFix/>
          </a:blip>
          <a:stretch>
            <a:fillRect/>
          </a:stretch>
        </p:blipFill>
        <p:spPr>
          <a:xfrm>
            <a:off x="0" y="1839959"/>
            <a:ext cx="9143998" cy="3303531"/>
          </a:xfrm>
          <a:prstGeom prst="rect">
            <a:avLst/>
          </a:prstGeom>
          <a:noFill/>
          <a:ln>
            <a:noFill/>
          </a:ln>
        </p:spPr>
      </p:pic>
      <p:sp>
        <p:nvSpPr>
          <p:cNvPr id="1199" name="Google Shape;1199;p1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t>MyMoney.Gov:</a:t>
            </a:r>
            <a:endParaRPr b="1"/>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 name="Shape 187"/>
        <p:cNvGrpSpPr/>
        <p:nvPr/>
      </p:nvGrpSpPr>
      <p:grpSpPr>
        <a:xfrm>
          <a:off x="0" y="0"/>
          <a:ext cx="0" cy="0"/>
          <a:chOff x="0" y="0"/>
          <a:chExt cx="0" cy="0"/>
        </a:xfrm>
      </p:grpSpPr>
      <p:pic>
        <p:nvPicPr>
          <p:cNvPr id="188" name="Google Shape;188;p23"/>
          <p:cNvPicPr preferRelativeResize="0"/>
          <p:nvPr/>
        </p:nvPicPr>
        <p:blipFill>
          <a:blip r:embed="rId3">
            <a:alphaModFix amt="10000"/>
          </a:blip>
          <a:stretch>
            <a:fillRect/>
          </a:stretch>
        </p:blipFill>
        <p:spPr>
          <a:xfrm>
            <a:off x="1600450" y="0"/>
            <a:ext cx="5943123" cy="5143500"/>
          </a:xfrm>
          <a:prstGeom prst="rect">
            <a:avLst/>
          </a:prstGeom>
          <a:noFill/>
          <a:ln>
            <a:noFill/>
          </a:ln>
        </p:spPr>
      </p:pic>
      <p:sp>
        <p:nvSpPr>
          <p:cNvPr id="189" name="Google Shape;189;p23"/>
          <p:cNvSpPr txBox="1"/>
          <p:nvPr>
            <p:ph idx="1" type="body"/>
          </p:nvPr>
        </p:nvSpPr>
        <p:spPr>
          <a:xfrm>
            <a:off x="36725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b="1" lang="en" sz="2700">
                <a:solidFill>
                  <a:schemeClr val="dk1"/>
                </a:solidFill>
                <a:latin typeface="Times New Roman"/>
                <a:ea typeface="Times New Roman"/>
                <a:cs typeface="Times New Roman"/>
                <a:sym typeface="Times New Roman"/>
              </a:rPr>
              <a:t>“Never spend your money before you have earned it.”</a:t>
            </a:r>
            <a:endParaRPr b="1" sz="2700">
              <a:solidFill>
                <a:schemeClr val="dk1"/>
              </a:solidFill>
              <a:latin typeface="Times New Roman"/>
              <a:ea typeface="Times New Roman"/>
              <a:cs typeface="Times New Roman"/>
              <a:sym typeface="Times New Roman"/>
            </a:endParaRPr>
          </a:p>
          <a:p>
            <a:pPr indent="0" lvl="0" marL="0" rtl="0" algn="l">
              <a:spcBef>
                <a:spcPts val="800"/>
              </a:spcBef>
              <a:spcAft>
                <a:spcPts val="0"/>
              </a:spcAft>
              <a:buClr>
                <a:schemeClr val="dk1"/>
              </a:buClr>
              <a:buSzPts val="1100"/>
              <a:buFont typeface="Arial"/>
              <a:buNone/>
            </a:pPr>
            <a:r>
              <a:t/>
            </a:r>
            <a:endParaRPr b="1" i="1" sz="1950">
              <a:solidFill>
                <a:srgbClr val="414042"/>
              </a:solidFill>
              <a:latin typeface="Times New Roman"/>
              <a:ea typeface="Times New Roman"/>
              <a:cs typeface="Times New Roman"/>
              <a:sym typeface="Times New Roman"/>
            </a:endParaRPr>
          </a:p>
          <a:p>
            <a:pPr indent="457200" lvl="0" marL="3200400" rtl="0" algn="l">
              <a:spcBef>
                <a:spcPts val="800"/>
              </a:spcBef>
              <a:spcAft>
                <a:spcPts val="0"/>
              </a:spcAft>
              <a:buClr>
                <a:schemeClr val="dk1"/>
              </a:buClr>
              <a:buSzPts val="1100"/>
              <a:buFont typeface="Arial"/>
              <a:buNone/>
            </a:pPr>
            <a:r>
              <a:rPr b="1" i="1" lang="en" sz="1950">
                <a:solidFill>
                  <a:srgbClr val="414042"/>
                </a:solidFill>
                <a:latin typeface="Times New Roman"/>
                <a:ea typeface="Times New Roman"/>
                <a:cs typeface="Times New Roman"/>
                <a:sym typeface="Times New Roman"/>
              </a:rPr>
              <a:t>Thomas Jefferson, 3rd President</a:t>
            </a:r>
            <a:endParaRPr b="1" i="1" sz="1950">
              <a:solidFill>
                <a:srgbClr val="414042"/>
              </a:solidFill>
              <a:latin typeface="Times New Roman"/>
              <a:ea typeface="Times New Roman"/>
              <a:cs typeface="Times New Roman"/>
              <a:sym typeface="Times New Roman"/>
            </a:endParaRPr>
          </a:p>
          <a:p>
            <a:pPr indent="0" lvl="0" marL="0" rtl="0" algn="l">
              <a:spcBef>
                <a:spcPts val="800"/>
              </a:spcBef>
              <a:spcAft>
                <a:spcPts val="1200"/>
              </a:spcAft>
              <a:buNone/>
            </a:pPr>
            <a:r>
              <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203" name="Shape 1203"/>
        <p:cNvGrpSpPr/>
        <p:nvPr/>
      </p:nvGrpSpPr>
      <p:grpSpPr>
        <a:xfrm>
          <a:off x="0" y="0"/>
          <a:ext cx="0" cy="0"/>
          <a:chOff x="0" y="0"/>
          <a:chExt cx="0" cy="0"/>
        </a:xfrm>
      </p:grpSpPr>
      <p:pic>
        <p:nvPicPr>
          <p:cNvPr id="1204" name="Google Shape;1204;p122"/>
          <p:cNvPicPr preferRelativeResize="0"/>
          <p:nvPr/>
        </p:nvPicPr>
        <p:blipFill>
          <a:blip r:embed="rId3">
            <a:alphaModFix/>
          </a:blip>
          <a:stretch>
            <a:fillRect/>
          </a:stretch>
        </p:blipFill>
        <p:spPr>
          <a:xfrm>
            <a:off x="2473645" y="375500"/>
            <a:ext cx="6460229" cy="4238206"/>
          </a:xfrm>
          <a:prstGeom prst="rect">
            <a:avLst/>
          </a:prstGeom>
          <a:noFill/>
          <a:ln>
            <a:noFill/>
          </a:ln>
        </p:spPr>
      </p:pic>
      <p:pic>
        <p:nvPicPr>
          <p:cNvPr id="1205" name="Google Shape;1205;p122"/>
          <p:cNvPicPr preferRelativeResize="0"/>
          <p:nvPr/>
        </p:nvPicPr>
        <p:blipFill>
          <a:blip r:embed="rId4">
            <a:alphaModFix/>
          </a:blip>
          <a:stretch>
            <a:fillRect/>
          </a:stretch>
        </p:blipFill>
        <p:spPr>
          <a:xfrm>
            <a:off x="56300" y="963173"/>
            <a:ext cx="2290774" cy="572700"/>
          </a:xfrm>
          <a:prstGeom prst="rect">
            <a:avLst/>
          </a:prstGeom>
          <a:noFill/>
          <a:ln>
            <a:noFill/>
          </a:ln>
        </p:spPr>
      </p:pic>
      <p:pic>
        <p:nvPicPr>
          <p:cNvPr id="1206" name="Google Shape;1206;p122"/>
          <p:cNvPicPr preferRelativeResize="0"/>
          <p:nvPr/>
        </p:nvPicPr>
        <p:blipFill>
          <a:blip r:embed="rId5">
            <a:alphaModFix/>
          </a:blip>
          <a:stretch>
            <a:fillRect/>
          </a:stretch>
        </p:blipFill>
        <p:spPr>
          <a:xfrm>
            <a:off x="6624326" y="86576"/>
            <a:ext cx="2519675" cy="657075"/>
          </a:xfrm>
          <a:prstGeom prst="rect">
            <a:avLst/>
          </a:prstGeom>
          <a:noFill/>
          <a:ln>
            <a:noFill/>
          </a:ln>
        </p:spPr>
      </p:pic>
      <p:sp>
        <p:nvSpPr>
          <p:cNvPr id="1207" name="Google Shape;1207;p122"/>
          <p:cNvSpPr txBox="1"/>
          <p:nvPr/>
        </p:nvSpPr>
        <p:spPr>
          <a:xfrm>
            <a:off x="922500" y="4743300"/>
            <a:ext cx="75972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hlinkClick r:id="rId6"/>
              </a:rPr>
              <a:t>https://www.mymoney.gov/for-teachers</a:t>
            </a:r>
            <a:r>
              <a:rPr lang="en"/>
              <a:t> </a:t>
            </a:r>
            <a:endParaRPr/>
          </a:p>
        </p:txBody>
      </p:sp>
      <p:pic>
        <p:nvPicPr>
          <p:cNvPr id="1208" name="Google Shape;1208;p122"/>
          <p:cNvPicPr preferRelativeResize="0"/>
          <p:nvPr/>
        </p:nvPicPr>
        <p:blipFill>
          <a:blip r:embed="rId7">
            <a:alphaModFix/>
          </a:blip>
          <a:stretch>
            <a:fillRect/>
          </a:stretch>
        </p:blipFill>
        <p:spPr>
          <a:xfrm>
            <a:off x="56300" y="1612750"/>
            <a:ext cx="2290776" cy="519493"/>
          </a:xfrm>
          <a:prstGeom prst="rect">
            <a:avLst/>
          </a:prstGeom>
          <a:noFill/>
          <a:ln cap="flat" cmpd="sng" w="9525">
            <a:solidFill>
              <a:schemeClr val="dk1"/>
            </a:solidFill>
            <a:prstDash val="solid"/>
            <a:round/>
            <a:headEnd len="sm" w="sm" type="none"/>
            <a:tailEnd len="sm" w="sm" type="none"/>
          </a:ln>
        </p:spPr>
      </p:pic>
      <p:pic>
        <p:nvPicPr>
          <p:cNvPr id="1209" name="Google Shape;1209;p122"/>
          <p:cNvPicPr preferRelativeResize="0"/>
          <p:nvPr/>
        </p:nvPicPr>
        <p:blipFill>
          <a:blip r:embed="rId8">
            <a:alphaModFix/>
          </a:blip>
          <a:stretch>
            <a:fillRect/>
          </a:stretch>
        </p:blipFill>
        <p:spPr>
          <a:xfrm>
            <a:off x="56306" y="2209119"/>
            <a:ext cx="1335907" cy="657075"/>
          </a:xfrm>
          <a:prstGeom prst="rect">
            <a:avLst/>
          </a:prstGeom>
          <a:noFill/>
          <a:ln cap="flat" cmpd="sng" w="9525">
            <a:solidFill>
              <a:schemeClr val="dk1"/>
            </a:solidFill>
            <a:prstDash val="solid"/>
            <a:round/>
            <a:headEnd len="sm" w="sm" type="none"/>
            <a:tailEnd len="sm" w="sm" type="none"/>
          </a:ln>
        </p:spPr>
      </p:pic>
      <p:pic>
        <p:nvPicPr>
          <p:cNvPr id="1210" name="Google Shape;1210;p122"/>
          <p:cNvPicPr preferRelativeResize="0"/>
          <p:nvPr/>
        </p:nvPicPr>
        <p:blipFill>
          <a:blip r:embed="rId9">
            <a:alphaModFix/>
          </a:blip>
          <a:stretch>
            <a:fillRect/>
          </a:stretch>
        </p:blipFill>
        <p:spPr>
          <a:xfrm>
            <a:off x="1470671" y="2209115"/>
            <a:ext cx="1114750" cy="708536"/>
          </a:xfrm>
          <a:prstGeom prst="rect">
            <a:avLst/>
          </a:prstGeom>
          <a:noFill/>
          <a:ln cap="flat" cmpd="sng" w="9525">
            <a:solidFill>
              <a:schemeClr val="dk1"/>
            </a:solidFill>
            <a:prstDash val="solid"/>
            <a:round/>
            <a:headEnd len="sm" w="sm" type="none"/>
            <a:tailEnd len="sm" w="sm" type="none"/>
          </a:ln>
        </p:spPr>
      </p:pic>
      <p:pic>
        <p:nvPicPr>
          <p:cNvPr id="1211" name="Google Shape;1211;p122"/>
          <p:cNvPicPr preferRelativeResize="0"/>
          <p:nvPr/>
        </p:nvPicPr>
        <p:blipFill>
          <a:blip r:embed="rId10">
            <a:alphaModFix/>
          </a:blip>
          <a:stretch>
            <a:fillRect/>
          </a:stretch>
        </p:blipFill>
        <p:spPr>
          <a:xfrm>
            <a:off x="56293" y="2994525"/>
            <a:ext cx="2290776" cy="612007"/>
          </a:xfrm>
          <a:prstGeom prst="rect">
            <a:avLst/>
          </a:prstGeom>
          <a:noFill/>
          <a:ln cap="flat" cmpd="sng" w="9525">
            <a:solidFill>
              <a:schemeClr val="dk1"/>
            </a:solidFill>
            <a:prstDash val="solid"/>
            <a:round/>
            <a:headEnd len="sm" w="sm" type="none"/>
            <a:tailEnd len="sm" w="sm" type="none"/>
          </a:ln>
        </p:spPr>
      </p:pic>
      <p:pic>
        <p:nvPicPr>
          <p:cNvPr id="1212" name="Google Shape;1212;p122"/>
          <p:cNvPicPr preferRelativeResize="0"/>
          <p:nvPr/>
        </p:nvPicPr>
        <p:blipFill>
          <a:blip r:embed="rId11">
            <a:alphaModFix/>
          </a:blip>
          <a:stretch>
            <a:fillRect/>
          </a:stretch>
        </p:blipFill>
        <p:spPr>
          <a:xfrm>
            <a:off x="56300" y="3656950"/>
            <a:ext cx="2632903" cy="400200"/>
          </a:xfrm>
          <a:prstGeom prst="rect">
            <a:avLst/>
          </a:prstGeom>
          <a:noFill/>
          <a:ln cap="flat" cmpd="sng" w="9525">
            <a:solidFill>
              <a:schemeClr val="dk1"/>
            </a:solidFill>
            <a:prstDash val="solid"/>
            <a:round/>
            <a:headEnd len="sm" w="sm" type="none"/>
            <a:tailEnd len="sm" w="sm" type="none"/>
          </a:ln>
        </p:spPr>
      </p:pic>
      <p:pic>
        <p:nvPicPr>
          <p:cNvPr id="1213" name="Google Shape;1213;p122"/>
          <p:cNvPicPr preferRelativeResize="0"/>
          <p:nvPr/>
        </p:nvPicPr>
        <p:blipFill>
          <a:blip r:embed="rId12">
            <a:alphaModFix/>
          </a:blip>
          <a:stretch>
            <a:fillRect/>
          </a:stretch>
        </p:blipFill>
        <p:spPr>
          <a:xfrm>
            <a:off x="126450" y="4155850"/>
            <a:ext cx="2380375" cy="368975"/>
          </a:xfrm>
          <a:prstGeom prst="rect">
            <a:avLst/>
          </a:prstGeom>
          <a:noFill/>
          <a:ln cap="flat" cmpd="sng" w="9525">
            <a:solidFill>
              <a:schemeClr val="dk1"/>
            </a:solidFill>
            <a:prstDash val="solid"/>
            <a:round/>
            <a:headEnd len="sm" w="sm" type="none"/>
            <a:tailEnd len="sm" w="sm" type="none"/>
          </a:ln>
        </p:spPr>
      </p:pic>
      <p:pic>
        <p:nvPicPr>
          <p:cNvPr id="1214" name="Google Shape;1214;p122"/>
          <p:cNvPicPr preferRelativeResize="0"/>
          <p:nvPr/>
        </p:nvPicPr>
        <p:blipFill>
          <a:blip r:embed="rId13">
            <a:alphaModFix/>
          </a:blip>
          <a:stretch>
            <a:fillRect/>
          </a:stretch>
        </p:blipFill>
        <p:spPr>
          <a:xfrm>
            <a:off x="984575" y="43448"/>
            <a:ext cx="776350" cy="842850"/>
          </a:xfrm>
          <a:prstGeom prst="rect">
            <a:avLst/>
          </a:prstGeom>
          <a:noFill/>
          <a:ln>
            <a:noFill/>
          </a:ln>
        </p:spPr>
      </p:pic>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218" name="Shape 1218"/>
        <p:cNvGrpSpPr/>
        <p:nvPr/>
      </p:nvGrpSpPr>
      <p:grpSpPr>
        <a:xfrm>
          <a:off x="0" y="0"/>
          <a:ext cx="0" cy="0"/>
          <a:chOff x="0" y="0"/>
          <a:chExt cx="0" cy="0"/>
        </a:xfrm>
      </p:grpSpPr>
      <p:pic>
        <p:nvPicPr>
          <p:cNvPr id="1219" name="Google Shape;1219;p123"/>
          <p:cNvPicPr preferRelativeResize="0"/>
          <p:nvPr/>
        </p:nvPicPr>
        <p:blipFill>
          <a:blip r:embed="rId3">
            <a:alphaModFix/>
          </a:blip>
          <a:stretch>
            <a:fillRect/>
          </a:stretch>
        </p:blipFill>
        <p:spPr>
          <a:xfrm>
            <a:off x="152400" y="152400"/>
            <a:ext cx="8839201" cy="4223762"/>
          </a:xfrm>
          <a:prstGeom prst="rect">
            <a:avLst/>
          </a:prstGeom>
          <a:noFill/>
          <a:ln cap="flat" cmpd="sng" w="19050">
            <a:solidFill>
              <a:schemeClr val="dk1"/>
            </a:solidFill>
            <a:prstDash val="solid"/>
            <a:round/>
            <a:headEnd len="sm" w="sm" type="none"/>
            <a:tailEnd len="sm" w="sm" type="none"/>
          </a:ln>
        </p:spPr>
      </p:pic>
      <p:sp>
        <p:nvSpPr>
          <p:cNvPr id="1220" name="Google Shape;1220;p123"/>
          <p:cNvSpPr txBox="1"/>
          <p:nvPr/>
        </p:nvSpPr>
        <p:spPr>
          <a:xfrm>
            <a:off x="92925" y="4479825"/>
            <a:ext cx="88986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hlinkClick r:id="rId4"/>
              </a:rPr>
              <a:t>https://www.mymoney.gov/mymoneyfive</a:t>
            </a:r>
            <a:r>
              <a:rPr lang="en"/>
              <a:t> </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1224" name="Shape 1224"/>
        <p:cNvGrpSpPr/>
        <p:nvPr/>
      </p:nvGrpSpPr>
      <p:grpSpPr>
        <a:xfrm>
          <a:off x="0" y="0"/>
          <a:ext cx="0" cy="0"/>
          <a:chOff x="0" y="0"/>
          <a:chExt cx="0" cy="0"/>
        </a:xfrm>
      </p:grpSpPr>
      <p:sp>
        <p:nvSpPr>
          <p:cNvPr id="1225" name="Google Shape;1225;p12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Barack</a:t>
            </a:r>
            <a:r>
              <a:rPr lang="en"/>
              <a:t> Obama							2013</a:t>
            </a:r>
            <a:endParaRPr/>
          </a:p>
        </p:txBody>
      </p:sp>
      <p:sp>
        <p:nvSpPr>
          <p:cNvPr id="1226" name="Google Shape;1226;p12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14325" lvl="0" marL="457200" rtl="0" algn="l">
              <a:spcBef>
                <a:spcPts val="0"/>
              </a:spcBef>
              <a:spcAft>
                <a:spcPts val="0"/>
              </a:spcAft>
              <a:buClr>
                <a:schemeClr val="dk1"/>
              </a:buClr>
              <a:buSzPts val="1350"/>
              <a:buFont typeface="Georgia"/>
              <a:buChar char="●"/>
            </a:pPr>
            <a:r>
              <a:rPr lang="en" sz="1350">
                <a:solidFill>
                  <a:schemeClr val="dk1"/>
                </a:solidFill>
                <a:latin typeface="Georgia"/>
                <a:ea typeface="Georgia"/>
                <a:cs typeface="Georgia"/>
                <a:sym typeface="Georgia"/>
              </a:rPr>
              <a:t>On June 25, 2013, President Obama signed Executive Order 13646 creating a new </a:t>
            </a:r>
            <a:r>
              <a:rPr lang="en" sz="1350">
                <a:solidFill>
                  <a:schemeClr val="dk1"/>
                </a:solidFill>
                <a:highlight>
                  <a:srgbClr val="FFFF00"/>
                </a:highlight>
                <a:latin typeface="Georgia"/>
                <a:ea typeface="Georgia"/>
                <a:cs typeface="Georgia"/>
                <a:sym typeface="Georgia"/>
              </a:rPr>
              <a:t>President's Advisory Council on Financial Capability for Young Americans</a:t>
            </a:r>
            <a:r>
              <a:rPr lang="en" sz="1350">
                <a:solidFill>
                  <a:schemeClr val="dk1"/>
                </a:solidFill>
                <a:latin typeface="Georgia"/>
                <a:ea typeface="Georgia"/>
                <a:cs typeface="Georgia"/>
                <a:sym typeface="Georgia"/>
              </a:rPr>
              <a:t>. The Council will advise the President and the Secretary of the Treasury on how to promote financial capability among young Americans and encourage building the financial capability of young people at an early stage in schools, families, communities, and the workplace and through use of technology. </a:t>
            </a:r>
            <a:r>
              <a:rPr lang="en" sz="1350">
                <a:solidFill>
                  <a:schemeClr val="dk1"/>
                </a:solidFill>
                <a:highlight>
                  <a:srgbClr val="FFFF00"/>
                </a:highlight>
                <a:latin typeface="Georgia"/>
                <a:ea typeface="Georgia"/>
                <a:cs typeface="Georgia"/>
                <a:sym typeface="Georgia"/>
              </a:rPr>
              <a:t>These recommendations will contribute to the nation's future financial stability and increase upward economic mobility. </a:t>
            </a:r>
            <a:r>
              <a:rPr lang="en" sz="1350">
                <a:solidFill>
                  <a:schemeClr val="dk1"/>
                </a:solidFill>
                <a:latin typeface="Georgia"/>
                <a:ea typeface="Georgia"/>
                <a:cs typeface="Georgia"/>
                <a:sym typeface="Georgia"/>
              </a:rPr>
              <a:t>Strengthening the financial capability of our young people is an investment in our nation's economic prosperity. </a:t>
            </a:r>
            <a:endParaRPr sz="1600">
              <a:solidFill>
                <a:schemeClr val="dk1"/>
              </a:solidFill>
              <a:latin typeface="Georgia"/>
              <a:ea typeface="Georgia"/>
              <a:cs typeface="Georgia"/>
              <a:sym typeface="Georgia"/>
            </a:endParaRPr>
          </a:p>
          <a:p>
            <a:pPr indent="0" lvl="0" marL="0" rtl="0" algn="l">
              <a:spcBef>
                <a:spcPts val="1200"/>
              </a:spcBef>
              <a:spcAft>
                <a:spcPts val="0"/>
              </a:spcAft>
              <a:buNone/>
            </a:pPr>
            <a:r>
              <a:t/>
            </a:r>
            <a:endParaRPr sz="1350">
              <a:solidFill>
                <a:schemeClr val="dk1"/>
              </a:solidFill>
              <a:latin typeface="Georgia"/>
              <a:ea typeface="Georgia"/>
              <a:cs typeface="Georgia"/>
              <a:sym typeface="Georgia"/>
            </a:endParaRPr>
          </a:p>
          <a:p>
            <a:pPr indent="-314325" lvl="0" marL="457200" rtl="0" algn="l">
              <a:spcBef>
                <a:spcPts val="1200"/>
              </a:spcBef>
              <a:spcAft>
                <a:spcPts val="0"/>
              </a:spcAft>
              <a:buClr>
                <a:schemeClr val="dk1"/>
              </a:buClr>
              <a:buSzPts val="1350"/>
              <a:buFont typeface="Georgia"/>
              <a:buChar char="●"/>
            </a:pPr>
            <a:r>
              <a:rPr lang="en" sz="1350">
                <a:solidFill>
                  <a:schemeClr val="dk1"/>
                </a:solidFill>
                <a:latin typeface="Georgia"/>
                <a:ea typeface="Georgia"/>
                <a:cs typeface="Georgia"/>
                <a:sym typeface="Georgia"/>
              </a:rPr>
              <a:t>The mission took on a </a:t>
            </a:r>
            <a:r>
              <a:rPr b="1" lang="en" sz="1350">
                <a:solidFill>
                  <a:schemeClr val="dk1"/>
                </a:solidFill>
                <a:latin typeface="Georgia"/>
                <a:ea typeface="Georgia"/>
                <a:cs typeface="Georgia"/>
                <a:sym typeface="Georgia"/>
              </a:rPr>
              <a:t>new look under President Obama</a:t>
            </a:r>
            <a:r>
              <a:rPr lang="en" sz="1350">
                <a:solidFill>
                  <a:schemeClr val="dk1"/>
                </a:solidFill>
                <a:latin typeface="Georgia"/>
                <a:ea typeface="Georgia"/>
                <a:cs typeface="Georgia"/>
                <a:sym typeface="Georgia"/>
              </a:rPr>
              <a:t>, who in his first term reconstituted the board under the </a:t>
            </a:r>
            <a:r>
              <a:rPr lang="en" sz="1350" u="sng">
                <a:solidFill>
                  <a:schemeClr val="dk1"/>
                </a:solidFill>
                <a:latin typeface="Georgia"/>
                <a:ea typeface="Georgia"/>
                <a:cs typeface="Georgia"/>
                <a:sym typeface="Georgia"/>
              </a:rPr>
              <a:t>new name</a:t>
            </a:r>
            <a:r>
              <a:rPr lang="en" sz="1350">
                <a:solidFill>
                  <a:schemeClr val="dk1"/>
                </a:solidFill>
                <a:latin typeface="Georgia"/>
                <a:ea typeface="Georgia"/>
                <a:cs typeface="Georgia"/>
                <a:sym typeface="Georgia"/>
              </a:rPr>
              <a:t>: President’s Advisory Council on Financial </a:t>
            </a:r>
            <a:r>
              <a:rPr lang="en" sz="1350" u="sng">
                <a:solidFill>
                  <a:schemeClr val="dk1"/>
                </a:solidFill>
                <a:latin typeface="Georgia"/>
                <a:ea typeface="Georgia"/>
                <a:cs typeface="Georgia"/>
                <a:sym typeface="Georgia"/>
              </a:rPr>
              <a:t>Capability</a:t>
            </a:r>
            <a:r>
              <a:rPr lang="en" sz="1350">
                <a:solidFill>
                  <a:schemeClr val="dk1"/>
                </a:solidFill>
                <a:latin typeface="Georgia"/>
                <a:ea typeface="Georgia"/>
                <a:cs typeface="Georgia"/>
                <a:sym typeface="Georgia"/>
              </a:rPr>
              <a:t>, </a:t>
            </a:r>
            <a:r>
              <a:rPr b="1" lang="en" sz="1350">
                <a:solidFill>
                  <a:schemeClr val="dk1"/>
                </a:solidFill>
                <a:latin typeface="Georgia"/>
                <a:ea typeface="Georgia"/>
                <a:cs typeface="Georgia"/>
                <a:sym typeface="Georgia"/>
              </a:rPr>
              <a:t>swapping “Literacy” for “Capability</a:t>
            </a:r>
            <a:r>
              <a:rPr lang="en" sz="1350">
                <a:solidFill>
                  <a:schemeClr val="dk1"/>
                </a:solidFill>
                <a:latin typeface="Georgia"/>
                <a:ea typeface="Georgia"/>
                <a:cs typeface="Georgia"/>
                <a:sym typeface="Georgia"/>
              </a:rPr>
              <a:t>.”</a:t>
            </a:r>
            <a:endParaRPr sz="1350">
              <a:latin typeface="Georgia"/>
              <a:ea typeface="Georgia"/>
              <a:cs typeface="Georgia"/>
              <a:sym typeface="Georgia"/>
            </a:endParaRPr>
          </a:p>
        </p:txBody>
      </p:sp>
      <p:pic>
        <p:nvPicPr>
          <p:cNvPr id="1227" name="Google Shape;1227;p124"/>
          <p:cNvPicPr preferRelativeResize="0"/>
          <p:nvPr/>
        </p:nvPicPr>
        <p:blipFill>
          <a:blip r:embed="rId3">
            <a:alphaModFix/>
          </a:blip>
          <a:stretch>
            <a:fillRect/>
          </a:stretch>
        </p:blipFill>
        <p:spPr>
          <a:xfrm>
            <a:off x="6646675" y="66000"/>
            <a:ext cx="2015400" cy="1128625"/>
          </a:xfrm>
          <a:prstGeom prst="rect">
            <a:avLst/>
          </a:prstGeom>
          <a:noFill/>
          <a:ln>
            <a:noFill/>
          </a:ln>
        </p:spPr>
      </p:pic>
      <p:sp>
        <p:nvSpPr>
          <p:cNvPr id="1228" name="Google Shape;1228;p124"/>
          <p:cNvSpPr/>
          <p:nvPr/>
        </p:nvSpPr>
        <p:spPr>
          <a:xfrm rot="-221771">
            <a:off x="2132878" y="2997747"/>
            <a:ext cx="2424543" cy="602464"/>
          </a:xfrm>
          <a:prstGeom prst="roundRect">
            <a:avLst>
              <a:gd fmla="val 16667" name="adj"/>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2300">
                <a:solidFill>
                  <a:schemeClr val="lt1"/>
                </a:solidFill>
                <a:latin typeface="Caveat"/>
                <a:ea typeface="Caveat"/>
                <a:cs typeface="Caveat"/>
                <a:sym typeface="Caveat"/>
              </a:rPr>
              <a:t>New Look!</a:t>
            </a:r>
            <a:endParaRPr sz="2300">
              <a:solidFill>
                <a:schemeClr val="lt1"/>
              </a:solidFill>
              <a:latin typeface="Caveat"/>
              <a:ea typeface="Caveat"/>
              <a:cs typeface="Caveat"/>
              <a:sym typeface="Caveat"/>
            </a:endParaRPr>
          </a:p>
        </p:txBody>
      </p:sp>
      <p:cxnSp>
        <p:nvCxnSpPr>
          <p:cNvPr id="1229" name="Google Shape;1229;p124"/>
          <p:cNvCxnSpPr/>
          <p:nvPr/>
        </p:nvCxnSpPr>
        <p:spPr>
          <a:xfrm flipH="1" rot="10800000">
            <a:off x="2840700" y="3484400"/>
            <a:ext cx="1081500" cy="66300"/>
          </a:xfrm>
          <a:prstGeom prst="straightConnector1">
            <a:avLst/>
          </a:prstGeom>
          <a:noFill/>
          <a:ln cap="flat" cmpd="sng" w="19050">
            <a:solidFill>
              <a:schemeClr val="lt1"/>
            </a:solidFill>
            <a:prstDash val="solid"/>
            <a:round/>
            <a:headEnd len="med" w="med" type="none"/>
            <a:tailEnd len="med" w="med" type="none"/>
          </a:ln>
        </p:spPr>
      </p:cxnSp>
      <p:cxnSp>
        <p:nvCxnSpPr>
          <p:cNvPr id="1230" name="Google Shape;1230;p124"/>
          <p:cNvCxnSpPr/>
          <p:nvPr/>
        </p:nvCxnSpPr>
        <p:spPr>
          <a:xfrm flipH="1" rot="10800000">
            <a:off x="2840700" y="3052775"/>
            <a:ext cx="1081500" cy="66300"/>
          </a:xfrm>
          <a:prstGeom prst="straightConnector1">
            <a:avLst/>
          </a:prstGeom>
          <a:noFill/>
          <a:ln cap="flat" cmpd="sng" w="19050">
            <a:solidFill>
              <a:schemeClr val="lt1"/>
            </a:solidFill>
            <a:prstDash val="solid"/>
            <a:round/>
            <a:headEnd len="med" w="med" type="none"/>
            <a:tailEnd len="med" w="med" type="none"/>
          </a:ln>
        </p:spPr>
      </p:cxn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30C8">
            <a:alpha val="25600"/>
          </a:srgbClr>
        </a:solidFill>
      </p:bgPr>
    </p:bg>
    <p:spTree>
      <p:nvGrpSpPr>
        <p:cNvPr id="1234" name="Shape 1234"/>
        <p:cNvGrpSpPr/>
        <p:nvPr/>
      </p:nvGrpSpPr>
      <p:grpSpPr>
        <a:xfrm>
          <a:off x="0" y="0"/>
          <a:ext cx="0" cy="0"/>
          <a:chOff x="0" y="0"/>
          <a:chExt cx="0" cy="0"/>
        </a:xfrm>
      </p:grpSpPr>
      <p:sp>
        <p:nvSpPr>
          <p:cNvPr id="1235" name="Google Shape;1235;p125"/>
          <p:cNvSpPr txBox="1"/>
          <p:nvPr>
            <p:ph type="title"/>
          </p:nvPr>
        </p:nvSpPr>
        <p:spPr>
          <a:xfrm>
            <a:off x="311700" y="247875"/>
            <a:ext cx="8520600" cy="76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020"/>
              <a:t>Personal Finance</a:t>
            </a:r>
            <a:endParaRPr b="1" sz="3020"/>
          </a:p>
        </p:txBody>
      </p:sp>
      <p:sp>
        <p:nvSpPr>
          <p:cNvPr id="1236" name="Google Shape;1236;p125"/>
          <p:cNvSpPr txBox="1"/>
          <p:nvPr>
            <p:ph idx="1" type="body"/>
          </p:nvPr>
        </p:nvSpPr>
        <p:spPr>
          <a:xfrm>
            <a:off x="311700" y="1090675"/>
            <a:ext cx="6405900" cy="13383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Clr>
                <a:schemeClr val="dk1"/>
              </a:buClr>
              <a:buSzPts val="1800"/>
              <a:buAutoNum type="arabicPeriod"/>
            </a:pPr>
            <a:r>
              <a:rPr lang="en">
                <a:solidFill>
                  <a:schemeClr val="dk1"/>
                </a:solidFill>
              </a:rPr>
              <a:t>Receiving an education in personal finance is crucial.</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Families that spend time learning how to make a budget, spend wisely, </a:t>
            </a:r>
            <a:r>
              <a:rPr lang="en">
                <a:solidFill>
                  <a:schemeClr val="dk1"/>
                </a:solidFill>
              </a:rPr>
              <a:t>save for emergencies and invest well are better off than those who do not. </a:t>
            </a:r>
            <a:endParaRPr>
              <a:solidFill>
                <a:schemeClr val="dk1"/>
              </a:solidFill>
            </a:endParaRPr>
          </a:p>
        </p:txBody>
      </p:sp>
      <p:sp>
        <p:nvSpPr>
          <p:cNvPr id="1237" name="Google Shape;1237;p125"/>
          <p:cNvSpPr txBox="1"/>
          <p:nvPr/>
        </p:nvSpPr>
        <p:spPr>
          <a:xfrm>
            <a:off x="2510375" y="2571750"/>
            <a:ext cx="6458100" cy="2313000"/>
          </a:xfrm>
          <a:prstGeom prst="rect">
            <a:avLst/>
          </a:prstGeom>
          <a:noFill/>
          <a:ln>
            <a:noFill/>
          </a:ln>
        </p:spPr>
        <p:txBody>
          <a:bodyPr anchorCtr="0" anchor="t" bIns="91425" lIns="91425" spcFirstLastPara="1" rIns="91425" wrap="square" tIns="91425">
            <a:noAutofit/>
          </a:bodyPr>
          <a:lstStyle/>
          <a:p>
            <a:pPr indent="0" lvl="0" marL="457200" rtl="0" algn="l">
              <a:lnSpc>
                <a:spcPct val="125000"/>
              </a:lnSpc>
              <a:spcBef>
                <a:spcPts val="0"/>
              </a:spcBef>
              <a:spcAft>
                <a:spcPts val="0"/>
              </a:spcAft>
              <a:buNone/>
            </a:pPr>
            <a:r>
              <a:rPr b="1" lang="en" sz="1900">
                <a:solidFill>
                  <a:srgbClr val="2AB425"/>
                </a:solidFill>
              </a:rPr>
              <a:t>LESSONS:</a:t>
            </a:r>
            <a:endParaRPr/>
          </a:p>
          <a:p>
            <a:pPr indent="-317500" lvl="0" marL="457200" rtl="0" algn="l">
              <a:lnSpc>
                <a:spcPct val="125000"/>
              </a:lnSpc>
              <a:spcBef>
                <a:spcPts val="600"/>
              </a:spcBef>
              <a:spcAft>
                <a:spcPts val="0"/>
              </a:spcAft>
              <a:buClr>
                <a:srgbClr val="2AB425"/>
              </a:buClr>
              <a:buSzPts val="1400"/>
              <a:buChar char="●"/>
            </a:pPr>
            <a:r>
              <a:rPr b="1" lang="en" u="sng">
                <a:solidFill>
                  <a:srgbClr val="2AB425"/>
                </a:solidFill>
                <a:hlinkClick r:id="rId3">
                  <a:extLst>
                    <a:ext uri="{A12FA001-AC4F-418D-AE19-62706E023703}">
                      <ahyp:hlinkClr val="tx"/>
                    </a:ext>
                  </a:extLst>
                </a:hlinkClick>
              </a:rPr>
              <a:t>How Many People Live Paycheck-to-Paycheck?</a:t>
            </a:r>
            <a:endParaRPr b="1">
              <a:solidFill>
                <a:srgbClr val="2AB425"/>
              </a:solidFill>
            </a:endParaRPr>
          </a:p>
          <a:p>
            <a:pPr indent="-317500" lvl="0" marL="457200" rtl="0" algn="l">
              <a:spcBef>
                <a:spcPts val="0"/>
              </a:spcBef>
              <a:spcAft>
                <a:spcPts val="0"/>
              </a:spcAft>
              <a:buClr>
                <a:srgbClr val="2AB425"/>
              </a:buClr>
              <a:buSzPts val="1400"/>
              <a:buChar char="●"/>
            </a:pPr>
            <a:r>
              <a:rPr b="1" lang="en" u="sng">
                <a:solidFill>
                  <a:srgbClr val="2AB425"/>
                </a:solidFill>
                <a:hlinkClick r:id="rId4">
                  <a:extLst>
                    <a:ext uri="{A12FA001-AC4F-418D-AE19-62706E023703}">
                      <ahyp:hlinkClr val="tx"/>
                    </a:ext>
                  </a:extLst>
                </a:hlinkClick>
              </a:rPr>
              <a:t>College Prep for Babies... Financial Babies</a:t>
            </a:r>
            <a:r>
              <a:rPr b="1" lang="en">
                <a:solidFill>
                  <a:srgbClr val="2AB425"/>
                </a:solidFill>
              </a:rPr>
              <a:t> </a:t>
            </a:r>
            <a:endParaRPr b="1">
              <a:solidFill>
                <a:srgbClr val="2AB425"/>
              </a:solidFill>
            </a:endParaRPr>
          </a:p>
          <a:p>
            <a:pPr indent="-317500" lvl="0" marL="457200" rtl="0" algn="l">
              <a:spcBef>
                <a:spcPts val="0"/>
              </a:spcBef>
              <a:spcAft>
                <a:spcPts val="0"/>
              </a:spcAft>
              <a:buClr>
                <a:srgbClr val="2AB425"/>
              </a:buClr>
              <a:buSzPts val="1400"/>
              <a:buChar char="●"/>
            </a:pPr>
            <a:r>
              <a:rPr b="1" lang="en" u="sng">
                <a:solidFill>
                  <a:srgbClr val="2AB425"/>
                </a:solidFill>
                <a:hlinkClick r:id="rId5">
                  <a:extLst>
                    <a:ext uri="{A12FA001-AC4F-418D-AE19-62706E023703}">
                      <ahyp:hlinkClr val="tx"/>
                    </a:ext>
                  </a:extLst>
                </a:hlinkClick>
              </a:rPr>
              <a:t>Is Debt Scaring You Away from College?</a:t>
            </a:r>
            <a:r>
              <a:rPr b="1" lang="en">
                <a:solidFill>
                  <a:srgbClr val="2AB425"/>
                </a:solidFill>
              </a:rPr>
              <a:t> </a:t>
            </a:r>
            <a:endParaRPr b="1">
              <a:solidFill>
                <a:srgbClr val="2AB425"/>
              </a:solidFill>
            </a:endParaRPr>
          </a:p>
          <a:p>
            <a:pPr indent="-317500" lvl="0" marL="457200" rtl="0" algn="l">
              <a:spcBef>
                <a:spcPts val="0"/>
              </a:spcBef>
              <a:spcAft>
                <a:spcPts val="0"/>
              </a:spcAft>
              <a:buClr>
                <a:srgbClr val="2AB425"/>
              </a:buClr>
              <a:buSzPts val="1400"/>
              <a:buChar char="●"/>
            </a:pPr>
            <a:r>
              <a:rPr b="1" lang="en" u="sng">
                <a:solidFill>
                  <a:srgbClr val="2AB425"/>
                </a:solidFill>
                <a:hlinkClick r:id="rId6">
                  <a:extLst>
                    <a:ext uri="{A12FA001-AC4F-418D-AE19-62706E023703}">
                      <ahyp:hlinkClr val="tx"/>
                    </a:ext>
                  </a:extLst>
                </a:hlinkClick>
              </a:rPr>
              <a:t>What is A Budget?</a:t>
            </a:r>
            <a:r>
              <a:rPr b="1" lang="en">
                <a:solidFill>
                  <a:srgbClr val="2AB425"/>
                </a:solidFill>
              </a:rPr>
              <a:t> </a:t>
            </a:r>
            <a:endParaRPr b="1">
              <a:solidFill>
                <a:srgbClr val="2AB425"/>
              </a:solidFill>
            </a:endParaRPr>
          </a:p>
          <a:p>
            <a:pPr indent="-317500" lvl="0" marL="457200" rtl="0" algn="l">
              <a:spcBef>
                <a:spcPts val="0"/>
              </a:spcBef>
              <a:spcAft>
                <a:spcPts val="0"/>
              </a:spcAft>
              <a:buClr>
                <a:srgbClr val="2AB425"/>
              </a:buClr>
              <a:buSzPts val="1400"/>
              <a:buChar char="●"/>
            </a:pPr>
            <a:r>
              <a:rPr lang="en" u="sng">
                <a:solidFill>
                  <a:srgbClr val="2AB425"/>
                </a:solidFill>
                <a:hlinkClick r:id="rId7">
                  <a:extLst>
                    <a:ext uri="{A12FA001-AC4F-418D-AE19-62706E023703}">
                      <ahyp:hlinkClr val="tx"/>
                    </a:ext>
                  </a:extLst>
                </a:hlinkClick>
              </a:rPr>
              <a:t>Should I rent or Buy?</a:t>
            </a:r>
            <a:r>
              <a:rPr lang="en">
                <a:solidFill>
                  <a:srgbClr val="2AB425"/>
                </a:solidFill>
              </a:rPr>
              <a:t> </a:t>
            </a:r>
            <a:endParaRPr>
              <a:solidFill>
                <a:srgbClr val="2AB425"/>
              </a:solidFill>
            </a:endParaRPr>
          </a:p>
          <a:p>
            <a:pPr indent="0" lvl="0" marL="0" rtl="0" algn="ctr">
              <a:spcBef>
                <a:spcPts val="0"/>
              </a:spcBef>
              <a:spcAft>
                <a:spcPts val="0"/>
              </a:spcAft>
              <a:buNone/>
            </a:pPr>
            <a:r>
              <a:t/>
            </a:r>
            <a:endParaRPr b="1"/>
          </a:p>
        </p:txBody>
      </p:sp>
      <p:sp>
        <p:nvSpPr>
          <p:cNvPr id="1238" name="Google Shape;1238;p125"/>
          <p:cNvSpPr txBox="1"/>
          <p:nvPr/>
        </p:nvSpPr>
        <p:spPr>
          <a:xfrm>
            <a:off x="6717525" y="347025"/>
            <a:ext cx="2181300" cy="26475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3200">
                <a:solidFill>
                  <a:schemeClr val="lt1"/>
                </a:solidFill>
                <a:latin typeface="EB Garamond"/>
                <a:ea typeface="EB Garamond"/>
                <a:cs typeface="EB Garamond"/>
                <a:sym typeface="EB Garamond"/>
              </a:rPr>
              <a:t>Education, Budgeting, </a:t>
            </a:r>
            <a:endParaRPr b="1" sz="3200">
              <a:solidFill>
                <a:schemeClr val="lt1"/>
              </a:solidFill>
              <a:latin typeface="EB Garamond"/>
              <a:ea typeface="EB Garamond"/>
              <a:cs typeface="EB Garamond"/>
              <a:sym typeface="EB Garamond"/>
            </a:endParaRPr>
          </a:p>
          <a:p>
            <a:pPr indent="0" lvl="0" marL="0" rtl="0" algn="ctr">
              <a:spcBef>
                <a:spcPts val="0"/>
              </a:spcBef>
              <a:spcAft>
                <a:spcPts val="0"/>
              </a:spcAft>
              <a:buNone/>
            </a:pPr>
            <a:r>
              <a:rPr b="1" lang="en" sz="3200">
                <a:solidFill>
                  <a:schemeClr val="lt1"/>
                </a:solidFill>
                <a:latin typeface="EB Garamond"/>
                <a:ea typeface="EB Garamond"/>
                <a:cs typeface="EB Garamond"/>
                <a:sym typeface="EB Garamond"/>
              </a:rPr>
              <a:t>Personal Finance Education</a:t>
            </a:r>
            <a:endParaRPr b="1" sz="3200">
              <a:solidFill>
                <a:schemeClr val="lt1"/>
              </a:solidFill>
              <a:latin typeface="EB Garamond"/>
              <a:ea typeface="EB Garamond"/>
              <a:cs typeface="EB Garamond"/>
              <a:sym typeface="EB Garamond"/>
            </a:endParaRPr>
          </a:p>
        </p:txBody>
      </p:sp>
      <p:sp>
        <p:nvSpPr>
          <p:cNvPr id="1239" name="Google Shape;1239;p125"/>
          <p:cNvSpPr txBox="1"/>
          <p:nvPr/>
        </p:nvSpPr>
        <p:spPr>
          <a:xfrm rot="-879737">
            <a:off x="-208182" y="-138288"/>
            <a:ext cx="2217514" cy="1169837"/>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br>
              <a:rPr lang="en"/>
            </a:br>
            <a:r>
              <a:rPr lang="en" sz="2500">
                <a:latin typeface="Caveat"/>
                <a:ea typeface="Caveat"/>
                <a:cs typeface="Caveat"/>
                <a:sym typeface="Caveat"/>
              </a:rPr>
              <a:t>George W. Bush </a:t>
            </a:r>
            <a:endParaRPr sz="2500">
              <a:latin typeface="Caveat"/>
              <a:ea typeface="Caveat"/>
              <a:cs typeface="Caveat"/>
              <a:sym typeface="Caveat"/>
            </a:endParaRPr>
          </a:p>
          <a:p>
            <a:pPr indent="0" lvl="0" marL="0" rtl="0" algn="ctr">
              <a:spcBef>
                <a:spcPts val="0"/>
              </a:spcBef>
              <a:spcAft>
                <a:spcPts val="0"/>
              </a:spcAft>
              <a:buNone/>
            </a:pPr>
            <a:r>
              <a:rPr lang="en" sz="2500">
                <a:latin typeface="Caveat"/>
                <a:ea typeface="Caveat"/>
                <a:cs typeface="Caveat"/>
                <a:sym typeface="Caveat"/>
              </a:rPr>
              <a:t>&amp;  Barack Obama</a:t>
            </a:r>
            <a:endParaRPr sz="2500">
              <a:latin typeface="Caveat"/>
              <a:ea typeface="Caveat"/>
              <a:cs typeface="Caveat"/>
              <a:sym typeface="Caveat"/>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3" name="Shape 1243"/>
        <p:cNvGrpSpPr/>
        <p:nvPr/>
      </p:nvGrpSpPr>
      <p:grpSpPr>
        <a:xfrm>
          <a:off x="0" y="0"/>
          <a:ext cx="0" cy="0"/>
          <a:chOff x="0" y="0"/>
          <a:chExt cx="0" cy="0"/>
        </a:xfrm>
      </p:grpSpPr>
      <p:sp>
        <p:nvSpPr>
          <p:cNvPr id="1244" name="Google Shape;1244;p126"/>
          <p:cNvSpPr txBox="1"/>
          <p:nvPr>
            <p:ph type="title"/>
          </p:nvPr>
        </p:nvSpPr>
        <p:spPr>
          <a:xfrm>
            <a:off x="311700" y="445025"/>
            <a:ext cx="35925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Personal Finance:					Debt</a:t>
            </a:r>
            <a:endParaRPr/>
          </a:p>
        </p:txBody>
      </p:sp>
      <p:sp>
        <p:nvSpPr>
          <p:cNvPr id="1245" name="Google Shape;1245;p126"/>
          <p:cNvSpPr txBox="1"/>
          <p:nvPr>
            <p:ph idx="1" type="body"/>
          </p:nvPr>
        </p:nvSpPr>
        <p:spPr>
          <a:xfrm>
            <a:off x="311700" y="2850625"/>
            <a:ext cx="3592500" cy="1718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u="sng">
                <a:solidFill>
                  <a:schemeClr val="hlink"/>
                </a:solidFill>
                <a:hlinkClick r:id="rId3"/>
              </a:rPr>
              <a:t>https://www.personalfinanceclub.com/how-did-the-us-budget-deficit-perform-based-on-the-president/</a:t>
            </a:r>
            <a:r>
              <a:rPr lang="en"/>
              <a:t> </a:t>
            </a:r>
            <a:endParaRPr/>
          </a:p>
        </p:txBody>
      </p:sp>
      <p:pic>
        <p:nvPicPr>
          <p:cNvPr id="1246" name="Google Shape;1246;p126"/>
          <p:cNvPicPr preferRelativeResize="0"/>
          <p:nvPr/>
        </p:nvPicPr>
        <p:blipFill>
          <a:blip r:embed="rId4">
            <a:alphaModFix/>
          </a:blip>
          <a:stretch>
            <a:fillRect/>
          </a:stretch>
        </p:blipFill>
        <p:spPr>
          <a:xfrm>
            <a:off x="3993253" y="0"/>
            <a:ext cx="5150744" cy="5143499"/>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250" name="Shape 1250"/>
        <p:cNvGrpSpPr/>
        <p:nvPr/>
      </p:nvGrpSpPr>
      <p:grpSpPr>
        <a:xfrm>
          <a:off x="0" y="0"/>
          <a:ext cx="0" cy="0"/>
          <a:chOff x="0" y="0"/>
          <a:chExt cx="0" cy="0"/>
        </a:xfrm>
      </p:grpSpPr>
      <p:sp>
        <p:nvSpPr>
          <p:cNvPr id="1251" name="Google Shape;1251;p127"/>
          <p:cNvSpPr txBox="1"/>
          <p:nvPr>
            <p:ph type="title"/>
          </p:nvPr>
        </p:nvSpPr>
        <p:spPr>
          <a:xfrm>
            <a:off x="311700" y="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solidFill>
                  <a:srgbClr val="0000FF"/>
                </a:solidFill>
              </a:rPr>
              <a:t>Choose a President that you heard about today….</a:t>
            </a:r>
            <a:endParaRPr b="1">
              <a:solidFill>
                <a:srgbClr val="0000FF"/>
              </a:solidFill>
            </a:endParaRPr>
          </a:p>
        </p:txBody>
      </p:sp>
      <p:pic>
        <p:nvPicPr>
          <p:cNvPr id="1252" name="Google Shape;1252;p127"/>
          <p:cNvPicPr preferRelativeResize="0"/>
          <p:nvPr/>
        </p:nvPicPr>
        <p:blipFill>
          <a:blip r:embed="rId3">
            <a:alphaModFix/>
          </a:blip>
          <a:stretch>
            <a:fillRect/>
          </a:stretch>
        </p:blipFill>
        <p:spPr>
          <a:xfrm>
            <a:off x="-1" y="1400450"/>
            <a:ext cx="2631375" cy="1747676"/>
          </a:xfrm>
          <a:prstGeom prst="rect">
            <a:avLst/>
          </a:prstGeom>
          <a:noFill/>
          <a:ln>
            <a:noFill/>
          </a:ln>
        </p:spPr>
      </p:pic>
      <p:pic>
        <p:nvPicPr>
          <p:cNvPr id="1253" name="Google Shape;1253;p127"/>
          <p:cNvPicPr preferRelativeResize="0"/>
          <p:nvPr/>
        </p:nvPicPr>
        <p:blipFill rotWithShape="1">
          <a:blip r:embed="rId4">
            <a:alphaModFix/>
          </a:blip>
          <a:srcRect b="3101" l="0" r="10289" t="20128"/>
          <a:stretch/>
        </p:blipFill>
        <p:spPr>
          <a:xfrm>
            <a:off x="6973675" y="1437700"/>
            <a:ext cx="2170325" cy="1673200"/>
          </a:xfrm>
          <a:prstGeom prst="rect">
            <a:avLst/>
          </a:prstGeom>
          <a:noFill/>
          <a:ln>
            <a:noFill/>
          </a:ln>
        </p:spPr>
      </p:pic>
      <p:pic>
        <p:nvPicPr>
          <p:cNvPr id="1254" name="Google Shape;1254;p127"/>
          <p:cNvPicPr preferRelativeResize="0"/>
          <p:nvPr/>
        </p:nvPicPr>
        <p:blipFill rotWithShape="1">
          <a:blip r:embed="rId5">
            <a:alphaModFix/>
          </a:blip>
          <a:srcRect b="0" l="23927" r="16342" t="0"/>
          <a:stretch/>
        </p:blipFill>
        <p:spPr>
          <a:xfrm>
            <a:off x="5938299" y="1063738"/>
            <a:ext cx="1041100" cy="2619375"/>
          </a:xfrm>
          <a:prstGeom prst="rect">
            <a:avLst/>
          </a:prstGeom>
          <a:noFill/>
          <a:ln>
            <a:noFill/>
          </a:ln>
        </p:spPr>
      </p:pic>
      <p:pic>
        <p:nvPicPr>
          <p:cNvPr id="1255" name="Google Shape;1255;p127"/>
          <p:cNvPicPr preferRelativeResize="0"/>
          <p:nvPr/>
        </p:nvPicPr>
        <p:blipFill>
          <a:blip r:embed="rId6">
            <a:alphaModFix/>
          </a:blip>
          <a:stretch>
            <a:fillRect/>
          </a:stretch>
        </p:blipFill>
        <p:spPr>
          <a:xfrm>
            <a:off x="-27325" y="3168150"/>
            <a:ext cx="3111991" cy="1975350"/>
          </a:xfrm>
          <a:prstGeom prst="rect">
            <a:avLst/>
          </a:prstGeom>
          <a:noFill/>
          <a:ln>
            <a:noFill/>
          </a:ln>
        </p:spPr>
      </p:pic>
      <p:sp>
        <p:nvSpPr>
          <p:cNvPr id="1256" name="Google Shape;1256;p127"/>
          <p:cNvSpPr txBox="1"/>
          <p:nvPr>
            <p:ph idx="1" type="body"/>
          </p:nvPr>
        </p:nvSpPr>
        <p:spPr>
          <a:xfrm>
            <a:off x="74400" y="483350"/>
            <a:ext cx="8757900" cy="13758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b="1" lang="en" sz="3100">
                <a:solidFill>
                  <a:schemeClr val="dk1"/>
                </a:solidFill>
              </a:rPr>
              <a:t>In your group create a Personal Finance meme using this president.</a:t>
            </a:r>
            <a:endParaRPr b="1" sz="3100">
              <a:solidFill>
                <a:schemeClr val="dk1"/>
              </a:solidFill>
            </a:endParaRPr>
          </a:p>
          <a:p>
            <a:pPr indent="0" lvl="0" marL="0" rtl="0" algn="l">
              <a:spcBef>
                <a:spcPts val="1200"/>
              </a:spcBef>
              <a:spcAft>
                <a:spcPts val="1200"/>
              </a:spcAft>
              <a:buNone/>
            </a:pPr>
            <a:r>
              <a:t/>
            </a:r>
            <a:endParaRPr/>
          </a:p>
        </p:txBody>
      </p:sp>
      <p:pic>
        <p:nvPicPr>
          <p:cNvPr id="1257" name="Google Shape;1257;p127"/>
          <p:cNvPicPr preferRelativeResize="0"/>
          <p:nvPr/>
        </p:nvPicPr>
        <p:blipFill rotWithShape="1">
          <a:blip r:embed="rId7">
            <a:alphaModFix/>
          </a:blip>
          <a:srcRect b="0" l="24810" r="10996" t="0"/>
          <a:stretch/>
        </p:blipFill>
        <p:spPr>
          <a:xfrm>
            <a:off x="5578250" y="3576550"/>
            <a:ext cx="1834325" cy="1600200"/>
          </a:xfrm>
          <a:prstGeom prst="rect">
            <a:avLst/>
          </a:prstGeom>
          <a:noFill/>
          <a:ln>
            <a:noFill/>
          </a:ln>
        </p:spPr>
      </p:pic>
      <p:pic>
        <p:nvPicPr>
          <p:cNvPr id="1258" name="Google Shape;1258;p127"/>
          <p:cNvPicPr preferRelativeResize="0"/>
          <p:nvPr/>
        </p:nvPicPr>
        <p:blipFill>
          <a:blip r:embed="rId8">
            <a:alphaModFix/>
          </a:blip>
          <a:stretch>
            <a:fillRect/>
          </a:stretch>
        </p:blipFill>
        <p:spPr>
          <a:xfrm>
            <a:off x="7412566" y="3110900"/>
            <a:ext cx="1731434" cy="2032600"/>
          </a:xfrm>
          <a:prstGeom prst="rect">
            <a:avLst/>
          </a:prstGeom>
          <a:noFill/>
          <a:ln>
            <a:noFill/>
          </a:ln>
        </p:spPr>
      </p:pic>
      <p:pic>
        <p:nvPicPr>
          <p:cNvPr id="1259" name="Google Shape;1259;p127"/>
          <p:cNvPicPr preferRelativeResize="0"/>
          <p:nvPr/>
        </p:nvPicPr>
        <p:blipFill>
          <a:blip r:embed="rId9">
            <a:alphaModFix/>
          </a:blip>
          <a:stretch>
            <a:fillRect/>
          </a:stretch>
        </p:blipFill>
        <p:spPr>
          <a:xfrm>
            <a:off x="2493650" y="3445325"/>
            <a:ext cx="1731425" cy="1731425"/>
          </a:xfrm>
          <a:prstGeom prst="rect">
            <a:avLst/>
          </a:prstGeom>
          <a:noFill/>
          <a:ln>
            <a:noFill/>
          </a:ln>
        </p:spPr>
      </p:pic>
      <p:pic>
        <p:nvPicPr>
          <p:cNvPr id="1260" name="Google Shape;1260;p127"/>
          <p:cNvPicPr preferRelativeResize="0"/>
          <p:nvPr/>
        </p:nvPicPr>
        <p:blipFill>
          <a:blip r:embed="rId10">
            <a:alphaModFix/>
          </a:blip>
          <a:stretch>
            <a:fillRect/>
          </a:stretch>
        </p:blipFill>
        <p:spPr>
          <a:xfrm>
            <a:off x="4225075" y="3150521"/>
            <a:ext cx="1472300" cy="2124354"/>
          </a:xfrm>
          <a:prstGeom prst="rect">
            <a:avLst/>
          </a:prstGeom>
          <a:noFill/>
          <a:ln>
            <a:noFill/>
          </a:ln>
        </p:spPr>
      </p:pic>
      <p:pic>
        <p:nvPicPr>
          <p:cNvPr id="1261" name="Google Shape;1261;p127"/>
          <p:cNvPicPr preferRelativeResize="0"/>
          <p:nvPr/>
        </p:nvPicPr>
        <p:blipFill rotWithShape="1">
          <a:blip r:embed="rId11">
            <a:alphaModFix/>
          </a:blip>
          <a:srcRect b="6937" l="0" r="0" t="6014"/>
          <a:stretch/>
        </p:blipFill>
        <p:spPr>
          <a:xfrm>
            <a:off x="4752275" y="1058325"/>
            <a:ext cx="1186025" cy="2032600"/>
          </a:xfrm>
          <a:prstGeom prst="rect">
            <a:avLst/>
          </a:prstGeom>
          <a:noFill/>
          <a:ln>
            <a:noFill/>
          </a:ln>
        </p:spPr>
      </p:pic>
      <p:pic>
        <p:nvPicPr>
          <p:cNvPr id="1262" name="Google Shape;1262;p127"/>
          <p:cNvPicPr preferRelativeResize="0"/>
          <p:nvPr/>
        </p:nvPicPr>
        <p:blipFill>
          <a:blip r:embed="rId12">
            <a:alphaModFix/>
          </a:blip>
          <a:stretch>
            <a:fillRect/>
          </a:stretch>
        </p:blipFill>
        <p:spPr>
          <a:xfrm>
            <a:off x="2631375" y="1063750"/>
            <a:ext cx="2454669" cy="2124350"/>
          </a:xfrm>
          <a:prstGeom prst="rect">
            <a:avLst/>
          </a:prstGeom>
          <a:noFill/>
          <a:ln>
            <a:noFill/>
          </a:ln>
        </p:spPr>
      </p:pic>
      <p:pic>
        <p:nvPicPr>
          <p:cNvPr id="1263" name="Google Shape;1263;p127"/>
          <p:cNvPicPr preferRelativeResize="0"/>
          <p:nvPr/>
        </p:nvPicPr>
        <p:blipFill rotWithShape="1">
          <a:blip r:embed="rId13">
            <a:alphaModFix/>
          </a:blip>
          <a:srcRect b="0" l="18253" r="0" t="0"/>
          <a:stretch/>
        </p:blipFill>
        <p:spPr>
          <a:xfrm>
            <a:off x="1896700" y="2322852"/>
            <a:ext cx="1472300" cy="1220448"/>
          </a:xfrm>
          <a:prstGeom prst="rect">
            <a:avLst/>
          </a:prstGeom>
          <a:noFill/>
          <a:ln>
            <a:noFill/>
          </a:ln>
        </p:spPr>
      </p:pic>
      <p:sp>
        <p:nvSpPr>
          <p:cNvPr id="1264" name="Google Shape;1264;p127"/>
          <p:cNvSpPr txBox="1"/>
          <p:nvPr/>
        </p:nvSpPr>
        <p:spPr>
          <a:xfrm>
            <a:off x="74400" y="2423500"/>
            <a:ext cx="1383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chemeClr val="lt1"/>
                </a:highlight>
              </a:rPr>
              <a:t>George W. Bush</a:t>
            </a:r>
            <a:endParaRPr b="1">
              <a:highlight>
                <a:schemeClr val="lt1"/>
              </a:highlight>
            </a:endParaRPr>
          </a:p>
        </p:txBody>
      </p:sp>
      <p:sp>
        <p:nvSpPr>
          <p:cNvPr id="1265" name="Google Shape;1265;p127"/>
          <p:cNvSpPr txBox="1"/>
          <p:nvPr/>
        </p:nvSpPr>
        <p:spPr>
          <a:xfrm>
            <a:off x="1745950" y="3282925"/>
            <a:ext cx="209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chemeClr val="lt1"/>
                </a:highlight>
              </a:rPr>
              <a:t>George Washington</a:t>
            </a:r>
            <a:endParaRPr b="1">
              <a:highlight>
                <a:schemeClr val="lt1"/>
              </a:highlight>
            </a:endParaRPr>
          </a:p>
        </p:txBody>
      </p:sp>
      <p:sp>
        <p:nvSpPr>
          <p:cNvPr id="1266" name="Google Shape;1266;p127"/>
          <p:cNvSpPr txBox="1"/>
          <p:nvPr/>
        </p:nvSpPr>
        <p:spPr>
          <a:xfrm>
            <a:off x="2874075" y="2531200"/>
            <a:ext cx="209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chemeClr val="lt1"/>
                </a:highlight>
              </a:rPr>
              <a:t>Lyndon B Johnson</a:t>
            </a:r>
            <a:endParaRPr b="1">
              <a:highlight>
                <a:schemeClr val="lt1"/>
              </a:highlight>
            </a:endParaRPr>
          </a:p>
        </p:txBody>
      </p:sp>
      <p:sp>
        <p:nvSpPr>
          <p:cNvPr id="1267" name="Google Shape;1267;p127"/>
          <p:cNvSpPr txBox="1"/>
          <p:nvPr/>
        </p:nvSpPr>
        <p:spPr>
          <a:xfrm>
            <a:off x="0" y="4732775"/>
            <a:ext cx="209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chemeClr val="lt1"/>
                </a:highlight>
              </a:rPr>
              <a:t>Dwight Eisenhower</a:t>
            </a:r>
            <a:endParaRPr b="1">
              <a:highlight>
                <a:schemeClr val="lt1"/>
              </a:highlight>
            </a:endParaRPr>
          </a:p>
        </p:txBody>
      </p:sp>
      <p:sp>
        <p:nvSpPr>
          <p:cNvPr id="1268" name="Google Shape;1268;p127"/>
          <p:cNvSpPr txBox="1"/>
          <p:nvPr/>
        </p:nvSpPr>
        <p:spPr>
          <a:xfrm>
            <a:off x="2408588" y="4679425"/>
            <a:ext cx="209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chemeClr val="lt1"/>
                </a:highlight>
              </a:rPr>
              <a:t>James Madison</a:t>
            </a:r>
            <a:endParaRPr b="1">
              <a:highlight>
                <a:schemeClr val="lt1"/>
              </a:highlight>
            </a:endParaRPr>
          </a:p>
        </p:txBody>
      </p:sp>
      <p:sp>
        <p:nvSpPr>
          <p:cNvPr id="1269" name="Google Shape;1269;p127"/>
          <p:cNvSpPr txBox="1"/>
          <p:nvPr/>
        </p:nvSpPr>
        <p:spPr>
          <a:xfrm>
            <a:off x="4225075" y="4679425"/>
            <a:ext cx="1731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chemeClr val="lt1"/>
                </a:highlight>
              </a:rPr>
              <a:t>Woodrow Wilson</a:t>
            </a:r>
            <a:endParaRPr b="1">
              <a:highlight>
                <a:schemeClr val="lt1"/>
              </a:highlight>
            </a:endParaRPr>
          </a:p>
        </p:txBody>
      </p:sp>
      <p:sp>
        <p:nvSpPr>
          <p:cNvPr id="1270" name="Google Shape;1270;p127"/>
          <p:cNvSpPr txBox="1"/>
          <p:nvPr/>
        </p:nvSpPr>
        <p:spPr>
          <a:xfrm>
            <a:off x="7010488" y="2732975"/>
            <a:ext cx="209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chemeClr val="lt1"/>
                </a:highlight>
              </a:rPr>
              <a:t>Teddy Roosevelt</a:t>
            </a:r>
            <a:endParaRPr b="1">
              <a:highlight>
                <a:schemeClr val="lt1"/>
              </a:highlight>
            </a:endParaRPr>
          </a:p>
        </p:txBody>
      </p:sp>
      <p:sp>
        <p:nvSpPr>
          <p:cNvPr id="1271" name="Google Shape;1271;p127"/>
          <p:cNvSpPr txBox="1"/>
          <p:nvPr/>
        </p:nvSpPr>
        <p:spPr>
          <a:xfrm>
            <a:off x="7412575" y="4732775"/>
            <a:ext cx="2096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chemeClr val="lt1"/>
                </a:highlight>
              </a:rPr>
              <a:t>Barack Obama</a:t>
            </a:r>
            <a:endParaRPr b="1">
              <a:highlight>
                <a:schemeClr val="lt1"/>
              </a:highlight>
            </a:endParaRPr>
          </a:p>
        </p:txBody>
      </p:sp>
      <p:sp>
        <p:nvSpPr>
          <p:cNvPr id="1272" name="Google Shape;1272;p127"/>
          <p:cNvSpPr txBox="1"/>
          <p:nvPr/>
        </p:nvSpPr>
        <p:spPr>
          <a:xfrm>
            <a:off x="5795700" y="4571725"/>
            <a:ext cx="1617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chemeClr val="lt1"/>
                </a:highlight>
              </a:rPr>
              <a:t>Franklin D Roosevelt</a:t>
            </a:r>
            <a:endParaRPr b="1">
              <a:highlight>
                <a:schemeClr val="lt1"/>
              </a:highlight>
            </a:endParaRPr>
          </a:p>
        </p:txBody>
      </p:sp>
      <p:sp>
        <p:nvSpPr>
          <p:cNvPr id="1273" name="Google Shape;1273;p127"/>
          <p:cNvSpPr txBox="1"/>
          <p:nvPr/>
        </p:nvSpPr>
        <p:spPr>
          <a:xfrm>
            <a:off x="4970775" y="2117363"/>
            <a:ext cx="1185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chemeClr val="lt1"/>
                </a:highlight>
              </a:rPr>
              <a:t>Abraham Lincoln</a:t>
            </a:r>
            <a:endParaRPr b="1">
              <a:highlight>
                <a:schemeClr val="lt1"/>
              </a:highlight>
            </a:endParaRPr>
          </a:p>
        </p:txBody>
      </p:sp>
      <p:sp>
        <p:nvSpPr>
          <p:cNvPr id="1274" name="Google Shape;1274;p127"/>
          <p:cNvSpPr txBox="1"/>
          <p:nvPr/>
        </p:nvSpPr>
        <p:spPr>
          <a:xfrm>
            <a:off x="5962027" y="2625275"/>
            <a:ext cx="1185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highlight>
                  <a:schemeClr val="lt1"/>
                </a:highlight>
              </a:rPr>
              <a:t>John Adams</a:t>
            </a:r>
            <a:endParaRPr b="1">
              <a:highlight>
                <a:schemeClr val="lt1"/>
              </a:highlight>
            </a:endParaRPr>
          </a:p>
        </p:txBody>
      </p:sp>
      <p:sp>
        <p:nvSpPr>
          <p:cNvPr id="1275" name="Google Shape;1275;p127"/>
          <p:cNvSpPr txBox="1"/>
          <p:nvPr/>
        </p:nvSpPr>
        <p:spPr>
          <a:xfrm>
            <a:off x="7101350" y="1006600"/>
            <a:ext cx="1971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800"/>
              <a:t>*All of these images are the result of internet searches… the are not USF’s.</a:t>
            </a:r>
            <a:endParaRPr sz="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4"/>
                                        </p:tgtEl>
                                        <p:attrNameLst>
                                          <p:attrName>style.visibility</p:attrName>
                                        </p:attrNameLst>
                                      </p:cBhvr>
                                      <p:to>
                                        <p:strVal val="visible"/>
                                      </p:to>
                                    </p:set>
                                    <p:animEffect filter="fade" transition="in">
                                      <p:cBhvr>
                                        <p:cTn dur="1000"/>
                                        <p:tgtEl>
                                          <p:spTgt spid="12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5"/>
                                        </p:tgtEl>
                                        <p:attrNameLst>
                                          <p:attrName>style.visibility</p:attrName>
                                        </p:attrNameLst>
                                      </p:cBhvr>
                                      <p:to>
                                        <p:strVal val="visible"/>
                                      </p:to>
                                    </p:set>
                                    <p:animEffect filter="fade" transition="in">
                                      <p:cBhvr>
                                        <p:cTn dur="1000"/>
                                        <p:tgtEl>
                                          <p:spTgt spid="126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6"/>
                                        </p:tgtEl>
                                        <p:attrNameLst>
                                          <p:attrName>style.visibility</p:attrName>
                                        </p:attrNameLst>
                                      </p:cBhvr>
                                      <p:to>
                                        <p:strVal val="visible"/>
                                      </p:to>
                                    </p:set>
                                    <p:animEffect filter="fade" transition="in">
                                      <p:cBhvr>
                                        <p:cTn dur="1000"/>
                                        <p:tgtEl>
                                          <p:spTgt spid="12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3"/>
                                        </p:tgtEl>
                                        <p:attrNameLst>
                                          <p:attrName>style.visibility</p:attrName>
                                        </p:attrNameLst>
                                      </p:cBhvr>
                                      <p:to>
                                        <p:strVal val="visible"/>
                                      </p:to>
                                    </p:set>
                                    <p:animEffect filter="fade" transition="in">
                                      <p:cBhvr>
                                        <p:cTn dur="1000"/>
                                        <p:tgtEl>
                                          <p:spTgt spid="12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4"/>
                                        </p:tgtEl>
                                        <p:attrNameLst>
                                          <p:attrName>style.visibility</p:attrName>
                                        </p:attrNameLst>
                                      </p:cBhvr>
                                      <p:to>
                                        <p:strVal val="visible"/>
                                      </p:to>
                                    </p:set>
                                    <p:animEffect filter="fade" transition="in">
                                      <p:cBhvr>
                                        <p:cTn dur="1000"/>
                                        <p:tgtEl>
                                          <p:spTgt spid="12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0"/>
                                        </p:tgtEl>
                                        <p:attrNameLst>
                                          <p:attrName>style.visibility</p:attrName>
                                        </p:attrNameLst>
                                      </p:cBhvr>
                                      <p:to>
                                        <p:strVal val="visible"/>
                                      </p:to>
                                    </p:set>
                                    <p:animEffect filter="fade" transition="in">
                                      <p:cBhvr>
                                        <p:cTn dur="1000"/>
                                        <p:tgtEl>
                                          <p:spTgt spid="12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7"/>
                                        </p:tgtEl>
                                        <p:attrNameLst>
                                          <p:attrName>style.visibility</p:attrName>
                                        </p:attrNameLst>
                                      </p:cBhvr>
                                      <p:to>
                                        <p:strVal val="visible"/>
                                      </p:to>
                                    </p:set>
                                    <p:animEffect filter="fade" transition="in">
                                      <p:cBhvr>
                                        <p:cTn dur="1000"/>
                                        <p:tgtEl>
                                          <p:spTgt spid="12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8"/>
                                        </p:tgtEl>
                                        <p:attrNameLst>
                                          <p:attrName>style.visibility</p:attrName>
                                        </p:attrNameLst>
                                      </p:cBhvr>
                                      <p:to>
                                        <p:strVal val="visible"/>
                                      </p:to>
                                    </p:set>
                                    <p:animEffect filter="fade" transition="in">
                                      <p:cBhvr>
                                        <p:cTn dur="1000"/>
                                        <p:tgtEl>
                                          <p:spTgt spid="126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69"/>
                                        </p:tgtEl>
                                        <p:attrNameLst>
                                          <p:attrName>style.visibility</p:attrName>
                                        </p:attrNameLst>
                                      </p:cBhvr>
                                      <p:to>
                                        <p:strVal val="visible"/>
                                      </p:to>
                                    </p:set>
                                    <p:animEffect filter="fade" transition="in">
                                      <p:cBhvr>
                                        <p:cTn dur="1000"/>
                                        <p:tgtEl>
                                          <p:spTgt spid="12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2"/>
                                        </p:tgtEl>
                                        <p:attrNameLst>
                                          <p:attrName>style.visibility</p:attrName>
                                        </p:attrNameLst>
                                      </p:cBhvr>
                                      <p:to>
                                        <p:strVal val="visible"/>
                                      </p:to>
                                    </p:set>
                                    <p:animEffect filter="fade" transition="in">
                                      <p:cBhvr>
                                        <p:cTn dur="1000"/>
                                        <p:tgtEl>
                                          <p:spTgt spid="12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71"/>
                                        </p:tgtEl>
                                        <p:attrNameLst>
                                          <p:attrName>style.visibility</p:attrName>
                                        </p:attrNameLst>
                                      </p:cBhvr>
                                      <p:to>
                                        <p:strVal val="visible"/>
                                      </p:to>
                                    </p:set>
                                    <p:animEffect filter="fade" transition="in">
                                      <p:cBhvr>
                                        <p:cTn dur="1000"/>
                                        <p:tgtEl>
                                          <p:spTgt spid="12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279" name="Shape 1279"/>
        <p:cNvGrpSpPr/>
        <p:nvPr/>
      </p:nvGrpSpPr>
      <p:grpSpPr>
        <a:xfrm>
          <a:off x="0" y="0"/>
          <a:ext cx="0" cy="0"/>
          <a:chOff x="0" y="0"/>
          <a:chExt cx="0" cy="0"/>
        </a:xfrm>
      </p:grpSpPr>
      <p:pic>
        <p:nvPicPr>
          <p:cNvPr id="1280" name="Google Shape;1280;p128"/>
          <p:cNvPicPr preferRelativeResize="0"/>
          <p:nvPr/>
        </p:nvPicPr>
        <p:blipFill>
          <a:blip r:embed="rId3">
            <a:alphaModFix/>
          </a:blip>
          <a:stretch>
            <a:fillRect/>
          </a:stretch>
        </p:blipFill>
        <p:spPr>
          <a:xfrm>
            <a:off x="-1" y="0"/>
            <a:ext cx="2631375" cy="1747676"/>
          </a:xfrm>
          <a:prstGeom prst="rect">
            <a:avLst/>
          </a:prstGeom>
          <a:noFill/>
          <a:ln>
            <a:noFill/>
          </a:ln>
        </p:spPr>
      </p:pic>
      <p:pic>
        <p:nvPicPr>
          <p:cNvPr id="1281" name="Google Shape;1281;p128"/>
          <p:cNvPicPr preferRelativeResize="0"/>
          <p:nvPr/>
        </p:nvPicPr>
        <p:blipFill rotWithShape="1">
          <a:blip r:embed="rId4">
            <a:alphaModFix/>
          </a:blip>
          <a:srcRect b="3101" l="0" r="10289" t="20128"/>
          <a:stretch/>
        </p:blipFill>
        <p:spPr>
          <a:xfrm>
            <a:off x="6388494" y="0"/>
            <a:ext cx="2755506" cy="2124350"/>
          </a:xfrm>
          <a:prstGeom prst="rect">
            <a:avLst/>
          </a:prstGeom>
          <a:noFill/>
          <a:ln>
            <a:noFill/>
          </a:ln>
        </p:spPr>
      </p:pic>
      <p:pic>
        <p:nvPicPr>
          <p:cNvPr id="1282" name="Google Shape;1282;p128"/>
          <p:cNvPicPr preferRelativeResize="0"/>
          <p:nvPr/>
        </p:nvPicPr>
        <p:blipFill rotWithShape="1">
          <a:blip r:embed="rId5">
            <a:alphaModFix/>
          </a:blip>
          <a:srcRect b="0" l="23927" r="16342" t="0"/>
          <a:stretch/>
        </p:blipFill>
        <p:spPr>
          <a:xfrm>
            <a:off x="4647500" y="149775"/>
            <a:ext cx="1561750" cy="3929299"/>
          </a:xfrm>
          <a:prstGeom prst="rect">
            <a:avLst/>
          </a:prstGeom>
          <a:noFill/>
          <a:ln>
            <a:noFill/>
          </a:ln>
        </p:spPr>
      </p:pic>
      <p:pic>
        <p:nvPicPr>
          <p:cNvPr id="1283" name="Google Shape;1283;p128"/>
          <p:cNvPicPr preferRelativeResize="0"/>
          <p:nvPr/>
        </p:nvPicPr>
        <p:blipFill rotWithShape="1">
          <a:blip r:embed="rId6">
            <a:alphaModFix/>
          </a:blip>
          <a:srcRect b="6937" l="0" r="0" t="6014"/>
          <a:stretch/>
        </p:blipFill>
        <p:spPr>
          <a:xfrm>
            <a:off x="2714851" y="149775"/>
            <a:ext cx="1705475" cy="2922825"/>
          </a:xfrm>
          <a:prstGeom prst="rect">
            <a:avLst/>
          </a:prstGeom>
          <a:noFill/>
          <a:ln>
            <a:noFill/>
          </a:ln>
        </p:spPr>
      </p:pic>
      <p:pic>
        <p:nvPicPr>
          <p:cNvPr id="1284" name="Google Shape;1284;p128"/>
          <p:cNvPicPr preferRelativeResize="0"/>
          <p:nvPr/>
        </p:nvPicPr>
        <p:blipFill>
          <a:blip r:embed="rId7">
            <a:alphaModFix/>
          </a:blip>
          <a:stretch>
            <a:fillRect/>
          </a:stretch>
        </p:blipFill>
        <p:spPr>
          <a:xfrm>
            <a:off x="6388501" y="2758807"/>
            <a:ext cx="2755501" cy="2384693"/>
          </a:xfrm>
          <a:prstGeom prst="rect">
            <a:avLst/>
          </a:prstGeom>
          <a:noFill/>
          <a:ln>
            <a:noFill/>
          </a:ln>
        </p:spPr>
      </p:pic>
      <p:pic>
        <p:nvPicPr>
          <p:cNvPr id="1285" name="Google Shape;1285;p128"/>
          <p:cNvPicPr preferRelativeResize="0"/>
          <p:nvPr/>
        </p:nvPicPr>
        <p:blipFill rotWithShape="1">
          <a:blip r:embed="rId8">
            <a:alphaModFix/>
          </a:blip>
          <a:srcRect b="0" l="18253" r="0" t="0"/>
          <a:stretch/>
        </p:blipFill>
        <p:spPr>
          <a:xfrm>
            <a:off x="129349" y="2907851"/>
            <a:ext cx="2562723" cy="212435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289" name="Shape 1289"/>
        <p:cNvGrpSpPr/>
        <p:nvPr/>
      </p:nvGrpSpPr>
      <p:grpSpPr>
        <a:xfrm>
          <a:off x="0" y="0"/>
          <a:ext cx="0" cy="0"/>
          <a:chOff x="0" y="0"/>
          <a:chExt cx="0" cy="0"/>
        </a:xfrm>
      </p:grpSpPr>
      <p:pic>
        <p:nvPicPr>
          <p:cNvPr id="1290" name="Google Shape;1290;p129"/>
          <p:cNvPicPr preferRelativeResize="0"/>
          <p:nvPr/>
        </p:nvPicPr>
        <p:blipFill>
          <a:blip r:embed="rId3">
            <a:alphaModFix/>
          </a:blip>
          <a:stretch>
            <a:fillRect/>
          </a:stretch>
        </p:blipFill>
        <p:spPr>
          <a:xfrm>
            <a:off x="-27325" y="3168150"/>
            <a:ext cx="3111991" cy="1975350"/>
          </a:xfrm>
          <a:prstGeom prst="rect">
            <a:avLst/>
          </a:prstGeom>
          <a:noFill/>
          <a:ln>
            <a:noFill/>
          </a:ln>
        </p:spPr>
      </p:pic>
      <p:pic>
        <p:nvPicPr>
          <p:cNvPr id="1291" name="Google Shape;1291;p129"/>
          <p:cNvPicPr preferRelativeResize="0"/>
          <p:nvPr/>
        </p:nvPicPr>
        <p:blipFill rotWithShape="1">
          <a:blip r:embed="rId4">
            <a:alphaModFix/>
          </a:blip>
          <a:srcRect b="0" l="24810" r="10996" t="0"/>
          <a:stretch/>
        </p:blipFill>
        <p:spPr>
          <a:xfrm>
            <a:off x="3432925" y="0"/>
            <a:ext cx="2719100" cy="2372046"/>
          </a:xfrm>
          <a:prstGeom prst="rect">
            <a:avLst/>
          </a:prstGeom>
          <a:noFill/>
          <a:ln>
            <a:noFill/>
          </a:ln>
        </p:spPr>
      </p:pic>
      <p:pic>
        <p:nvPicPr>
          <p:cNvPr id="1292" name="Google Shape;1292;p129"/>
          <p:cNvPicPr preferRelativeResize="0"/>
          <p:nvPr/>
        </p:nvPicPr>
        <p:blipFill>
          <a:blip r:embed="rId5">
            <a:alphaModFix/>
          </a:blip>
          <a:stretch>
            <a:fillRect/>
          </a:stretch>
        </p:blipFill>
        <p:spPr>
          <a:xfrm>
            <a:off x="4420602" y="2646700"/>
            <a:ext cx="2126843" cy="2496800"/>
          </a:xfrm>
          <a:prstGeom prst="rect">
            <a:avLst/>
          </a:prstGeom>
          <a:noFill/>
          <a:ln>
            <a:noFill/>
          </a:ln>
        </p:spPr>
      </p:pic>
      <p:pic>
        <p:nvPicPr>
          <p:cNvPr id="1293" name="Google Shape;1293;p129"/>
          <p:cNvPicPr preferRelativeResize="0"/>
          <p:nvPr/>
        </p:nvPicPr>
        <p:blipFill>
          <a:blip r:embed="rId6">
            <a:alphaModFix/>
          </a:blip>
          <a:stretch>
            <a:fillRect/>
          </a:stretch>
        </p:blipFill>
        <p:spPr>
          <a:xfrm>
            <a:off x="63150" y="91350"/>
            <a:ext cx="2176575" cy="2176575"/>
          </a:xfrm>
          <a:prstGeom prst="rect">
            <a:avLst/>
          </a:prstGeom>
          <a:noFill/>
          <a:ln>
            <a:noFill/>
          </a:ln>
        </p:spPr>
      </p:pic>
      <p:pic>
        <p:nvPicPr>
          <p:cNvPr id="1294" name="Google Shape;1294;p129"/>
          <p:cNvPicPr preferRelativeResize="0"/>
          <p:nvPr/>
        </p:nvPicPr>
        <p:blipFill>
          <a:blip r:embed="rId7">
            <a:alphaModFix/>
          </a:blip>
          <a:stretch>
            <a:fillRect/>
          </a:stretch>
        </p:blipFill>
        <p:spPr>
          <a:xfrm>
            <a:off x="7309675" y="1"/>
            <a:ext cx="1834325" cy="2646708"/>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298" name="Shape 1298"/>
        <p:cNvGrpSpPr/>
        <p:nvPr/>
      </p:nvGrpSpPr>
      <p:grpSpPr>
        <a:xfrm>
          <a:off x="0" y="0"/>
          <a:ext cx="0" cy="0"/>
          <a:chOff x="0" y="0"/>
          <a:chExt cx="0" cy="0"/>
        </a:xfrm>
      </p:grpSpPr>
      <p:sp>
        <p:nvSpPr>
          <p:cNvPr id="1299" name="Google Shape;1299;p130"/>
          <p:cNvSpPr txBox="1"/>
          <p:nvPr>
            <p:ph type="title"/>
          </p:nvPr>
        </p:nvSpPr>
        <p:spPr>
          <a:xfrm>
            <a:off x="5082775" y="341325"/>
            <a:ext cx="3801600" cy="19347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3400"/>
              <a:t>Teacher Pedagogy Resources:</a:t>
            </a:r>
            <a:endParaRPr sz="3400"/>
          </a:p>
        </p:txBody>
      </p:sp>
      <p:sp>
        <p:nvSpPr>
          <p:cNvPr id="1300" name="Google Shape;1300;p130"/>
          <p:cNvSpPr/>
          <p:nvPr/>
        </p:nvSpPr>
        <p:spPr>
          <a:xfrm>
            <a:off x="435350" y="187050"/>
            <a:ext cx="3593100" cy="1405800"/>
          </a:xfrm>
          <a:prstGeom prst="wedgeRoundRectCallout">
            <a:avLst>
              <a:gd fmla="val -20833" name="adj1"/>
              <a:gd fmla="val 62500" name="adj2"/>
              <a:gd fmla="val 0" name="adj3"/>
            </a:avLst>
          </a:prstGeom>
          <a:solidFill>
            <a:srgbClr val="FFF2CC"/>
          </a:solidFill>
          <a:ln cap="flat" cmpd="sng" w="9525">
            <a:solidFill>
              <a:schemeClr val="accent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130"/>
          <p:cNvSpPr txBox="1"/>
          <p:nvPr/>
        </p:nvSpPr>
        <p:spPr>
          <a:xfrm>
            <a:off x="720425" y="496400"/>
            <a:ext cx="36600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3000">
                <a:solidFill>
                  <a:schemeClr val="dk1"/>
                </a:solidFill>
                <a:latin typeface="Lobster"/>
                <a:ea typeface="Lobster"/>
                <a:cs typeface="Lobster"/>
                <a:sym typeface="Lobster"/>
              </a:rPr>
              <a:t>Just for Teachers</a:t>
            </a:r>
            <a:endParaRPr b="1" sz="3000">
              <a:latin typeface="Lobster"/>
              <a:ea typeface="Lobster"/>
              <a:cs typeface="Lobster"/>
              <a:sym typeface="Lobster"/>
            </a:endParaRPr>
          </a:p>
        </p:txBody>
      </p:sp>
      <p:pic>
        <p:nvPicPr>
          <p:cNvPr id="1302" name="Google Shape;1302;p130"/>
          <p:cNvPicPr preferRelativeResize="0"/>
          <p:nvPr/>
        </p:nvPicPr>
        <p:blipFill>
          <a:blip r:embed="rId3">
            <a:alphaModFix/>
          </a:blip>
          <a:stretch>
            <a:fillRect/>
          </a:stretch>
        </p:blipFill>
        <p:spPr>
          <a:xfrm>
            <a:off x="4956129" y="1502025"/>
            <a:ext cx="4108000" cy="1934650"/>
          </a:xfrm>
          <a:prstGeom prst="rect">
            <a:avLst/>
          </a:prstGeom>
          <a:noFill/>
          <a:ln>
            <a:noFill/>
          </a:ln>
        </p:spPr>
      </p:pic>
      <p:sp>
        <p:nvSpPr>
          <p:cNvPr id="1303" name="Google Shape;1303;p130"/>
          <p:cNvSpPr txBox="1"/>
          <p:nvPr/>
        </p:nvSpPr>
        <p:spPr>
          <a:xfrm>
            <a:off x="285375" y="1891475"/>
            <a:ext cx="4619100" cy="3526500"/>
          </a:xfrm>
          <a:prstGeom prst="rect">
            <a:avLst/>
          </a:prstGeom>
          <a:noFill/>
          <a:ln>
            <a:noFill/>
          </a:ln>
        </p:spPr>
        <p:txBody>
          <a:bodyPr anchorCtr="0" anchor="t" bIns="91425" lIns="91425" spcFirstLastPara="1" rIns="91425" wrap="square" tIns="91425">
            <a:spAutoFit/>
          </a:bodyPr>
          <a:lstStyle/>
          <a:p>
            <a:pPr indent="-292100" lvl="0" marL="457200" rtl="0" algn="l">
              <a:lnSpc>
                <a:spcPct val="133000"/>
              </a:lnSpc>
              <a:spcBef>
                <a:spcPts val="0"/>
              </a:spcBef>
              <a:spcAft>
                <a:spcPts val="0"/>
              </a:spcAft>
              <a:buClr>
                <a:schemeClr val="dk1"/>
              </a:buClr>
              <a:buSzPts val="1000"/>
              <a:buChar char="●"/>
            </a:pPr>
            <a:r>
              <a:rPr b="1" lang="en" sz="1000">
                <a:solidFill>
                  <a:schemeClr val="dk1"/>
                </a:solidFill>
              </a:rPr>
              <a:t>Benefits of the American Revolution: An Exploration of Positive Externalities </a:t>
            </a:r>
            <a:r>
              <a:rPr lang="en" sz="1000" u="sng">
                <a:solidFill>
                  <a:schemeClr val="accent5"/>
                </a:solidFill>
                <a:hlinkClick r:id="rId4">
                  <a:extLst>
                    <a:ext uri="{A12FA001-AC4F-418D-AE19-62706E023703}">
                      <ahyp:hlinkClr val="tx"/>
                    </a:ext>
                  </a:extLst>
                </a:hlinkClick>
              </a:rPr>
              <a:t>https://www.econlib.org/library/Columns/y2018/HummelAmericanrevolution.html</a:t>
            </a:r>
            <a:r>
              <a:rPr lang="en" sz="1000">
                <a:solidFill>
                  <a:schemeClr val="dk2"/>
                </a:solidFill>
              </a:rPr>
              <a:t> </a:t>
            </a:r>
            <a:endParaRPr sz="1000">
              <a:solidFill>
                <a:schemeClr val="dk2"/>
              </a:solidFill>
            </a:endParaRPr>
          </a:p>
          <a:p>
            <a:pPr indent="-292100" lvl="0" marL="457200" rtl="0" algn="l">
              <a:lnSpc>
                <a:spcPct val="133000"/>
              </a:lnSpc>
              <a:spcBef>
                <a:spcPts val="0"/>
              </a:spcBef>
              <a:spcAft>
                <a:spcPts val="0"/>
              </a:spcAft>
              <a:buClr>
                <a:schemeClr val="dk1"/>
              </a:buClr>
              <a:buSzPts val="1000"/>
              <a:buChar char="●"/>
            </a:pPr>
            <a:r>
              <a:rPr b="1" lang="en" sz="1000">
                <a:solidFill>
                  <a:schemeClr val="dk1"/>
                </a:solidFill>
              </a:rPr>
              <a:t>The Economic Effects of American Slavery </a:t>
            </a:r>
            <a:r>
              <a:rPr lang="en" sz="1000" u="sng">
                <a:solidFill>
                  <a:schemeClr val="accent5"/>
                </a:solidFill>
                <a:hlinkClick r:id="rId5">
                  <a:extLst>
                    <a:ext uri="{A12FA001-AC4F-418D-AE19-62706E023703}">
                      <ahyp:hlinkClr val="tx"/>
                    </a:ext>
                  </a:extLst>
                </a:hlinkClick>
              </a:rPr>
              <a:t>https://egc.yale.edu/sites/default/files/Economic%20History%20Conferences/2021-09/Border%20paper%20draft%20v15.pdf</a:t>
            </a:r>
            <a:r>
              <a:rPr lang="en" sz="1000">
                <a:solidFill>
                  <a:schemeClr val="dk2"/>
                </a:solidFill>
              </a:rPr>
              <a:t> </a:t>
            </a:r>
            <a:endParaRPr sz="1000">
              <a:solidFill>
                <a:schemeClr val="dk2"/>
              </a:solidFill>
            </a:endParaRPr>
          </a:p>
          <a:p>
            <a:pPr indent="-292100" lvl="0" marL="457200" rtl="0" algn="l">
              <a:lnSpc>
                <a:spcPct val="110000"/>
              </a:lnSpc>
              <a:spcBef>
                <a:spcPts val="0"/>
              </a:spcBef>
              <a:spcAft>
                <a:spcPts val="0"/>
              </a:spcAft>
              <a:buClr>
                <a:schemeClr val="dk1"/>
              </a:buClr>
              <a:buSzPts val="1000"/>
              <a:buChar char="●"/>
            </a:pPr>
            <a:r>
              <a:rPr b="1" lang="en" sz="1000">
                <a:solidFill>
                  <a:schemeClr val="dk1"/>
                </a:solidFill>
              </a:rPr>
              <a:t>ABRAHAM LINCOLN: IMPACT AND LEGACY </a:t>
            </a:r>
            <a:r>
              <a:rPr lang="en" sz="1000" u="sng">
                <a:solidFill>
                  <a:schemeClr val="accent5"/>
                </a:solidFill>
                <a:hlinkClick r:id="rId6">
                  <a:extLst>
                    <a:ext uri="{A12FA001-AC4F-418D-AE19-62706E023703}">
                      <ahyp:hlinkClr val="tx"/>
                    </a:ext>
                  </a:extLst>
                </a:hlinkClick>
              </a:rPr>
              <a:t>https://millercenter.org/president/lincoln/impact-and-legacy</a:t>
            </a:r>
            <a:r>
              <a:rPr lang="en" sz="1000">
                <a:solidFill>
                  <a:schemeClr val="dk2"/>
                </a:solidFill>
              </a:rPr>
              <a:t> </a:t>
            </a:r>
            <a:endParaRPr b="1" sz="1000">
              <a:solidFill>
                <a:schemeClr val="dk1"/>
              </a:solidFill>
            </a:endParaRPr>
          </a:p>
          <a:p>
            <a:pPr indent="-292100" lvl="0" marL="457200" rtl="0" algn="l">
              <a:lnSpc>
                <a:spcPct val="133000"/>
              </a:lnSpc>
              <a:spcBef>
                <a:spcPts val="0"/>
              </a:spcBef>
              <a:spcAft>
                <a:spcPts val="0"/>
              </a:spcAft>
              <a:buClr>
                <a:schemeClr val="dk1"/>
              </a:buClr>
              <a:buSzPts val="1000"/>
              <a:buChar char="●"/>
            </a:pPr>
            <a:r>
              <a:rPr b="1" lang="en" sz="1000">
                <a:solidFill>
                  <a:schemeClr val="dk1"/>
                </a:solidFill>
              </a:rPr>
              <a:t>Fiscal Policy: Economic Effects</a:t>
            </a:r>
            <a:r>
              <a:rPr lang="en" sz="1000">
                <a:solidFill>
                  <a:schemeClr val="dk1"/>
                </a:solidFill>
              </a:rPr>
              <a:t> </a:t>
            </a:r>
            <a:r>
              <a:rPr lang="en" sz="1000" u="sng">
                <a:solidFill>
                  <a:schemeClr val="accent5"/>
                </a:solidFill>
                <a:hlinkClick r:id="rId7">
                  <a:extLst>
                    <a:ext uri="{A12FA001-AC4F-418D-AE19-62706E023703}">
                      <ahyp:hlinkClr val="tx"/>
                    </a:ext>
                  </a:extLst>
                </a:hlinkClick>
              </a:rPr>
              <a:t>https://sgp.fas.org/crs/misc/R45723.pdf</a:t>
            </a:r>
            <a:r>
              <a:rPr lang="en" sz="1000">
                <a:solidFill>
                  <a:schemeClr val="dk1"/>
                </a:solidFill>
              </a:rPr>
              <a:t> </a:t>
            </a:r>
            <a:endParaRPr sz="1000">
              <a:solidFill>
                <a:schemeClr val="dk1"/>
              </a:solidFill>
            </a:endParaRPr>
          </a:p>
          <a:p>
            <a:pPr indent="-292100" lvl="0" marL="457200" rtl="0" algn="l">
              <a:lnSpc>
                <a:spcPct val="133000"/>
              </a:lnSpc>
              <a:spcBef>
                <a:spcPts val="0"/>
              </a:spcBef>
              <a:spcAft>
                <a:spcPts val="0"/>
              </a:spcAft>
              <a:buClr>
                <a:schemeClr val="dk1"/>
              </a:buClr>
              <a:buSzPts val="1000"/>
              <a:buChar char="●"/>
            </a:pPr>
            <a:r>
              <a:rPr b="1" lang="en" sz="1000">
                <a:solidFill>
                  <a:schemeClr val="dk1"/>
                </a:solidFill>
              </a:rPr>
              <a:t>Alexis de Tocqueville Democracy in America </a:t>
            </a:r>
            <a:r>
              <a:rPr lang="en" sz="1000" u="sng">
                <a:solidFill>
                  <a:schemeClr val="accent5"/>
                </a:solidFill>
                <a:hlinkClick r:id="rId8">
                  <a:extLst>
                    <a:ext uri="{A12FA001-AC4F-418D-AE19-62706E023703}">
                      <ahyp:hlinkClr val="tx"/>
                    </a:ext>
                  </a:extLst>
                </a:hlinkClick>
              </a:rPr>
              <a:t>https://www.marxists.org/reference/archive/de-tocqueville/democracy-america/ch18.htm</a:t>
            </a:r>
            <a:r>
              <a:rPr lang="en" sz="1000">
                <a:solidFill>
                  <a:schemeClr val="dk1"/>
                </a:solidFill>
              </a:rPr>
              <a:t> </a:t>
            </a:r>
            <a:endParaRPr sz="1000">
              <a:solidFill>
                <a:schemeClr val="dk1"/>
              </a:solidFill>
            </a:endParaRPr>
          </a:p>
          <a:p>
            <a:pPr indent="-292100" lvl="0" marL="457200" rtl="0" algn="l">
              <a:lnSpc>
                <a:spcPct val="115000"/>
              </a:lnSpc>
              <a:spcBef>
                <a:spcPts val="0"/>
              </a:spcBef>
              <a:spcAft>
                <a:spcPts val="0"/>
              </a:spcAft>
              <a:buClr>
                <a:schemeClr val="dk1"/>
              </a:buClr>
              <a:buSzPts val="1000"/>
              <a:buChar char="●"/>
            </a:pPr>
            <a:r>
              <a:rPr b="1" lang="en" sz="1000">
                <a:solidFill>
                  <a:schemeClr val="dk1"/>
                </a:solidFill>
              </a:rPr>
              <a:t>US Flags Over Time:</a:t>
            </a:r>
            <a:r>
              <a:rPr lang="en" sz="1000">
                <a:solidFill>
                  <a:schemeClr val="dk1"/>
                </a:solidFill>
              </a:rPr>
              <a:t> </a:t>
            </a:r>
            <a:r>
              <a:rPr lang="en" sz="1000" u="sng">
                <a:solidFill>
                  <a:schemeClr val="accent5"/>
                </a:solidFill>
                <a:hlinkClick r:id="rId9">
                  <a:extLst>
                    <a:ext uri="{A12FA001-AC4F-418D-AE19-62706E023703}">
                      <ahyp:hlinkClr val="tx"/>
                    </a:ext>
                  </a:extLst>
                </a:hlinkClick>
              </a:rPr>
              <a:t>https://www.usflagdepot.com/store/page8.html</a:t>
            </a:r>
            <a:r>
              <a:rPr lang="en" sz="1000">
                <a:solidFill>
                  <a:schemeClr val="dk2"/>
                </a:solidFill>
              </a:rPr>
              <a:t> </a:t>
            </a:r>
            <a:endParaRPr sz="1000">
              <a:solidFill>
                <a:schemeClr val="dk1"/>
              </a:solidFill>
            </a:endParaRPr>
          </a:p>
          <a:p>
            <a:pPr indent="0" lvl="0" marL="0" rtl="0" algn="l">
              <a:spcBef>
                <a:spcPts val="1200"/>
              </a:spcBef>
              <a:spcAft>
                <a:spcPts val="0"/>
              </a:spcAft>
              <a:buNone/>
            </a:pPr>
            <a:r>
              <a:t/>
            </a:r>
            <a:endParaRPr/>
          </a:p>
        </p:txBody>
      </p:sp>
      <p:sp>
        <p:nvSpPr>
          <p:cNvPr id="1304" name="Google Shape;1304;p130"/>
          <p:cNvSpPr txBox="1"/>
          <p:nvPr/>
        </p:nvSpPr>
        <p:spPr>
          <a:xfrm>
            <a:off x="4838200" y="3570575"/>
            <a:ext cx="4254000" cy="954300"/>
          </a:xfrm>
          <a:prstGeom prst="rect">
            <a:avLst/>
          </a:prstGeom>
          <a:noFill/>
          <a:ln>
            <a:noFill/>
          </a:ln>
        </p:spPr>
        <p:txBody>
          <a:bodyPr anchorCtr="0" anchor="t" bIns="91425" lIns="91425" spcFirstLastPara="1" rIns="91425" wrap="square" tIns="91425">
            <a:spAutoFit/>
          </a:bodyPr>
          <a:lstStyle/>
          <a:p>
            <a:pPr indent="-292100" lvl="0" marL="457200" rtl="0" algn="l">
              <a:spcBef>
                <a:spcPts val="0"/>
              </a:spcBef>
              <a:spcAft>
                <a:spcPts val="0"/>
              </a:spcAft>
              <a:buClr>
                <a:schemeClr val="dk1"/>
              </a:buClr>
              <a:buSzPts val="1000"/>
              <a:buChar char="●"/>
            </a:pPr>
            <a:r>
              <a:rPr lang="en" sz="1000">
                <a:solidFill>
                  <a:schemeClr val="dk1"/>
                </a:solidFill>
              </a:rPr>
              <a:t>Teddy Roosevelt: The Man, the Myth, and the Economic Promise </a:t>
            </a:r>
            <a:r>
              <a:rPr lang="en" sz="1000" u="sng">
                <a:solidFill>
                  <a:schemeClr val="hlink"/>
                </a:solidFill>
                <a:hlinkClick r:id="rId10"/>
              </a:rPr>
              <a:t>https://www.slideshare.net/Yumonomics/teddy-roosevelt-presentation-66520035</a:t>
            </a:r>
            <a:r>
              <a:rPr lang="en" sz="1000">
                <a:solidFill>
                  <a:schemeClr val="dk1"/>
                </a:solidFill>
              </a:rPr>
              <a:t> </a:t>
            </a:r>
            <a:endParaRPr sz="1000">
              <a:solidFill>
                <a:schemeClr val="dk1"/>
              </a:solidFill>
            </a:endParaRPr>
          </a:p>
          <a:p>
            <a:pPr indent="-292100" lvl="0" marL="457200" rtl="0" algn="l">
              <a:spcBef>
                <a:spcPts val="0"/>
              </a:spcBef>
              <a:spcAft>
                <a:spcPts val="0"/>
              </a:spcAft>
              <a:buClr>
                <a:schemeClr val="dk1"/>
              </a:buClr>
              <a:buSzPts val="1000"/>
              <a:buChar char="●"/>
            </a:pPr>
            <a:r>
              <a:t/>
            </a:r>
            <a:endParaRPr sz="1000">
              <a:solidFill>
                <a:schemeClr val="dk1"/>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308" name="Shape 1308"/>
        <p:cNvGrpSpPr/>
        <p:nvPr/>
      </p:nvGrpSpPr>
      <p:grpSpPr>
        <a:xfrm>
          <a:off x="0" y="0"/>
          <a:ext cx="0" cy="0"/>
          <a:chOff x="0" y="0"/>
          <a:chExt cx="0" cy="0"/>
        </a:xfrm>
      </p:grpSpPr>
      <p:sp>
        <p:nvSpPr>
          <p:cNvPr id="1309" name="Google Shape;1309;p131"/>
          <p:cNvSpPr txBox="1"/>
          <p:nvPr>
            <p:ph idx="1" type="body"/>
          </p:nvPr>
        </p:nvSpPr>
        <p:spPr>
          <a:xfrm>
            <a:off x="311700" y="180075"/>
            <a:ext cx="8520600" cy="43887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solidFill>
                  <a:schemeClr val="dk1"/>
                </a:solidFill>
              </a:rPr>
              <a:t>Labor Force </a:t>
            </a:r>
            <a:r>
              <a:rPr lang="en" u="sng">
                <a:solidFill>
                  <a:schemeClr val="hlink"/>
                </a:solidFill>
                <a:hlinkClick r:id="rId3"/>
              </a:rPr>
              <a:t>https://www2.census.gov/library/publications/1975/compendia/hist_stats_colonial-1970/hist_stats_colonial-1970p1-chD.pdf</a:t>
            </a:r>
            <a:r>
              <a:rPr lang="en"/>
              <a:t> </a:t>
            </a:r>
            <a:endParaRPr/>
          </a:p>
          <a:p>
            <a:pPr indent="-342900" lvl="0" marL="457200" rtl="0" algn="l">
              <a:spcBef>
                <a:spcPts val="0"/>
              </a:spcBef>
              <a:spcAft>
                <a:spcPts val="0"/>
              </a:spcAft>
              <a:buSzPts val="1800"/>
              <a:buChar char="●"/>
            </a:pPr>
            <a:r>
              <a:rPr lang="en" u="sng">
                <a:solidFill>
                  <a:schemeClr val="hlink"/>
                </a:solidFill>
                <a:hlinkClick r:id="rId4"/>
              </a:rPr>
              <a:t>https://www.usgovernmentspending.com/past_spending</a:t>
            </a:r>
            <a:r>
              <a:rPr lang="en"/>
              <a:t> </a:t>
            </a:r>
            <a:endParaRPr/>
          </a:p>
          <a:p>
            <a:pPr indent="-342900" lvl="0" marL="457200" rtl="0" algn="l">
              <a:spcBef>
                <a:spcPts val="0"/>
              </a:spcBef>
              <a:spcAft>
                <a:spcPts val="0"/>
              </a:spcAft>
              <a:buSzPts val="1800"/>
              <a:buChar char="●"/>
            </a:pPr>
            <a:r>
              <a:rPr lang="en" u="sng">
                <a:solidFill>
                  <a:schemeClr val="hlink"/>
                </a:solidFill>
                <a:hlinkClick r:id="rId5"/>
              </a:rPr>
              <a:t>https://due.com/blog/richest-presidents-in-us-history/</a:t>
            </a:r>
            <a:r>
              <a:rPr lang="en"/>
              <a:t> </a:t>
            </a:r>
            <a:endParaRPr/>
          </a:p>
          <a:p>
            <a:pPr indent="-342900" lvl="0" marL="457200" rtl="0" algn="l">
              <a:spcBef>
                <a:spcPts val="0"/>
              </a:spcBef>
              <a:spcAft>
                <a:spcPts val="0"/>
              </a:spcAft>
              <a:buSzPts val="1800"/>
              <a:buChar char="●"/>
            </a:pPr>
            <a:r>
              <a:rPr lang="en" u="sng">
                <a:solidFill>
                  <a:schemeClr val="hlink"/>
                </a:solidFill>
                <a:hlinkClick r:id="rId6"/>
              </a:rPr>
              <a:t>https://www.theodorerooseveltcenter.org/About-Us/News/Item/Digitization%20Update%20November%202022</a:t>
            </a:r>
            <a:r>
              <a:rPr lang="en"/>
              <a:t> </a:t>
            </a:r>
            <a:endParaRPr/>
          </a:p>
          <a:p>
            <a:pPr indent="-342900" lvl="0" marL="457200" rtl="0" algn="l">
              <a:spcBef>
                <a:spcPts val="0"/>
              </a:spcBef>
              <a:spcAft>
                <a:spcPts val="0"/>
              </a:spcAft>
              <a:buSzPts val="1800"/>
              <a:buChar char="●"/>
            </a:pPr>
            <a:r>
              <a:rPr lang="en" u="sng">
                <a:solidFill>
                  <a:schemeClr val="hlink"/>
                </a:solidFill>
                <a:hlinkClick r:id="rId7"/>
              </a:rPr>
              <a:t>https://www.loc.gov/collections/america-at-work-and-leisure-1894-to-1915/articles-and-essays/america-at-leisure/</a:t>
            </a:r>
            <a:r>
              <a:rPr lang="en"/>
              <a:t>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pic>
        <p:nvPicPr>
          <p:cNvPr id="194" name="Google Shape;194;p24"/>
          <p:cNvPicPr preferRelativeResize="0"/>
          <p:nvPr/>
        </p:nvPicPr>
        <p:blipFill>
          <a:blip r:embed="rId3">
            <a:alphaModFix amt="10000"/>
          </a:blip>
          <a:stretch>
            <a:fillRect/>
          </a:stretch>
        </p:blipFill>
        <p:spPr>
          <a:xfrm>
            <a:off x="1600437" y="0"/>
            <a:ext cx="5943123" cy="5143500"/>
          </a:xfrm>
          <a:prstGeom prst="rect">
            <a:avLst/>
          </a:prstGeom>
          <a:noFill/>
          <a:ln>
            <a:noFill/>
          </a:ln>
        </p:spPr>
      </p:pic>
      <p:sp>
        <p:nvSpPr>
          <p:cNvPr id="195" name="Google Shape;195;p24"/>
          <p:cNvSpPr txBox="1"/>
          <p:nvPr>
            <p:ph idx="1" type="body"/>
          </p:nvPr>
        </p:nvSpPr>
        <p:spPr>
          <a:xfrm>
            <a:off x="367250" y="1152475"/>
            <a:ext cx="8520600" cy="3416400"/>
          </a:xfrm>
          <a:prstGeom prst="rect">
            <a:avLst/>
          </a:prstGeom>
        </p:spPr>
        <p:txBody>
          <a:bodyPr anchorCtr="0" anchor="t" bIns="91425" lIns="91425" spcFirstLastPara="1" rIns="91425" wrap="square" tIns="91425">
            <a:normAutofit/>
          </a:bodyPr>
          <a:lstStyle/>
          <a:p>
            <a:pPr indent="457200" lvl="0" marL="3200400" rtl="0" algn="l">
              <a:spcBef>
                <a:spcPts val="0"/>
              </a:spcBef>
              <a:spcAft>
                <a:spcPts val="0"/>
              </a:spcAft>
              <a:buClr>
                <a:schemeClr val="dk1"/>
              </a:buClr>
              <a:buSzPts val="1100"/>
              <a:buFont typeface="Arial"/>
              <a:buNone/>
            </a:pPr>
            <a:r>
              <a:t/>
            </a:r>
            <a:endParaRPr b="1" i="1" sz="1950">
              <a:solidFill>
                <a:srgbClr val="414042"/>
              </a:solidFill>
              <a:latin typeface="Times New Roman"/>
              <a:ea typeface="Times New Roman"/>
              <a:cs typeface="Times New Roman"/>
              <a:sym typeface="Times New Roman"/>
            </a:endParaRPr>
          </a:p>
          <a:p>
            <a:pPr indent="0" lvl="0" marL="0" rtl="0" algn="l">
              <a:spcBef>
                <a:spcPts val="800"/>
              </a:spcBef>
              <a:spcAft>
                <a:spcPts val="1200"/>
              </a:spcAft>
              <a:buNone/>
            </a:pPr>
            <a:r>
              <a:t/>
            </a:r>
            <a:endParaRPr/>
          </a:p>
        </p:txBody>
      </p:sp>
      <p:sp>
        <p:nvSpPr>
          <p:cNvPr id="196" name="Google Shape;196;p24"/>
          <p:cNvSpPr txBox="1"/>
          <p:nvPr/>
        </p:nvSpPr>
        <p:spPr>
          <a:xfrm>
            <a:off x="1349300" y="1299775"/>
            <a:ext cx="6556500" cy="1839300"/>
          </a:xfrm>
          <a:prstGeom prst="rect">
            <a:avLst/>
          </a:prstGeom>
          <a:noFill/>
          <a:ln>
            <a:noFill/>
          </a:ln>
        </p:spPr>
        <p:txBody>
          <a:bodyPr anchorCtr="0" anchor="t" bIns="91425" lIns="91425" spcFirstLastPara="1" rIns="91425" wrap="square" tIns="91425">
            <a:spAutoFit/>
          </a:bodyPr>
          <a:lstStyle/>
          <a:p>
            <a:pPr indent="-365125" lvl="0" marL="457200" rtl="0" algn="l">
              <a:spcBef>
                <a:spcPts val="0"/>
              </a:spcBef>
              <a:spcAft>
                <a:spcPts val="0"/>
              </a:spcAft>
              <a:buClr>
                <a:schemeClr val="dk1"/>
              </a:buClr>
              <a:buSzPts val="2150"/>
              <a:buFont typeface="Times New Roman"/>
              <a:buChar char="●"/>
            </a:pPr>
            <a:r>
              <a:rPr lang="en" sz="2150">
                <a:solidFill>
                  <a:schemeClr val="dk1"/>
                </a:solidFill>
                <a:latin typeface="Times New Roman"/>
                <a:ea typeface="Times New Roman"/>
                <a:cs typeface="Times New Roman"/>
                <a:sym typeface="Times New Roman"/>
              </a:rPr>
              <a:t>Being familiar with your personal finances and </a:t>
            </a:r>
            <a:r>
              <a:rPr lang="en" sz="2150">
                <a:solidFill>
                  <a:schemeClr val="dk1"/>
                </a:solidFill>
                <a:highlight>
                  <a:srgbClr val="FFFF00"/>
                </a:highlight>
                <a:latin typeface="Times New Roman"/>
                <a:ea typeface="Times New Roman"/>
                <a:cs typeface="Times New Roman"/>
                <a:sym typeface="Times New Roman"/>
              </a:rPr>
              <a:t>knowing both how quickly you’ll earn money and how much you can afford</a:t>
            </a:r>
            <a:r>
              <a:rPr lang="en" sz="2150">
                <a:solidFill>
                  <a:schemeClr val="dk1"/>
                </a:solidFill>
                <a:latin typeface="Times New Roman"/>
                <a:ea typeface="Times New Roman"/>
                <a:cs typeface="Times New Roman"/>
                <a:sym typeface="Times New Roman"/>
              </a:rPr>
              <a:t> to </a:t>
            </a:r>
            <a:r>
              <a:rPr lang="en" sz="2150">
                <a:solidFill>
                  <a:schemeClr val="dk1"/>
                </a:solidFill>
                <a:highlight>
                  <a:srgbClr val="00FF00"/>
                </a:highlight>
                <a:latin typeface="Times New Roman"/>
                <a:ea typeface="Times New Roman"/>
                <a:cs typeface="Times New Roman"/>
                <a:sym typeface="Times New Roman"/>
              </a:rPr>
              <a:t>pay off outstanding debts on a regular basis </a:t>
            </a:r>
            <a:r>
              <a:rPr lang="en" sz="2150">
                <a:solidFill>
                  <a:schemeClr val="dk1"/>
                </a:solidFill>
                <a:latin typeface="Times New Roman"/>
                <a:ea typeface="Times New Roman"/>
                <a:cs typeface="Times New Roman"/>
                <a:sym typeface="Times New Roman"/>
              </a:rPr>
              <a:t>is a critical first step toward financial efficacy and success.</a:t>
            </a:r>
            <a:endParaRPr sz="2150">
              <a:solidFill>
                <a:schemeClr val="dk1"/>
              </a:solidFill>
            </a:endParaRPr>
          </a:p>
        </p:txBody>
      </p:sp>
      <p:sp>
        <p:nvSpPr>
          <p:cNvPr id="197" name="Google Shape;197;p24"/>
          <p:cNvSpPr txBox="1"/>
          <p:nvPr/>
        </p:nvSpPr>
        <p:spPr>
          <a:xfrm>
            <a:off x="928200" y="266600"/>
            <a:ext cx="7287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t>Thomas Jefferson</a:t>
            </a:r>
            <a:endParaRPr b="1" sz="3000"/>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313" name="Shape 1313"/>
        <p:cNvGrpSpPr/>
        <p:nvPr/>
      </p:nvGrpSpPr>
      <p:grpSpPr>
        <a:xfrm>
          <a:off x="0" y="0"/>
          <a:ext cx="0" cy="0"/>
          <a:chOff x="0" y="0"/>
          <a:chExt cx="0" cy="0"/>
        </a:xfrm>
      </p:grpSpPr>
      <p:sp>
        <p:nvSpPr>
          <p:cNvPr id="1314" name="Google Shape;1314;p132"/>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u="sng">
                <a:solidFill>
                  <a:schemeClr val="hlink"/>
                </a:solidFill>
                <a:hlinkClick r:id="rId3"/>
              </a:rPr>
              <a:t>https://www.whitehouse.gov/omb/budget/historical-tables/</a:t>
            </a:r>
            <a:r>
              <a:rPr lang="en"/>
              <a:t> </a:t>
            </a:r>
            <a:endParaRPr/>
          </a:p>
          <a:p>
            <a:pPr indent="-342900" lvl="0" marL="457200" rtl="0" algn="l">
              <a:spcBef>
                <a:spcPts val="0"/>
              </a:spcBef>
              <a:spcAft>
                <a:spcPts val="0"/>
              </a:spcAft>
              <a:buSzPts val="1800"/>
              <a:buChar char="●"/>
            </a:pPr>
            <a:r>
              <a:rPr lang="en" u="sng">
                <a:solidFill>
                  <a:schemeClr val="hlink"/>
                </a:solidFill>
                <a:hlinkClick r:id="rId4"/>
              </a:rPr>
              <a:t>https://fiscaldata.treasury.gov/americas-finance-guide/federal-spending/#spending-trends-over-time-and-the-us-economy</a:t>
            </a:r>
            <a:endParaRPr/>
          </a:p>
          <a:p>
            <a:pPr indent="-342900" lvl="0" marL="457200" rtl="0" algn="l">
              <a:spcBef>
                <a:spcPts val="0"/>
              </a:spcBef>
              <a:spcAft>
                <a:spcPts val="0"/>
              </a:spcAft>
              <a:buSzPts val="1800"/>
              <a:buChar char="●"/>
            </a:pPr>
            <a:r>
              <a:rPr lang="en" u="sng">
                <a:solidFill>
                  <a:schemeClr val="hlink"/>
                </a:solidFill>
                <a:hlinkClick r:id="rId5"/>
              </a:rPr>
              <a:t>https://historyinpieces.com/research/us-unemployment-rates-president</a:t>
            </a:r>
            <a:r>
              <a:rPr lang="en"/>
              <a:t>  </a:t>
            </a:r>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8" name="Shape 1318"/>
        <p:cNvGrpSpPr/>
        <p:nvPr/>
      </p:nvGrpSpPr>
      <p:grpSpPr>
        <a:xfrm>
          <a:off x="0" y="0"/>
          <a:ext cx="0" cy="0"/>
          <a:chOff x="0" y="0"/>
          <a:chExt cx="0" cy="0"/>
        </a:xfrm>
      </p:grpSpPr>
      <p:sp>
        <p:nvSpPr>
          <p:cNvPr id="1319" name="Google Shape;1319;p133"/>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Standards: </a:t>
            </a:r>
            <a:endParaRPr/>
          </a:p>
        </p:txBody>
      </p:sp>
      <p:sp>
        <p:nvSpPr>
          <p:cNvPr id="1320" name="Google Shape;1320;p133"/>
          <p:cNvSpPr txBox="1"/>
          <p:nvPr>
            <p:ph idx="1" type="body"/>
          </p:nvPr>
        </p:nvSpPr>
        <p:spPr>
          <a:xfrm>
            <a:off x="311700" y="1152475"/>
            <a:ext cx="2508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1200"/>
              </a:spcAft>
              <a:buNone/>
            </a:pPr>
            <a:r>
              <a:rPr lang="en" u="sng">
                <a:solidFill>
                  <a:schemeClr val="hlink"/>
                </a:solidFill>
                <a:hlinkClick r:id="rId3"/>
              </a:rPr>
              <a:t>Personal Financial Literacy Standards</a:t>
            </a:r>
            <a:r>
              <a:rPr lang="en"/>
              <a:t> </a:t>
            </a:r>
            <a:endParaRPr/>
          </a:p>
        </p:txBody>
      </p:sp>
      <p:pic>
        <p:nvPicPr>
          <p:cNvPr id="1321" name="Google Shape;1321;p133"/>
          <p:cNvPicPr preferRelativeResize="0"/>
          <p:nvPr/>
        </p:nvPicPr>
        <p:blipFill>
          <a:blip r:embed="rId4">
            <a:alphaModFix/>
          </a:blip>
          <a:stretch>
            <a:fillRect/>
          </a:stretch>
        </p:blipFill>
        <p:spPr>
          <a:xfrm>
            <a:off x="3153697" y="109200"/>
            <a:ext cx="5779050" cy="4873150"/>
          </a:xfrm>
          <a:prstGeom prst="rect">
            <a:avLst/>
          </a:prstGeom>
          <a:noFill/>
          <a:ln cap="flat" cmpd="sng" w="28575">
            <a:solidFill>
              <a:schemeClr val="dk1"/>
            </a:solidFill>
            <a:prstDash val="solid"/>
            <a:round/>
            <a:headEnd len="sm" w="sm" type="none"/>
            <a:tailEnd len="sm" w="sm" type="none"/>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5" name="Shape 1325"/>
        <p:cNvGrpSpPr/>
        <p:nvPr/>
      </p:nvGrpSpPr>
      <p:grpSpPr>
        <a:xfrm>
          <a:off x="0" y="0"/>
          <a:ext cx="0" cy="0"/>
          <a:chOff x="0" y="0"/>
          <a:chExt cx="0" cy="0"/>
        </a:xfrm>
      </p:grpSpPr>
      <p:sp>
        <p:nvSpPr>
          <p:cNvPr id="1326" name="Google Shape;1326;p134"/>
          <p:cNvSpPr txBox="1"/>
          <p:nvPr>
            <p:ph type="title"/>
          </p:nvPr>
        </p:nvSpPr>
        <p:spPr>
          <a:xfrm>
            <a:off x="311700" y="1995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u="sng"/>
              <a:t>Financial Literacy </a:t>
            </a:r>
            <a:r>
              <a:rPr lang="en"/>
              <a:t>Standards Covered</a:t>
            </a:r>
            <a:endParaRPr/>
          </a:p>
        </p:txBody>
      </p:sp>
      <p:sp>
        <p:nvSpPr>
          <p:cNvPr id="1327" name="Google Shape;1327;p134"/>
          <p:cNvSpPr txBox="1"/>
          <p:nvPr>
            <p:ph idx="1" type="body"/>
          </p:nvPr>
        </p:nvSpPr>
        <p:spPr>
          <a:xfrm>
            <a:off x="165475" y="859500"/>
            <a:ext cx="8894400" cy="4132200"/>
          </a:xfrm>
          <a:prstGeom prst="rect">
            <a:avLst/>
          </a:prstGeom>
        </p:spPr>
        <p:txBody>
          <a:bodyPr anchorCtr="0" anchor="t" bIns="91425" lIns="91425" spcFirstLastPara="1" rIns="91425" wrap="square" tIns="91425">
            <a:normAutofit fontScale="25000" lnSpcReduction="20000"/>
          </a:bodyPr>
          <a:lstStyle/>
          <a:p>
            <a:pPr indent="0" lvl="0" marL="0" rtl="0" algn="l">
              <a:lnSpc>
                <a:spcPct val="100000"/>
              </a:lnSpc>
              <a:spcBef>
                <a:spcPts val="1200"/>
              </a:spcBef>
              <a:spcAft>
                <a:spcPts val="0"/>
              </a:spcAft>
              <a:buNone/>
            </a:pPr>
            <a:r>
              <a:rPr lang="en" sz="5600" u="sng">
                <a:solidFill>
                  <a:schemeClr val="hlink"/>
                </a:solidFill>
                <a:hlinkClick r:id="rId3"/>
              </a:rPr>
              <a:t>SS.912.FL.1.5:</a:t>
            </a:r>
            <a:r>
              <a:rPr lang="en" sz="5600">
                <a:solidFill>
                  <a:srgbClr val="000000"/>
                </a:solidFill>
              </a:rPr>
              <a:t>Discuss reasons why changes in economic conditions or the labor market can cause changes in a worker’s income or may cause unemployment.</a:t>
            </a:r>
            <a:endParaRPr sz="5600">
              <a:solidFill>
                <a:srgbClr val="000000"/>
              </a:solidFill>
            </a:endParaRPr>
          </a:p>
          <a:p>
            <a:pPr indent="0" lvl="0" marL="0" rtl="0" algn="l">
              <a:lnSpc>
                <a:spcPct val="100000"/>
              </a:lnSpc>
              <a:spcBef>
                <a:spcPts val="1200"/>
              </a:spcBef>
              <a:spcAft>
                <a:spcPts val="0"/>
              </a:spcAft>
              <a:buNone/>
            </a:pPr>
            <a:r>
              <a:rPr lang="en" sz="5600" u="sng">
                <a:solidFill>
                  <a:schemeClr val="hlink"/>
                </a:solidFill>
                <a:hlinkClick r:id="rId4"/>
              </a:rPr>
              <a:t>SS.912.FL.2.1:</a:t>
            </a:r>
            <a:r>
              <a:rPr lang="en" sz="5600">
                <a:solidFill>
                  <a:srgbClr val="000000"/>
                </a:solidFill>
              </a:rPr>
              <a:t>Compare consumer decisions as they are influenced by the price of a good or service, the price of alternatives, and the consumer’s income as well as his or her preferences.</a:t>
            </a:r>
            <a:endParaRPr sz="5600">
              <a:solidFill>
                <a:srgbClr val="000000"/>
              </a:solidFill>
            </a:endParaRPr>
          </a:p>
          <a:p>
            <a:pPr indent="0" lvl="0" marL="0" rtl="0" algn="l">
              <a:lnSpc>
                <a:spcPct val="100000"/>
              </a:lnSpc>
              <a:spcBef>
                <a:spcPts val="1200"/>
              </a:spcBef>
              <a:spcAft>
                <a:spcPts val="0"/>
              </a:spcAft>
              <a:buNone/>
            </a:pPr>
            <a:r>
              <a:rPr lang="en" sz="5600" u="sng">
                <a:solidFill>
                  <a:schemeClr val="hlink"/>
                </a:solidFill>
                <a:hlinkClick r:id="rId5"/>
              </a:rPr>
              <a:t>SS.912.FL.2.2:</a:t>
            </a:r>
            <a:r>
              <a:rPr lang="en" sz="5600">
                <a:solidFill>
                  <a:srgbClr val="000000"/>
                </a:solidFill>
              </a:rPr>
              <a:t>Analyze situations in which when people consume goods and services, their consumption can have positive and negative effects on others.</a:t>
            </a:r>
            <a:endParaRPr sz="5600">
              <a:solidFill>
                <a:srgbClr val="000000"/>
              </a:solidFill>
            </a:endParaRPr>
          </a:p>
          <a:p>
            <a:pPr indent="0" lvl="0" marL="0" rtl="0" algn="l">
              <a:lnSpc>
                <a:spcPct val="100000"/>
              </a:lnSpc>
              <a:spcBef>
                <a:spcPts val="1200"/>
              </a:spcBef>
              <a:spcAft>
                <a:spcPts val="0"/>
              </a:spcAft>
              <a:buNone/>
            </a:pPr>
            <a:r>
              <a:rPr lang="en" sz="5600" u="sng">
                <a:solidFill>
                  <a:schemeClr val="hlink"/>
                </a:solidFill>
                <a:hlinkClick r:id="rId6"/>
              </a:rPr>
              <a:t>SS.912.FL.3.1:</a:t>
            </a:r>
            <a:r>
              <a:rPr lang="en" sz="5600">
                <a:solidFill>
                  <a:srgbClr val="000000"/>
                </a:solidFill>
              </a:rPr>
              <a:t>Discuss the reasons why some people have a tendency to be impatient and choose immediate spending over saving for the future.</a:t>
            </a:r>
            <a:endParaRPr sz="5600">
              <a:solidFill>
                <a:srgbClr val="000000"/>
              </a:solidFill>
            </a:endParaRPr>
          </a:p>
          <a:p>
            <a:pPr indent="0" lvl="0" marL="0" rtl="0" algn="l">
              <a:lnSpc>
                <a:spcPct val="100000"/>
              </a:lnSpc>
              <a:spcBef>
                <a:spcPts val="1200"/>
              </a:spcBef>
              <a:spcAft>
                <a:spcPts val="0"/>
              </a:spcAft>
              <a:buNone/>
            </a:pPr>
            <a:r>
              <a:rPr lang="en" sz="5600" u="sng">
                <a:solidFill>
                  <a:schemeClr val="hlink"/>
                </a:solidFill>
                <a:hlinkClick r:id="rId7"/>
              </a:rPr>
              <a:t>SS.912.FL.4.8:</a:t>
            </a:r>
            <a:r>
              <a:rPr lang="en" sz="5600">
                <a:solidFill>
                  <a:srgbClr val="000000"/>
                </a:solidFill>
              </a:rPr>
              <a:t>Examine the fact that failure to repay a loan has significant consequences for borrowers such as negative entries on their credit report, repossession of property (collateral), garnishment of wages, and the inability to obtain loans in the future.</a:t>
            </a:r>
            <a:endParaRPr sz="5600">
              <a:solidFill>
                <a:srgbClr val="000000"/>
              </a:solidFill>
            </a:endParaRPr>
          </a:p>
          <a:p>
            <a:pPr indent="0" lvl="0" marL="0" rtl="0" algn="l">
              <a:lnSpc>
                <a:spcPct val="100000"/>
              </a:lnSpc>
              <a:spcBef>
                <a:spcPts val="1200"/>
              </a:spcBef>
              <a:spcAft>
                <a:spcPts val="0"/>
              </a:spcAft>
              <a:buNone/>
            </a:pPr>
            <a:r>
              <a:rPr lang="en" sz="5600" u="sng">
                <a:solidFill>
                  <a:schemeClr val="hlink"/>
                </a:solidFill>
                <a:hlinkClick r:id="rId8"/>
              </a:rPr>
              <a:t>SS.912.FL.4.11:</a:t>
            </a:r>
            <a:r>
              <a:rPr lang="en" sz="5600">
                <a:solidFill>
                  <a:srgbClr val="000000"/>
                </a:solidFill>
              </a:rPr>
              <a:t>Explain that people often apply for a mortgage to purchase a home and identify a mortgage is a type of loan that is secured by real estate property as collateral.</a:t>
            </a:r>
            <a:endParaRPr sz="5600">
              <a:solidFill>
                <a:srgbClr val="000000"/>
              </a:solidFill>
            </a:endParaRPr>
          </a:p>
          <a:p>
            <a:pPr indent="0" lvl="0" marL="0" rtl="0" algn="l">
              <a:lnSpc>
                <a:spcPct val="100000"/>
              </a:lnSpc>
              <a:spcBef>
                <a:spcPts val="1200"/>
              </a:spcBef>
              <a:spcAft>
                <a:spcPts val="0"/>
              </a:spcAft>
              <a:buNone/>
            </a:pPr>
            <a:r>
              <a:rPr lang="en" sz="5600" u="sng">
                <a:solidFill>
                  <a:schemeClr val="hlink"/>
                </a:solidFill>
                <a:hlinkClick r:id="rId9"/>
              </a:rPr>
              <a:t>SS.912.FL.5.10:</a:t>
            </a:r>
            <a:r>
              <a:rPr lang="en" sz="5600">
                <a:solidFill>
                  <a:srgbClr val="000000"/>
                </a:solidFill>
              </a:rPr>
              <a:t>Explain that people vary in their willingness to take risks because the willingness to take risks depends on factors such as personality, income, and family situation.</a:t>
            </a:r>
            <a:endParaRPr sz="5600">
              <a:solidFill>
                <a:srgbClr val="000000"/>
              </a:solidFill>
            </a:endParaRPr>
          </a:p>
          <a:p>
            <a:pPr indent="0" lvl="0" marL="0" rtl="0" algn="l">
              <a:lnSpc>
                <a:spcPct val="100000"/>
              </a:lnSpc>
              <a:spcBef>
                <a:spcPts val="1200"/>
              </a:spcBef>
              <a:spcAft>
                <a:spcPts val="0"/>
              </a:spcAft>
              <a:buNone/>
            </a:pPr>
            <a:r>
              <a:t/>
            </a:r>
            <a:endParaRPr sz="4757">
              <a:solidFill>
                <a:srgbClr val="000000"/>
              </a:solidFill>
            </a:endParaRPr>
          </a:p>
          <a:p>
            <a:pPr indent="0" lvl="0" marL="0" rtl="0" algn="l">
              <a:spcBef>
                <a:spcPts val="1200"/>
              </a:spcBef>
              <a:spcAft>
                <a:spcPts val="0"/>
              </a:spcAft>
              <a:buNone/>
            </a:pPr>
            <a:r>
              <a:t/>
            </a:r>
            <a:endParaRPr sz="3557">
              <a:solidFill>
                <a:srgbClr val="000000"/>
              </a:solidFill>
            </a:endParaRPr>
          </a:p>
          <a:p>
            <a:pPr indent="0" lvl="0" marL="0" rtl="0" algn="l">
              <a:spcBef>
                <a:spcPts val="1200"/>
              </a:spcBef>
              <a:spcAft>
                <a:spcPts val="0"/>
              </a:spcAft>
              <a:buNone/>
            </a:pPr>
            <a:r>
              <a:t/>
            </a:r>
            <a:endParaRPr sz="1400">
              <a:solidFill>
                <a:srgbClr val="000000"/>
              </a:solidFill>
            </a:endParaRPr>
          </a:p>
          <a:p>
            <a:pPr indent="0" lvl="0" marL="0" rtl="0" algn="l">
              <a:spcBef>
                <a:spcPts val="1200"/>
              </a:spcBef>
              <a:spcAft>
                <a:spcPts val="1200"/>
              </a:spcAft>
              <a:buNone/>
            </a:pPr>
            <a:r>
              <a:t/>
            </a:r>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1" name="Shape 1331"/>
        <p:cNvGrpSpPr/>
        <p:nvPr/>
      </p:nvGrpSpPr>
      <p:grpSpPr>
        <a:xfrm>
          <a:off x="0" y="0"/>
          <a:ext cx="0" cy="0"/>
          <a:chOff x="0" y="0"/>
          <a:chExt cx="0" cy="0"/>
        </a:xfrm>
      </p:grpSpPr>
      <p:sp>
        <p:nvSpPr>
          <p:cNvPr id="1332" name="Google Shape;1332;p135"/>
          <p:cNvSpPr txBox="1"/>
          <p:nvPr>
            <p:ph type="title"/>
          </p:nvPr>
        </p:nvSpPr>
        <p:spPr>
          <a:xfrm>
            <a:off x="311700" y="927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u="sng"/>
              <a:t>Financial Literacy </a:t>
            </a:r>
            <a:r>
              <a:rPr lang="en"/>
              <a:t>Standards Covered</a:t>
            </a:r>
            <a:endParaRPr/>
          </a:p>
        </p:txBody>
      </p:sp>
      <p:sp>
        <p:nvSpPr>
          <p:cNvPr id="1333" name="Google Shape;1333;p135"/>
          <p:cNvSpPr txBox="1"/>
          <p:nvPr>
            <p:ph idx="1" type="body"/>
          </p:nvPr>
        </p:nvSpPr>
        <p:spPr>
          <a:xfrm>
            <a:off x="165475" y="772225"/>
            <a:ext cx="8894400" cy="4219500"/>
          </a:xfrm>
          <a:prstGeom prst="rect">
            <a:avLst/>
          </a:prstGeom>
        </p:spPr>
        <p:txBody>
          <a:bodyPr anchorCtr="0" anchor="t" bIns="91425" lIns="91425" spcFirstLastPara="1" rIns="91425" wrap="square" tIns="91425">
            <a:normAutofit fontScale="25000" lnSpcReduction="20000"/>
          </a:bodyPr>
          <a:lstStyle/>
          <a:p>
            <a:pPr indent="0" lvl="0" marL="0" rtl="0" algn="l">
              <a:lnSpc>
                <a:spcPct val="100000"/>
              </a:lnSpc>
              <a:spcBef>
                <a:spcPts val="1200"/>
              </a:spcBef>
              <a:spcAft>
                <a:spcPts val="0"/>
              </a:spcAft>
              <a:buNone/>
            </a:pPr>
            <a:r>
              <a:rPr lang="en" sz="4300" u="sng">
                <a:solidFill>
                  <a:schemeClr val="hlink"/>
                </a:solidFill>
                <a:latin typeface="Times New Roman"/>
                <a:ea typeface="Times New Roman"/>
                <a:cs typeface="Times New Roman"/>
                <a:sym typeface="Times New Roman"/>
                <a:hlinkClick r:id="rId3"/>
              </a:rPr>
              <a:t>SS.912.FL.2.3:</a:t>
            </a:r>
            <a:r>
              <a:rPr lang="en" sz="4300">
                <a:solidFill>
                  <a:srgbClr val="2A2A2A"/>
                </a:solidFill>
                <a:latin typeface="Times New Roman"/>
                <a:ea typeface="Times New Roman"/>
                <a:cs typeface="Times New Roman"/>
                <a:sym typeface="Times New Roman"/>
              </a:rPr>
              <a:t> Discuss that when buying a good, consumers may consider various aspects of the product including the product’s features. Explain why for goods that last for a longer period of time, the consumer should consider the product’s durability and maintenance costs.</a:t>
            </a:r>
            <a:endParaRPr sz="4300">
              <a:solidFill>
                <a:srgbClr val="2A2A2A"/>
              </a:solidFill>
              <a:latin typeface="Times New Roman"/>
              <a:ea typeface="Times New Roman"/>
              <a:cs typeface="Times New Roman"/>
              <a:sym typeface="Times New Roman"/>
            </a:endParaRPr>
          </a:p>
          <a:p>
            <a:pPr indent="0" lvl="0" marL="0" rtl="0" algn="l">
              <a:lnSpc>
                <a:spcPct val="100000"/>
              </a:lnSpc>
              <a:spcBef>
                <a:spcPts val="1200"/>
              </a:spcBef>
              <a:spcAft>
                <a:spcPts val="0"/>
              </a:spcAft>
              <a:buNone/>
            </a:pPr>
            <a:r>
              <a:rPr lang="en" sz="4300" u="sng">
                <a:solidFill>
                  <a:schemeClr val="hlink"/>
                </a:solidFill>
                <a:latin typeface="Times New Roman"/>
                <a:ea typeface="Times New Roman"/>
                <a:cs typeface="Times New Roman"/>
                <a:sym typeface="Times New Roman"/>
                <a:hlinkClick r:id="rId4"/>
              </a:rPr>
              <a:t>SS.8.FL.2.1</a:t>
            </a:r>
            <a:r>
              <a:rPr lang="en" sz="4300">
                <a:solidFill>
                  <a:srgbClr val="2A2A2A"/>
                </a:solidFill>
                <a:latin typeface="Times New Roman"/>
                <a:ea typeface="Times New Roman"/>
                <a:cs typeface="Times New Roman"/>
                <a:sym typeface="Times New Roman"/>
              </a:rPr>
              <a:t> Explain why when deciding what to buy, consumers may choose to gather information from a variety of sources. Describe how the quality and usefulness of information provided by sources can vary greatly from source to source. Explain that, while many sources provide valuable information, other sources provide information that is deliberately misleading.</a:t>
            </a:r>
            <a:endParaRPr sz="4300">
              <a:solidFill>
                <a:srgbClr val="2A2A2A"/>
              </a:solidFill>
              <a:latin typeface="Times New Roman"/>
              <a:ea typeface="Times New Roman"/>
              <a:cs typeface="Times New Roman"/>
              <a:sym typeface="Times New Roman"/>
            </a:endParaRPr>
          </a:p>
          <a:p>
            <a:pPr indent="0" lvl="0" marL="0" rtl="0" algn="l">
              <a:lnSpc>
                <a:spcPct val="100000"/>
              </a:lnSpc>
              <a:spcBef>
                <a:spcPts val="1200"/>
              </a:spcBef>
              <a:spcAft>
                <a:spcPts val="0"/>
              </a:spcAft>
              <a:buNone/>
            </a:pPr>
            <a:r>
              <a:rPr lang="en" sz="4300">
                <a:solidFill>
                  <a:srgbClr val="2A2A2A"/>
                </a:solidFill>
              </a:rPr>
              <a:t>SS.912.FL.2.5 Discuss ways people incur costs and realize benefits when searching for information related to their purchases of goods and services and describe how the amount of information people should gather depends on the benefits and costs of the information.</a:t>
            </a:r>
            <a:endParaRPr sz="4300">
              <a:solidFill>
                <a:srgbClr val="2A2A2A"/>
              </a:solidFill>
            </a:endParaRPr>
          </a:p>
          <a:p>
            <a:pPr indent="0" lvl="0" marL="0" rtl="0" algn="l">
              <a:lnSpc>
                <a:spcPct val="100000"/>
              </a:lnSpc>
              <a:spcBef>
                <a:spcPts val="1200"/>
              </a:spcBef>
              <a:spcAft>
                <a:spcPts val="0"/>
              </a:spcAft>
              <a:buClr>
                <a:schemeClr val="dk1"/>
              </a:buClr>
              <a:buSzPct val="25581"/>
              <a:buFont typeface="Arial"/>
              <a:buNone/>
            </a:pPr>
            <a:r>
              <a:rPr lang="en" sz="4300" u="sng">
                <a:solidFill>
                  <a:schemeClr val="hlink"/>
                </a:solidFill>
                <a:hlinkClick r:id="rId5"/>
              </a:rPr>
              <a:t>SS.4.FL.2.6</a:t>
            </a:r>
            <a:r>
              <a:rPr lang="en" sz="4300">
                <a:solidFill>
                  <a:srgbClr val="2A2A2A"/>
                </a:solidFill>
              </a:rPr>
              <a:t> Predict how </a:t>
            </a:r>
            <a:r>
              <a:rPr lang="en" sz="4300">
                <a:solidFill>
                  <a:srgbClr val="2A2A2A"/>
                </a:solidFill>
              </a:rPr>
              <a:t>people's</a:t>
            </a:r>
            <a:r>
              <a:rPr lang="en" sz="4300">
                <a:solidFill>
                  <a:srgbClr val="2A2A2A"/>
                </a:solidFill>
              </a:rPr>
              <a:t> spending choices are influenced by prices as well as many other factors, including advertising, the spending choices of others, and peer pressure. </a:t>
            </a:r>
            <a:endParaRPr sz="4300">
              <a:solidFill>
                <a:srgbClr val="2A2A2A"/>
              </a:solidFill>
            </a:endParaRPr>
          </a:p>
          <a:p>
            <a:pPr indent="0" lvl="0" marL="0" rtl="0" algn="l">
              <a:lnSpc>
                <a:spcPct val="100000"/>
              </a:lnSpc>
              <a:spcBef>
                <a:spcPts val="1200"/>
              </a:spcBef>
              <a:spcAft>
                <a:spcPts val="0"/>
              </a:spcAft>
              <a:buClr>
                <a:schemeClr val="dk1"/>
              </a:buClr>
              <a:buSzPct val="25581"/>
              <a:buFont typeface="Arial"/>
              <a:buNone/>
            </a:pPr>
            <a:r>
              <a:rPr lang="en" sz="4300">
                <a:solidFill>
                  <a:schemeClr val="dk1"/>
                </a:solidFill>
              </a:rPr>
              <a:t> </a:t>
            </a:r>
            <a:r>
              <a:rPr lang="en" sz="4300" u="sng">
                <a:solidFill>
                  <a:schemeClr val="hlink"/>
                </a:solidFill>
                <a:hlinkClick r:id="rId6"/>
              </a:rPr>
              <a:t>SS.8.FL.2.1</a:t>
            </a:r>
            <a:r>
              <a:rPr lang="en" sz="4300">
                <a:solidFill>
                  <a:srgbClr val="2A2A2A"/>
                </a:solidFill>
              </a:rPr>
              <a:t> Explain why when deciding what to buy, consumers may choose to gather information from a variety of sources. Describe how the quality and usefulness of information provided by sources can vary greatly from source to source. Explain that, while many sources provide valuable information, other sources provide information that is deliberately misleading. </a:t>
            </a:r>
            <a:r>
              <a:rPr i="1" lang="en" sz="4300">
                <a:solidFill>
                  <a:srgbClr val="2A2A2A"/>
                </a:solidFill>
              </a:rPr>
              <a:t> your buying decisions? </a:t>
            </a:r>
            <a:endParaRPr i="1" sz="4300">
              <a:solidFill>
                <a:srgbClr val="2A2A2A"/>
              </a:solidFill>
            </a:endParaRPr>
          </a:p>
          <a:p>
            <a:pPr indent="0" lvl="0" marL="0" rtl="0" algn="l">
              <a:lnSpc>
                <a:spcPct val="100000"/>
              </a:lnSpc>
              <a:spcBef>
                <a:spcPts val="1200"/>
              </a:spcBef>
              <a:spcAft>
                <a:spcPts val="0"/>
              </a:spcAft>
              <a:buNone/>
            </a:pPr>
            <a:r>
              <a:rPr lang="en" sz="4300" u="sng">
                <a:solidFill>
                  <a:schemeClr val="hlink"/>
                </a:solidFill>
                <a:hlinkClick r:id="rId7"/>
              </a:rPr>
              <a:t>SS.912.FL.2.3</a:t>
            </a:r>
            <a:r>
              <a:rPr lang="en" sz="4300">
                <a:solidFill>
                  <a:srgbClr val="2A2A2A"/>
                </a:solidFill>
              </a:rPr>
              <a:t> Discuss that when buying a good, consumers may consider various aspects of the product including the products features. Explain why for goods that last for a longer period of time, the consumer should consider the products durability and maintenance costs.</a:t>
            </a:r>
            <a:endParaRPr sz="4300">
              <a:solidFill>
                <a:srgbClr val="2A2A2A"/>
              </a:solidFill>
            </a:endParaRPr>
          </a:p>
          <a:p>
            <a:pPr indent="0" lvl="0" marL="0" rtl="0" algn="l">
              <a:lnSpc>
                <a:spcPct val="100000"/>
              </a:lnSpc>
              <a:spcBef>
                <a:spcPts val="1200"/>
              </a:spcBef>
              <a:spcAft>
                <a:spcPts val="0"/>
              </a:spcAft>
              <a:buNone/>
            </a:pPr>
            <a:r>
              <a:rPr lang="en" sz="4300" u="sng">
                <a:solidFill>
                  <a:schemeClr val="hlink"/>
                </a:solidFill>
                <a:hlinkClick r:id="rId8"/>
              </a:rPr>
              <a:t>SS.912.FL.2.6</a:t>
            </a:r>
            <a:r>
              <a:rPr lang="en" sz="4300">
                <a:solidFill>
                  <a:srgbClr val="2A2A2A"/>
                </a:solidFill>
              </a:rPr>
              <a:t> Explain that people may choose to donate money to charitable organizations and other not-for-profits because they gain satisfaction from donating.</a:t>
            </a:r>
            <a:endParaRPr sz="4300">
              <a:solidFill>
                <a:srgbClr val="2A2A2A"/>
              </a:solidFill>
            </a:endParaRPr>
          </a:p>
          <a:p>
            <a:pPr indent="0" lvl="0" marL="0" rtl="0" algn="l">
              <a:lnSpc>
                <a:spcPct val="100000"/>
              </a:lnSpc>
              <a:spcBef>
                <a:spcPts val="1200"/>
              </a:spcBef>
              <a:spcAft>
                <a:spcPts val="0"/>
              </a:spcAft>
              <a:buNone/>
            </a:pPr>
            <a:r>
              <a:rPr b="1" lang="en" sz="4300">
                <a:solidFill>
                  <a:schemeClr val="dk1"/>
                </a:solidFill>
              </a:rPr>
              <a:t>SS.912.FL.2.1:</a:t>
            </a:r>
            <a:r>
              <a:rPr lang="en" sz="4300">
                <a:solidFill>
                  <a:srgbClr val="2D2D2D"/>
                </a:solidFill>
              </a:rPr>
              <a:t> Compare consumer decisions as they are influenced by the price of a good or service, the price of alternatives, and the consumer’s income as well as his or her preferences.</a:t>
            </a:r>
            <a:endParaRPr sz="4300">
              <a:solidFill>
                <a:srgbClr val="2D2D2D"/>
              </a:solidFill>
            </a:endParaRPr>
          </a:p>
          <a:p>
            <a:pPr indent="0" lvl="0" marL="0" rtl="0" algn="l">
              <a:lnSpc>
                <a:spcPct val="100000"/>
              </a:lnSpc>
              <a:spcBef>
                <a:spcPts val="0"/>
              </a:spcBef>
              <a:spcAft>
                <a:spcPts val="0"/>
              </a:spcAft>
              <a:buNone/>
            </a:pPr>
            <a:r>
              <a:rPr b="1" lang="en" sz="4300" u="sng">
                <a:solidFill>
                  <a:srgbClr val="2D2D2D"/>
                </a:solidFill>
                <a:hlinkClick r:id="rId9">
                  <a:extLst>
                    <a:ext uri="{A12FA001-AC4F-418D-AE19-62706E023703}">
                      <ahyp:hlinkClr val="tx"/>
                    </a:ext>
                  </a:extLst>
                </a:hlinkClick>
              </a:rPr>
              <a:t>SS.912.FL.2.2:</a:t>
            </a:r>
            <a:r>
              <a:rPr lang="en" sz="4300">
                <a:solidFill>
                  <a:srgbClr val="2D2D2D"/>
                </a:solidFill>
              </a:rPr>
              <a:t> Analyze situations in which when people consume goods and services, their consumption can have positive and negative effects on others.</a:t>
            </a:r>
            <a:endParaRPr sz="4300">
              <a:solidFill>
                <a:srgbClr val="2D2D2D"/>
              </a:solidFill>
            </a:endParaRPr>
          </a:p>
          <a:p>
            <a:pPr indent="0" lvl="0" marL="0" rtl="0" algn="l">
              <a:lnSpc>
                <a:spcPct val="100000"/>
              </a:lnSpc>
              <a:spcBef>
                <a:spcPts val="0"/>
              </a:spcBef>
              <a:spcAft>
                <a:spcPts val="0"/>
              </a:spcAft>
              <a:buNone/>
            </a:pPr>
            <a:r>
              <a:rPr b="1" lang="en" sz="4300" u="sng">
                <a:solidFill>
                  <a:srgbClr val="2D2D2D"/>
                </a:solidFill>
                <a:hlinkClick r:id="rId10">
                  <a:extLst>
                    <a:ext uri="{A12FA001-AC4F-418D-AE19-62706E023703}">
                      <ahyp:hlinkClr val="tx"/>
                    </a:ext>
                  </a:extLst>
                </a:hlinkClick>
              </a:rPr>
              <a:t>SS.912.FL.2.3:</a:t>
            </a:r>
            <a:r>
              <a:rPr lang="en" sz="4300">
                <a:solidFill>
                  <a:srgbClr val="2D2D2D"/>
                </a:solidFill>
              </a:rPr>
              <a:t> Discuss that when buying a good, consumers may consider various aspects of the product including the product’s features. Explain why for goods that last for a longer period of time, the consumer should consider the product’s durability and maintenance costs.</a:t>
            </a:r>
            <a:endParaRPr sz="4300">
              <a:solidFill>
                <a:srgbClr val="2D2D2D"/>
              </a:solidFill>
            </a:endParaRPr>
          </a:p>
          <a:p>
            <a:pPr indent="0" lvl="0" marL="0" rtl="0" algn="l">
              <a:lnSpc>
                <a:spcPct val="100000"/>
              </a:lnSpc>
              <a:spcBef>
                <a:spcPts val="0"/>
              </a:spcBef>
              <a:spcAft>
                <a:spcPts val="0"/>
              </a:spcAft>
              <a:buNone/>
            </a:pPr>
            <a:r>
              <a:rPr b="1" lang="en" sz="4300" u="sng">
                <a:solidFill>
                  <a:srgbClr val="2D2D2D"/>
                </a:solidFill>
                <a:hlinkClick r:id="rId11">
                  <a:extLst>
                    <a:ext uri="{A12FA001-AC4F-418D-AE19-62706E023703}">
                      <ahyp:hlinkClr val="tx"/>
                    </a:ext>
                  </a:extLst>
                </a:hlinkClick>
              </a:rPr>
              <a:t>SS.912.FL.5.2:</a:t>
            </a:r>
            <a:r>
              <a:rPr lang="en" sz="4300">
                <a:solidFill>
                  <a:srgbClr val="2D2D2D"/>
                </a:solidFill>
              </a:rPr>
              <a:t> Explain how the expenses of buying, selling, and holding financial assets decrease the rate of return from an investment.</a:t>
            </a:r>
            <a:endParaRPr sz="4300">
              <a:solidFill>
                <a:srgbClr val="2D2D2D"/>
              </a:solidFill>
            </a:endParaRPr>
          </a:p>
          <a:p>
            <a:pPr indent="0" lvl="0" marL="0" rtl="0" algn="l">
              <a:lnSpc>
                <a:spcPct val="100000"/>
              </a:lnSpc>
              <a:spcBef>
                <a:spcPts val="0"/>
              </a:spcBef>
              <a:spcAft>
                <a:spcPts val="0"/>
              </a:spcAft>
              <a:buNone/>
            </a:pPr>
            <a:r>
              <a:rPr lang="en" sz="4300" u="sng">
                <a:solidFill>
                  <a:schemeClr val="dk1"/>
                </a:solidFill>
                <a:hlinkClick r:id="rId12">
                  <a:extLst>
                    <a:ext uri="{A12FA001-AC4F-418D-AE19-62706E023703}">
                      <ahyp:hlinkClr val="tx"/>
                    </a:ext>
                  </a:extLst>
                </a:hlinkClick>
              </a:rPr>
              <a:t>SS.912.FL.6.4</a:t>
            </a:r>
            <a:r>
              <a:rPr lang="en" sz="4300">
                <a:solidFill>
                  <a:schemeClr val="dk1"/>
                </a:solidFill>
              </a:rPr>
              <a:t>  Explain that people may be required by governments or by certain types of contracts (e.g., home mortgages) to purchase some types of insurance.</a:t>
            </a:r>
            <a:endParaRPr sz="4300">
              <a:solidFill>
                <a:schemeClr val="dk1"/>
              </a:solidFill>
            </a:endParaRPr>
          </a:p>
          <a:p>
            <a:pPr indent="0" lvl="0" marL="0" rtl="0" algn="l">
              <a:lnSpc>
                <a:spcPct val="100000"/>
              </a:lnSpc>
              <a:spcBef>
                <a:spcPts val="1200"/>
              </a:spcBef>
              <a:spcAft>
                <a:spcPts val="0"/>
              </a:spcAft>
              <a:buClr>
                <a:schemeClr val="dk1"/>
              </a:buClr>
              <a:buSzPct val="25581"/>
              <a:buFont typeface="Arial"/>
              <a:buNone/>
            </a:pPr>
            <a:r>
              <a:rPr lang="en" sz="4300" u="sng">
                <a:solidFill>
                  <a:schemeClr val="dk1"/>
                </a:solidFill>
                <a:hlinkClick r:id="rId13">
                  <a:extLst>
                    <a:ext uri="{A12FA001-AC4F-418D-AE19-62706E023703}">
                      <ahyp:hlinkClr val="tx"/>
                    </a:ext>
                  </a:extLst>
                </a:hlinkClick>
              </a:rPr>
              <a:t>SS.912.FL.1.7</a:t>
            </a:r>
            <a:r>
              <a:rPr lang="en" sz="4300">
                <a:solidFill>
                  <a:schemeClr val="dk1"/>
                </a:solidFill>
              </a:rPr>
              <a:t>  Discuss how peoples sources of income, amount of income, as well as the amount and type of spending affect the types and amounts of taxes paid.</a:t>
            </a:r>
            <a:endParaRPr sz="4300">
              <a:solidFill>
                <a:srgbClr val="2A2A2A"/>
              </a:solidFill>
            </a:endParaRPr>
          </a:p>
          <a:p>
            <a:pPr indent="0" lvl="0" marL="0" rtl="0" algn="l">
              <a:spcBef>
                <a:spcPts val="1200"/>
              </a:spcBef>
              <a:spcAft>
                <a:spcPts val="0"/>
              </a:spcAft>
              <a:buNone/>
            </a:pPr>
            <a:r>
              <a:t/>
            </a:r>
            <a:endParaRPr sz="1000">
              <a:solidFill>
                <a:srgbClr val="2A2A2A"/>
              </a:solidFill>
              <a:highlight>
                <a:srgbClr val="FFFFFF"/>
              </a:highlight>
            </a:endParaRPr>
          </a:p>
          <a:p>
            <a:pPr indent="0" lvl="0" marL="0" rtl="0" algn="l">
              <a:spcBef>
                <a:spcPts val="1200"/>
              </a:spcBef>
              <a:spcAft>
                <a:spcPts val="0"/>
              </a:spcAft>
              <a:buNone/>
            </a:pPr>
            <a:r>
              <a:rPr lang="en" sz="1000">
                <a:solidFill>
                  <a:srgbClr val="000000"/>
                </a:solidFill>
              </a:rPr>
              <a:t> </a:t>
            </a:r>
            <a:endParaRPr sz="1000">
              <a:solidFill>
                <a:srgbClr val="000000"/>
              </a:solidFill>
            </a:endParaRPr>
          </a:p>
          <a:p>
            <a:pPr indent="0" lvl="0" marL="0" rtl="0" algn="l">
              <a:lnSpc>
                <a:spcPct val="100000"/>
              </a:lnSpc>
              <a:spcBef>
                <a:spcPts val="1200"/>
              </a:spcBef>
              <a:spcAft>
                <a:spcPts val="0"/>
              </a:spcAft>
              <a:buNone/>
            </a:pPr>
            <a:r>
              <a:t/>
            </a:r>
            <a:endParaRPr sz="5600">
              <a:solidFill>
                <a:srgbClr val="000000"/>
              </a:solidFill>
            </a:endParaRPr>
          </a:p>
          <a:p>
            <a:pPr indent="0" lvl="0" marL="0" rtl="0" algn="l">
              <a:lnSpc>
                <a:spcPct val="100000"/>
              </a:lnSpc>
              <a:spcBef>
                <a:spcPts val="1200"/>
              </a:spcBef>
              <a:spcAft>
                <a:spcPts val="0"/>
              </a:spcAft>
              <a:buNone/>
            </a:pPr>
            <a:r>
              <a:t/>
            </a:r>
            <a:endParaRPr sz="4757">
              <a:solidFill>
                <a:srgbClr val="000000"/>
              </a:solidFill>
            </a:endParaRPr>
          </a:p>
          <a:p>
            <a:pPr indent="0" lvl="0" marL="0" rtl="0" algn="l">
              <a:spcBef>
                <a:spcPts val="1200"/>
              </a:spcBef>
              <a:spcAft>
                <a:spcPts val="0"/>
              </a:spcAft>
              <a:buNone/>
            </a:pPr>
            <a:r>
              <a:t/>
            </a:r>
            <a:endParaRPr sz="3557">
              <a:solidFill>
                <a:srgbClr val="000000"/>
              </a:solidFill>
            </a:endParaRPr>
          </a:p>
          <a:p>
            <a:pPr indent="0" lvl="0" marL="0" rtl="0" algn="l">
              <a:spcBef>
                <a:spcPts val="1200"/>
              </a:spcBef>
              <a:spcAft>
                <a:spcPts val="0"/>
              </a:spcAft>
              <a:buNone/>
            </a:pPr>
            <a:r>
              <a:t/>
            </a:r>
            <a:endParaRPr sz="1400">
              <a:solidFill>
                <a:srgbClr val="000000"/>
              </a:solidFill>
            </a:endParaRPr>
          </a:p>
          <a:p>
            <a:pPr indent="0" lvl="0" marL="0" rtl="0" algn="l">
              <a:spcBef>
                <a:spcPts val="1200"/>
              </a:spcBef>
              <a:spcAft>
                <a:spcPts val="1200"/>
              </a:spcAft>
              <a:buNone/>
            </a:pPr>
            <a:r>
              <a:t/>
            </a:r>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7" name="Shape 1337"/>
        <p:cNvGrpSpPr/>
        <p:nvPr/>
      </p:nvGrpSpPr>
      <p:grpSpPr>
        <a:xfrm>
          <a:off x="0" y="0"/>
          <a:ext cx="0" cy="0"/>
          <a:chOff x="0" y="0"/>
          <a:chExt cx="0" cy="0"/>
        </a:xfrm>
      </p:grpSpPr>
      <p:sp>
        <p:nvSpPr>
          <p:cNvPr id="1338" name="Google Shape;1338;p136"/>
          <p:cNvSpPr txBox="1"/>
          <p:nvPr>
            <p:ph type="title"/>
          </p:nvPr>
        </p:nvSpPr>
        <p:spPr>
          <a:xfrm>
            <a:off x="311700" y="0"/>
            <a:ext cx="8520600" cy="813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a:solidFill>
                  <a:srgbClr val="38761D"/>
                </a:solidFill>
                <a:latin typeface="Caveat"/>
                <a:ea typeface="Caveat"/>
                <a:cs typeface="Caveat"/>
                <a:sym typeface="Caveat"/>
              </a:rPr>
              <a:t>Find Out More!</a:t>
            </a:r>
            <a:endParaRPr b="1">
              <a:solidFill>
                <a:srgbClr val="38761D"/>
              </a:solidFill>
              <a:latin typeface="Caveat"/>
              <a:ea typeface="Caveat"/>
              <a:cs typeface="Caveat"/>
              <a:sym typeface="Caveat"/>
            </a:endParaRPr>
          </a:p>
        </p:txBody>
      </p:sp>
      <p:sp>
        <p:nvSpPr>
          <p:cNvPr id="1339" name="Google Shape;1339;p1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1340" name="Google Shape;1340;p136"/>
          <p:cNvPicPr preferRelativeResize="0"/>
          <p:nvPr/>
        </p:nvPicPr>
        <p:blipFill>
          <a:blip r:embed="rId3">
            <a:alphaModFix/>
          </a:blip>
          <a:stretch>
            <a:fillRect/>
          </a:stretch>
        </p:blipFill>
        <p:spPr>
          <a:xfrm>
            <a:off x="0" y="549800"/>
            <a:ext cx="9143999" cy="4621749"/>
          </a:xfrm>
          <a:prstGeom prst="rect">
            <a:avLst/>
          </a:prstGeom>
          <a:noFill/>
          <a:ln>
            <a:noFill/>
          </a:ln>
        </p:spPr>
      </p:pic>
      <p:pic>
        <p:nvPicPr>
          <p:cNvPr id="1341" name="Google Shape;1341;p136"/>
          <p:cNvPicPr preferRelativeResize="0"/>
          <p:nvPr/>
        </p:nvPicPr>
        <p:blipFill>
          <a:blip r:embed="rId4">
            <a:alphaModFix/>
          </a:blip>
          <a:stretch>
            <a:fillRect/>
          </a:stretch>
        </p:blipFill>
        <p:spPr>
          <a:xfrm>
            <a:off x="7858394" y="3874019"/>
            <a:ext cx="1219575" cy="1177350"/>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5" name="Shape 1345"/>
        <p:cNvGrpSpPr/>
        <p:nvPr/>
      </p:nvGrpSpPr>
      <p:grpSpPr>
        <a:xfrm>
          <a:off x="0" y="0"/>
          <a:ext cx="0" cy="0"/>
          <a:chOff x="0" y="0"/>
          <a:chExt cx="0" cy="0"/>
        </a:xfrm>
      </p:grpSpPr>
      <p:sp>
        <p:nvSpPr>
          <p:cNvPr id="1346" name="Google Shape;1346;p137"/>
          <p:cNvSpPr txBox="1"/>
          <p:nvPr>
            <p:ph idx="1" type="body"/>
          </p:nvPr>
        </p:nvSpPr>
        <p:spPr>
          <a:xfrm>
            <a:off x="0" y="61425"/>
            <a:ext cx="3055200" cy="630300"/>
          </a:xfrm>
          <a:prstGeom prst="rect">
            <a:avLst/>
          </a:prstGeom>
          <a:ln>
            <a:noFill/>
          </a:ln>
        </p:spPr>
        <p:txBody>
          <a:bodyPr anchorCtr="0" anchor="t" bIns="91425" lIns="91425" spcFirstLastPara="1" rIns="91425" wrap="square" tIns="91425">
            <a:normAutofit/>
          </a:bodyPr>
          <a:lstStyle/>
          <a:p>
            <a:pPr indent="0" lvl="0" marL="0" rtl="0" algn="ctr">
              <a:spcBef>
                <a:spcPts val="0"/>
              </a:spcBef>
              <a:spcAft>
                <a:spcPts val="1200"/>
              </a:spcAft>
              <a:buNone/>
            </a:pPr>
            <a:r>
              <a:rPr b="1" lang="en" sz="2500">
                <a:solidFill>
                  <a:srgbClr val="38761D"/>
                </a:solidFill>
                <a:latin typeface="Caveat"/>
                <a:ea typeface="Caveat"/>
                <a:cs typeface="Caveat"/>
                <a:sym typeface="Caveat"/>
              </a:rPr>
              <a:t>Stay Up To Date!</a:t>
            </a:r>
            <a:endParaRPr b="1" sz="2500">
              <a:solidFill>
                <a:srgbClr val="38761D"/>
              </a:solidFill>
              <a:latin typeface="Caveat"/>
              <a:ea typeface="Caveat"/>
              <a:cs typeface="Caveat"/>
              <a:sym typeface="Caveat"/>
            </a:endParaRPr>
          </a:p>
        </p:txBody>
      </p:sp>
      <p:pic>
        <p:nvPicPr>
          <p:cNvPr id="1347" name="Google Shape;1347;p137"/>
          <p:cNvPicPr preferRelativeResize="0"/>
          <p:nvPr/>
        </p:nvPicPr>
        <p:blipFill>
          <a:blip r:embed="rId3">
            <a:alphaModFix/>
          </a:blip>
          <a:stretch>
            <a:fillRect/>
          </a:stretch>
        </p:blipFill>
        <p:spPr>
          <a:xfrm>
            <a:off x="3016855" y="0"/>
            <a:ext cx="6127140" cy="5143500"/>
          </a:xfrm>
          <a:prstGeom prst="rect">
            <a:avLst/>
          </a:prstGeom>
          <a:noFill/>
          <a:ln cap="flat" cmpd="sng" w="9525">
            <a:solidFill>
              <a:schemeClr val="dk2"/>
            </a:solidFill>
            <a:prstDash val="solid"/>
            <a:round/>
            <a:headEnd len="sm" w="sm" type="none"/>
            <a:tailEnd len="sm" w="sm" type="none"/>
          </a:ln>
        </p:spPr>
      </p:pic>
      <p:pic>
        <p:nvPicPr>
          <p:cNvPr id="1348" name="Google Shape;1348;p137"/>
          <p:cNvPicPr preferRelativeResize="0"/>
          <p:nvPr/>
        </p:nvPicPr>
        <p:blipFill>
          <a:blip r:embed="rId4">
            <a:alphaModFix/>
          </a:blip>
          <a:stretch>
            <a:fillRect/>
          </a:stretch>
        </p:blipFill>
        <p:spPr>
          <a:xfrm>
            <a:off x="234925" y="4191575"/>
            <a:ext cx="4100099" cy="821975"/>
          </a:xfrm>
          <a:prstGeom prst="rect">
            <a:avLst/>
          </a:prstGeom>
          <a:noFill/>
          <a:ln cap="flat" cmpd="sng" w="28575">
            <a:solidFill>
              <a:schemeClr val="dk1"/>
            </a:solidFill>
            <a:prstDash val="solid"/>
            <a:round/>
            <a:headEnd len="sm" w="sm" type="none"/>
            <a:tailEnd len="sm" w="sm" type="none"/>
          </a:ln>
        </p:spPr>
      </p:pic>
      <p:pic>
        <p:nvPicPr>
          <p:cNvPr id="1349" name="Google Shape;1349;p137"/>
          <p:cNvPicPr preferRelativeResize="0"/>
          <p:nvPr/>
        </p:nvPicPr>
        <p:blipFill>
          <a:blip r:embed="rId5">
            <a:alphaModFix/>
          </a:blip>
          <a:stretch>
            <a:fillRect/>
          </a:stretch>
        </p:blipFill>
        <p:spPr>
          <a:xfrm>
            <a:off x="1831575" y="3742485"/>
            <a:ext cx="1185275" cy="887815"/>
          </a:xfrm>
          <a:prstGeom prst="rect">
            <a:avLst/>
          </a:prstGeom>
          <a:noFill/>
          <a:ln cap="flat" cmpd="sng" w="9525">
            <a:solidFill>
              <a:schemeClr val="dk1"/>
            </a:solidFill>
            <a:prstDash val="solid"/>
            <a:round/>
            <a:headEnd len="sm" w="sm" type="none"/>
            <a:tailEnd len="sm" w="sm" type="none"/>
          </a:ln>
        </p:spPr>
      </p:pic>
      <p:pic>
        <p:nvPicPr>
          <p:cNvPr id="1350" name="Google Shape;1350;p137"/>
          <p:cNvPicPr preferRelativeResize="0"/>
          <p:nvPr/>
        </p:nvPicPr>
        <p:blipFill>
          <a:blip r:embed="rId6">
            <a:alphaModFix/>
          </a:blip>
          <a:stretch>
            <a:fillRect/>
          </a:stretch>
        </p:blipFill>
        <p:spPr>
          <a:xfrm>
            <a:off x="-2" y="2353362"/>
            <a:ext cx="2743476" cy="1327688"/>
          </a:xfrm>
          <a:prstGeom prst="rect">
            <a:avLst/>
          </a:prstGeom>
          <a:noFill/>
          <a:ln cap="flat" cmpd="sng" w="28575">
            <a:solidFill>
              <a:schemeClr val="dk1"/>
            </a:solidFill>
            <a:prstDash val="solid"/>
            <a:round/>
            <a:headEnd len="sm" w="sm" type="none"/>
            <a:tailEnd len="sm" w="sm" type="none"/>
          </a:ln>
        </p:spPr>
      </p:pic>
      <p:pic>
        <p:nvPicPr>
          <p:cNvPr id="1351" name="Google Shape;1351;p137"/>
          <p:cNvPicPr preferRelativeResize="0"/>
          <p:nvPr/>
        </p:nvPicPr>
        <p:blipFill>
          <a:blip r:embed="rId7">
            <a:alphaModFix/>
          </a:blip>
          <a:stretch>
            <a:fillRect/>
          </a:stretch>
        </p:blipFill>
        <p:spPr>
          <a:xfrm>
            <a:off x="526643" y="1934023"/>
            <a:ext cx="821956" cy="821975"/>
          </a:xfrm>
          <a:prstGeom prst="rect">
            <a:avLst/>
          </a:prstGeom>
          <a:noFill/>
          <a:ln cap="flat" cmpd="sng" w="9525">
            <a:solidFill>
              <a:schemeClr val="dk1"/>
            </a:solidFill>
            <a:prstDash val="solid"/>
            <a:round/>
            <a:headEnd len="sm" w="sm" type="none"/>
            <a:tailEnd len="sm" w="sm" type="none"/>
          </a:ln>
        </p:spPr>
      </p:pic>
      <p:sp>
        <p:nvSpPr>
          <p:cNvPr id="1352" name="Google Shape;1352;p137"/>
          <p:cNvSpPr/>
          <p:nvPr/>
        </p:nvSpPr>
        <p:spPr>
          <a:xfrm rot="-601451">
            <a:off x="3159404" y="1018532"/>
            <a:ext cx="1106491" cy="478570"/>
          </a:xfrm>
          <a:prstGeom prst="ellipse">
            <a:avLst/>
          </a:prstGeom>
          <a:noFill/>
          <a:ln cap="flat" cmpd="sng" w="381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53" name="Google Shape;1353;p137"/>
          <p:cNvPicPr preferRelativeResize="0"/>
          <p:nvPr/>
        </p:nvPicPr>
        <p:blipFill>
          <a:blip r:embed="rId8">
            <a:alphaModFix/>
          </a:blip>
          <a:stretch>
            <a:fillRect/>
          </a:stretch>
        </p:blipFill>
        <p:spPr>
          <a:xfrm>
            <a:off x="0" y="748050"/>
            <a:ext cx="2859271" cy="821975"/>
          </a:xfrm>
          <a:prstGeom prst="rect">
            <a:avLst/>
          </a:prstGeom>
          <a:noFill/>
          <a:ln cap="flat" cmpd="sng" w="28575">
            <a:solidFill>
              <a:schemeClr val="dk1"/>
            </a:solidFill>
            <a:prstDash val="solid"/>
            <a:round/>
            <a:headEnd len="sm" w="sm" type="none"/>
            <a:tailEnd len="sm" w="sm" type="none"/>
          </a:ln>
        </p:spPr>
      </p:pic>
      <p:pic>
        <p:nvPicPr>
          <p:cNvPr id="1354" name="Google Shape;1354;p137"/>
          <p:cNvPicPr preferRelativeResize="0"/>
          <p:nvPr/>
        </p:nvPicPr>
        <p:blipFill>
          <a:blip r:embed="rId9">
            <a:alphaModFix/>
          </a:blip>
          <a:stretch>
            <a:fillRect/>
          </a:stretch>
        </p:blipFill>
        <p:spPr>
          <a:xfrm>
            <a:off x="1743866" y="1742478"/>
            <a:ext cx="877711" cy="887825"/>
          </a:xfrm>
          <a:prstGeom prst="rect">
            <a:avLst/>
          </a:prstGeom>
          <a:noFill/>
          <a:ln cap="flat" cmpd="sng" w="28575">
            <a:solidFill>
              <a:schemeClr val="dk1"/>
            </a:solidFill>
            <a:prstDash val="solid"/>
            <a:round/>
            <a:headEnd len="sm" w="sm" type="none"/>
            <a:tailEnd len="sm" w="sm" type="none"/>
          </a:ln>
        </p:spPr>
      </p:pic>
      <p:pic>
        <p:nvPicPr>
          <p:cNvPr id="1355" name="Google Shape;1355;p137"/>
          <p:cNvPicPr preferRelativeResize="0"/>
          <p:nvPr/>
        </p:nvPicPr>
        <p:blipFill>
          <a:blip r:embed="rId10">
            <a:alphaModFix/>
          </a:blip>
          <a:stretch>
            <a:fillRect/>
          </a:stretch>
        </p:blipFill>
        <p:spPr>
          <a:xfrm>
            <a:off x="2109063" y="507475"/>
            <a:ext cx="630300" cy="6303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9" name="Shape 1359"/>
        <p:cNvGrpSpPr/>
        <p:nvPr/>
      </p:nvGrpSpPr>
      <p:grpSpPr>
        <a:xfrm>
          <a:off x="0" y="0"/>
          <a:ext cx="0" cy="0"/>
          <a:chOff x="0" y="0"/>
          <a:chExt cx="0" cy="0"/>
        </a:xfrm>
      </p:grpSpPr>
      <p:sp>
        <p:nvSpPr>
          <p:cNvPr id="1360" name="Google Shape;1360;p138"/>
          <p:cNvSpPr txBox="1"/>
          <p:nvPr>
            <p:ph type="title"/>
          </p:nvPr>
        </p:nvSpPr>
        <p:spPr>
          <a:xfrm>
            <a:off x="7218000" y="414550"/>
            <a:ext cx="1926000" cy="16074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3200">
                <a:solidFill>
                  <a:srgbClr val="38761D"/>
                </a:solidFill>
                <a:latin typeface="Caveat"/>
                <a:ea typeface="Caveat"/>
                <a:cs typeface="Caveat"/>
                <a:sym typeface="Caveat"/>
              </a:rPr>
              <a:t>Scroll Down to Register:</a:t>
            </a:r>
            <a:endParaRPr b="1" sz="3200">
              <a:solidFill>
                <a:srgbClr val="38761D"/>
              </a:solidFill>
              <a:latin typeface="Caveat"/>
              <a:ea typeface="Caveat"/>
              <a:cs typeface="Caveat"/>
              <a:sym typeface="Caveat"/>
            </a:endParaRPr>
          </a:p>
        </p:txBody>
      </p:sp>
      <p:pic>
        <p:nvPicPr>
          <p:cNvPr id="1361" name="Google Shape;1361;p138"/>
          <p:cNvPicPr preferRelativeResize="0"/>
          <p:nvPr/>
        </p:nvPicPr>
        <p:blipFill>
          <a:blip r:embed="rId3">
            <a:alphaModFix/>
          </a:blip>
          <a:stretch>
            <a:fillRect/>
          </a:stretch>
        </p:blipFill>
        <p:spPr>
          <a:xfrm>
            <a:off x="-12" y="0"/>
            <a:ext cx="7218023" cy="5143500"/>
          </a:xfrm>
          <a:prstGeom prst="rect">
            <a:avLst/>
          </a:prstGeom>
          <a:noFill/>
          <a:ln>
            <a:noFill/>
          </a:ln>
        </p:spPr>
      </p:pic>
      <p:pic>
        <p:nvPicPr>
          <p:cNvPr id="1362" name="Google Shape;1362;p138"/>
          <p:cNvPicPr preferRelativeResize="0"/>
          <p:nvPr/>
        </p:nvPicPr>
        <p:blipFill>
          <a:blip r:embed="rId4">
            <a:alphaModFix/>
          </a:blip>
          <a:stretch>
            <a:fillRect/>
          </a:stretch>
        </p:blipFill>
        <p:spPr>
          <a:xfrm>
            <a:off x="5359450" y="2298450"/>
            <a:ext cx="3784551" cy="1124450"/>
          </a:xfrm>
          <a:prstGeom prst="rect">
            <a:avLst/>
          </a:prstGeom>
          <a:noFill/>
          <a:ln cap="flat" cmpd="sng" w="28575">
            <a:solidFill>
              <a:schemeClr val="dk1"/>
            </a:solidFill>
            <a:prstDash val="solid"/>
            <a:round/>
            <a:headEnd len="sm" w="sm" type="none"/>
            <a:tailEnd len="sm" w="sm" type="none"/>
          </a:ln>
        </p:spPr>
      </p:pic>
      <p:pic>
        <p:nvPicPr>
          <p:cNvPr id="1363" name="Google Shape;1363;p138"/>
          <p:cNvPicPr preferRelativeResize="0"/>
          <p:nvPr/>
        </p:nvPicPr>
        <p:blipFill>
          <a:blip r:embed="rId5">
            <a:alphaModFix/>
          </a:blip>
          <a:stretch>
            <a:fillRect/>
          </a:stretch>
        </p:blipFill>
        <p:spPr>
          <a:xfrm>
            <a:off x="7428875" y="3574921"/>
            <a:ext cx="1504250" cy="1497725"/>
          </a:xfrm>
          <a:prstGeom prst="rect">
            <a:avLst/>
          </a:prstGeom>
          <a:noFill/>
          <a:ln cap="flat" cmpd="sng" w="28575">
            <a:solidFill>
              <a:schemeClr val="dk2"/>
            </a:solidFill>
            <a:prstDash val="solid"/>
            <a:round/>
            <a:headEnd len="sm" w="sm" type="none"/>
            <a:tailEnd len="sm" w="sm" type="none"/>
          </a:ln>
        </p:spPr>
      </p:pic>
      <p:pic>
        <p:nvPicPr>
          <p:cNvPr id="1364" name="Google Shape;1364;p138"/>
          <p:cNvPicPr preferRelativeResize="0"/>
          <p:nvPr/>
        </p:nvPicPr>
        <p:blipFill>
          <a:blip r:embed="rId6">
            <a:alphaModFix/>
          </a:blip>
          <a:stretch>
            <a:fillRect/>
          </a:stretch>
        </p:blipFill>
        <p:spPr>
          <a:xfrm>
            <a:off x="8105475" y="1586997"/>
            <a:ext cx="900325" cy="900325"/>
          </a:xfrm>
          <a:prstGeom prst="rect">
            <a:avLst/>
          </a:prstGeom>
          <a:noFill/>
          <a:ln>
            <a:noFill/>
          </a:ln>
        </p:spPr>
      </p:pic>
      <p:sp>
        <p:nvSpPr>
          <p:cNvPr id="1365" name="Google Shape;1365;p138"/>
          <p:cNvSpPr/>
          <p:nvPr/>
        </p:nvSpPr>
        <p:spPr>
          <a:xfrm rot="-601451">
            <a:off x="1562604" y="1279557"/>
            <a:ext cx="1106491" cy="478570"/>
          </a:xfrm>
          <a:prstGeom prst="ellipse">
            <a:avLst/>
          </a:prstGeom>
          <a:noFill/>
          <a:ln cap="flat" cmpd="sng" w="381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9" name="Shape 1369"/>
        <p:cNvGrpSpPr/>
        <p:nvPr/>
      </p:nvGrpSpPr>
      <p:grpSpPr>
        <a:xfrm>
          <a:off x="0" y="0"/>
          <a:ext cx="0" cy="0"/>
          <a:chOff x="0" y="0"/>
          <a:chExt cx="0" cy="0"/>
        </a:xfrm>
      </p:grpSpPr>
      <p:sp>
        <p:nvSpPr>
          <p:cNvPr id="1370" name="Google Shape;1370;p139"/>
          <p:cNvSpPr txBox="1"/>
          <p:nvPr>
            <p:ph type="title"/>
          </p:nvPr>
        </p:nvSpPr>
        <p:spPr>
          <a:xfrm rot="-1012280">
            <a:off x="311703" y="445047"/>
            <a:ext cx="2774414" cy="967447"/>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3600">
                <a:solidFill>
                  <a:srgbClr val="38761D"/>
                </a:solidFill>
                <a:latin typeface="Caveat"/>
                <a:ea typeface="Caveat"/>
                <a:cs typeface="Caveat"/>
                <a:sym typeface="Caveat"/>
              </a:rPr>
              <a:t>Want MORE???</a:t>
            </a:r>
            <a:endParaRPr b="1" sz="3600">
              <a:solidFill>
                <a:srgbClr val="38761D"/>
              </a:solidFill>
              <a:latin typeface="Caveat"/>
              <a:ea typeface="Caveat"/>
              <a:cs typeface="Caveat"/>
              <a:sym typeface="Caveat"/>
            </a:endParaRPr>
          </a:p>
        </p:txBody>
      </p:sp>
      <p:sp>
        <p:nvSpPr>
          <p:cNvPr id="1371" name="Google Shape;1371;p139"/>
          <p:cNvSpPr txBox="1"/>
          <p:nvPr>
            <p:ph idx="1" type="body"/>
          </p:nvPr>
        </p:nvSpPr>
        <p:spPr>
          <a:xfrm>
            <a:off x="231000" y="1152475"/>
            <a:ext cx="8601300" cy="3416400"/>
          </a:xfrm>
          <a:prstGeom prst="rect">
            <a:avLst/>
          </a:prstGeom>
        </p:spPr>
        <p:txBody>
          <a:bodyPr anchorCtr="0" anchor="t" bIns="91425" lIns="91425" spcFirstLastPara="1" rIns="91425" wrap="square" tIns="91425">
            <a:normAutofit/>
          </a:bodyPr>
          <a:lstStyle/>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u="sng">
                <a:solidFill>
                  <a:schemeClr val="hlink"/>
                </a:solidFill>
                <a:hlinkClick r:id="rId3"/>
              </a:rPr>
              <a:t>Stavros Center Resources</a:t>
            </a:r>
            <a:r>
              <a:rPr lang="en">
                <a:solidFill>
                  <a:srgbClr val="000000"/>
                </a:solidFill>
              </a:rPr>
              <a:t> </a:t>
            </a:r>
            <a:endParaRPr>
              <a:solidFill>
                <a:srgbClr val="000000"/>
              </a:solidFill>
            </a:endParaRPr>
          </a:p>
          <a:p>
            <a:pPr indent="0" lvl="0" marL="0" rtl="0" algn="l">
              <a:spcBef>
                <a:spcPts val="0"/>
              </a:spcBef>
              <a:spcAft>
                <a:spcPts val="1200"/>
              </a:spcAft>
              <a:buNone/>
            </a:pPr>
            <a:r>
              <a:t/>
            </a:r>
            <a:endParaRPr/>
          </a:p>
        </p:txBody>
      </p:sp>
      <p:pic>
        <p:nvPicPr>
          <p:cNvPr id="1372" name="Google Shape;1372;p139"/>
          <p:cNvPicPr preferRelativeResize="0"/>
          <p:nvPr/>
        </p:nvPicPr>
        <p:blipFill>
          <a:blip r:embed="rId4">
            <a:alphaModFix/>
          </a:blip>
          <a:stretch>
            <a:fillRect/>
          </a:stretch>
        </p:blipFill>
        <p:spPr>
          <a:xfrm>
            <a:off x="3183355" y="0"/>
            <a:ext cx="5960640" cy="5143501"/>
          </a:xfrm>
          <a:prstGeom prst="rect">
            <a:avLst/>
          </a:prstGeom>
          <a:noFill/>
          <a:ln>
            <a:noFill/>
          </a:ln>
        </p:spPr>
      </p:pic>
      <p:pic>
        <p:nvPicPr>
          <p:cNvPr id="1373" name="Google Shape;1373;p139"/>
          <p:cNvPicPr preferRelativeResize="0"/>
          <p:nvPr/>
        </p:nvPicPr>
        <p:blipFill>
          <a:blip r:embed="rId5">
            <a:alphaModFix/>
          </a:blip>
          <a:stretch>
            <a:fillRect/>
          </a:stretch>
        </p:blipFill>
        <p:spPr>
          <a:xfrm>
            <a:off x="1980647" y="3288700"/>
            <a:ext cx="1647925" cy="1670275"/>
          </a:xfrm>
          <a:prstGeom prst="rect">
            <a:avLst/>
          </a:prstGeom>
          <a:noFill/>
          <a:ln cap="flat" cmpd="sng" w="28575">
            <a:solidFill>
              <a:schemeClr val="dk1"/>
            </a:solidFill>
            <a:prstDash val="solid"/>
            <a:round/>
            <a:headEnd len="sm" w="sm" type="none"/>
            <a:tailEnd len="sm" w="sm" type="none"/>
          </a:ln>
        </p:spPr>
      </p:pic>
      <p:sp>
        <p:nvSpPr>
          <p:cNvPr id="1374" name="Google Shape;1374;p139"/>
          <p:cNvSpPr/>
          <p:nvPr/>
        </p:nvSpPr>
        <p:spPr>
          <a:xfrm rot="-601451">
            <a:off x="5477804" y="1033882"/>
            <a:ext cx="1106491" cy="478570"/>
          </a:xfrm>
          <a:prstGeom prst="ellipse">
            <a:avLst/>
          </a:prstGeom>
          <a:noFill/>
          <a:ln cap="flat" cmpd="sng" w="381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8" name="Shape 1378"/>
        <p:cNvGrpSpPr/>
        <p:nvPr/>
      </p:nvGrpSpPr>
      <p:grpSpPr>
        <a:xfrm>
          <a:off x="0" y="0"/>
          <a:ext cx="0" cy="0"/>
          <a:chOff x="0" y="0"/>
          <a:chExt cx="0" cy="0"/>
        </a:xfrm>
      </p:grpSpPr>
      <p:pic>
        <p:nvPicPr>
          <p:cNvPr id="1379" name="Google Shape;1379;p140"/>
          <p:cNvPicPr preferRelativeResize="0"/>
          <p:nvPr/>
        </p:nvPicPr>
        <p:blipFill>
          <a:blip r:embed="rId3">
            <a:alphaModFix/>
          </a:blip>
          <a:stretch>
            <a:fillRect/>
          </a:stretch>
        </p:blipFill>
        <p:spPr>
          <a:xfrm rot="-502593">
            <a:off x="581913" y="420012"/>
            <a:ext cx="2143125" cy="2143125"/>
          </a:xfrm>
          <a:prstGeom prst="rect">
            <a:avLst/>
          </a:prstGeom>
          <a:noFill/>
          <a:ln>
            <a:noFill/>
          </a:ln>
        </p:spPr>
      </p:pic>
      <p:pic>
        <p:nvPicPr>
          <p:cNvPr id="1380" name="Google Shape;1380;p140"/>
          <p:cNvPicPr preferRelativeResize="0"/>
          <p:nvPr/>
        </p:nvPicPr>
        <p:blipFill rotWithShape="1">
          <a:blip r:embed="rId4">
            <a:alphaModFix/>
          </a:blip>
          <a:srcRect b="0" l="13991" r="5918" t="0"/>
          <a:stretch/>
        </p:blipFill>
        <p:spPr>
          <a:xfrm>
            <a:off x="4164375" y="221375"/>
            <a:ext cx="4625249" cy="4331224"/>
          </a:xfrm>
          <a:prstGeom prst="rect">
            <a:avLst/>
          </a:prstGeom>
          <a:noFill/>
          <a:ln>
            <a:noFill/>
          </a:ln>
        </p:spPr>
      </p:pic>
      <p:pic>
        <p:nvPicPr>
          <p:cNvPr id="1381" name="Google Shape;1381;p140"/>
          <p:cNvPicPr preferRelativeResize="0"/>
          <p:nvPr/>
        </p:nvPicPr>
        <p:blipFill>
          <a:blip r:embed="rId5">
            <a:alphaModFix/>
          </a:blip>
          <a:stretch>
            <a:fillRect/>
          </a:stretch>
        </p:blipFill>
        <p:spPr>
          <a:xfrm>
            <a:off x="1898925" y="2315025"/>
            <a:ext cx="2098200" cy="2098200"/>
          </a:xfrm>
          <a:prstGeom prst="rect">
            <a:avLst/>
          </a:prstGeom>
          <a:noFill/>
          <a:ln>
            <a:noFill/>
          </a:ln>
        </p:spPr>
      </p:pic>
      <p:pic>
        <p:nvPicPr>
          <p:cNvPr id="1382" name="Google Shape;1382;p140"/>
          <p:cNvPicPr preferRelativeResize="0"/>
          <p:nvPr/>
        </p:nvPicPr>
        <p:blipFill>
          <a:blip r:embed="rId6">
            <a:alphaModFix/>
          </a:blip>
          <a:stretch>
            <a:fillRect/>
          </a:stretch>
        </p:blipFill>
        <p:spPr>
          <a:xfrm>
            <a:off x="152400" y="2707799"/>
            <a:ext cx="1159850" cy="1159850"/>
          </a:xfrm>
          <a:prstGeom prst="rect">
            <a:avLst/>
          </a:prstGeom>
          <a:noFill/>
          <a:ln cap="flat" cmpd="sng" w="19050">
            <a:solidFill>
              <a:schemeClr val="dk1"/>
            </a:solidFill>
            <a:prstDash val="solid"/>
            <a:round/>
            <a:headEnd len="sm" w="sm" type="none"/>
            <a:tailEnd len="sm" w="sm" type="none"/>
          </a:ln>
        </p:spPr>
      </p:pic>
      <p:sp>
        <p:nvSpPr>
          <p:cNvPr id="1383" name="Google Shape;1383;p140"/>
          <p:cNvSpPr txBox="1"/>
          <p:nvPr/>
        </p:nvSpPr>
        <p:spPr>
          <a:xfrm>
            <a:off x="4094900" y="4513000"/>
            <a:ext cx="4944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Dick Piglisi, Director for the Stavros Center accepts State Farm’s grant for continued Personal Finance Education. </a:t>
            </a:r>
            <a:endParaRPr/>
          </a:p>
        </p:txBody>
      </p:sp>
      <p:sp>
        <p:nvSpPr>
          <p:cNvPr id="1384" name="Google Shape;1384;p140"/>
          <p:cNvSpPr txBox="1"/>
          <p:nvPr/>
        </p:nvSpPr>
        <p:spPr>
          <a:xfrm>
            <a:off x="39575" y="3970400"/>
            <a:ext cx="15135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Peter Trakas</a:t>
            </a:r>
            <a:r>
              <a:rPr lang="en"/>
              <a:t>, Director for the USF Stavros Center.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25"/>
          <p:cNvSpPr/>
          <p:nvPr/>
        </p:nvSpPr>
        <p:spPr>
          <a:xfrm>
            <a:off x="0" y="12400"/>
            <a:ext cx="9196200" cy="5143500"/>
          </a:xfrm>
          <a:prstGeom prst="rect">
            <a:avLst/>
          </a:prstGeom>
          <a:noFill/>
          <a:ln cap="flat" cmpd="sng" w="762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25"/>
          <p:cNvSpPr txBox="1"/>
          <p:nvPr>
            <p:ph type="ctrTitle"/>
          </p:nvPr>
        </p:nvSpPr>
        <p:spPr>
          <a:xfrm>
            <a:off x="311700" y="-98225"/>
            <a:ext cx="8520600" cy="941100"/>
          </a:xfrm>
          <a:prstGeom prst="rect">
            <a:avLst/>
          </a:prstGeom>
        </p:spPr>
        <p:txBody>
          <a:bodyPr anchorCtr="0" anchor="b" bIns="91425" lIns="91425" spcFirstLastPara="1" rIns="91425" wrap="square" tIns="91425">
            <a:normAutofit fontScale="90000"/>
          </a:bodyPr>
          <a:lstStyle/>
          <a:p>
            <a:pPr indent="0" lvl="0" marL="0" rtl="0" algn="r">
              <a:spcBef>
                <a:spcPts val="0"/>
              </a:spcBef>
              <a:spcAft>
                <a:spcPts val="0"/>
              </a:spcAft>
              <a:buNone/>
            </a:pPr>
            <a:r>
              <a:rPr lang="en"/>
              <a:t>George Washington</a:t>
            </a:r>
            <a:endParaRPr/>
          </a:p>
        </p:txBody>
      </p:sp>
      <p:sp>
        <p:nvSpPr>
          <p:cNvPr id="204" name="Google Shape;204;p25"/>
          <p:cNvSpPr txBox="1"/>
          <p:nvPr>
            <p:ph idx="1" type="subTitle"/>
          </p:nvPr>
        </p:nvSpPr>
        <p:spPr>
          <a:xfrm>
            <a:off x="3905600" y="653875"/>
            <a:ext cx="4807500" cy="805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1700">
                <a:solidFill>
                  <a:srgbClr val="000000"/>
                </a:solidFill>
              </a:rPr>
              <a:t>1st</a:t>
            </a:r>
            <a:r>
              <a:rPr b="1" lang="en" sz="1700">
                <a:solidFill>
                  <a:srgbClr val="000000"/>
                </a:solidFill>
              </a:rPr>
              <a:t> President of the White House</a:t>
            </a:r>
            <a:endParaRPr b="1" sz="1700">
              <a:solidFill>
                <a:srgbClr val="000000"/>
              </a:solidFill>
            </a:endParaRPr>
          </a:p>
          <a:p>
            <a:pPr indent="0" lvl="0" marL="0" rtl="0" algn="ctr">
              <a:spcBef>
                <a:spcPts val="0"/>
              </a:spcBef>
              <a:spcAft>
                <a:spcPts val="0"/>
              </a:spcAft>
              <a:buNone/>
            </a:pPr>
            <a:r>
              <a:rPr lang="en" sz="1900">
                <a:solidFill>
                  <a:schemeClr val="dk1"/>
                </a:solidFill>
                <a:highlight>
                  <a:srgbClr val="FFFFFF"/>
                </a:highlight>
                <a:latin typeface="Times New Roman"/>
                <a:ea typeface="Times New Roman"/>
                <a:cs typeface="Times New Roman"/>
                <a:sym typeface="Times New Roman"/>
              </a:rPr>
              <a:t>(1789-1797) </a:t>
            </a:r>
            <a:r>
              <a:rPr lang="en" sz="1900">
                <a:solidFill>
                  <a:schemeClr val="dk1"/>
                </a:solidFill>
                <a:highlight>
                  <a:srgbClr val="FFFFFF"/>
                </a:highlight>
                <a:latin typeface="Times New Roman"/>
                <a:ea typeface="Times New Roman"/>
                <a:cs typeface="Times New Roman"/>
                <a:sym typeface="Times New Roman"/>
              </a:rPr>
              <a:t>Independent</a:t>
            </a:r>
            <a:r>
              <a:rPr lang="en" sz="1900">
                <a:solidFill>
                  <a:schemeClr val="dk1"/>
                </a:solidFill>
                <a:highlight>
                  <a:srgbClr val="FFFFFF"/>
                </a:highlight>
                <a:latin typeface="Times New Roman"/>
                <a:ea typeface="Times New Roman"/>
                <a:cs typeface="Times New Roman"/>
                <a:sym typeface="Times New Roman"/>
              </a:rPr>
              <a:t> </a:t>
            </a:r>
            <a:endParaRPr sz="1700">
              <a:solidFill>
                <a:schemeClr val="dk1"/>
              </a:solidFill>
            </a:endParaRPr>
          </a:p>
        </p:txBody>
      </p:sp>
      <p:sp>
        <p:nvSpPr>
          <p:cNvPr id="205" name="Google Shape;205;p25"/>
          <p:cNvSpPr txBox="1"/>
          <p:nvPr/>
        </p:nvSpPr>
        <p:spPr>
          <a:xfrm>
            <a:off x="311700" y="2283975"/>
            <a:ext cx="426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6" name="Google Shape;206;p25"/>
          <p:cNvSpPr txBox="1"/>
          <p:nvPr/>
        </p:nvSpPr>
        <p:spPr>
          <a:xfrm>
            <a:off x="4076400" y="1189825"/>
            <a:ext cx="5067600" cy="40635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Born 1789</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Founding Father</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Planter, Military Officer,  Surveyor</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Commander in Chief of the </a:t>
            </a:r>
            <a:r>
              <a:rPr lang="en" sz="2100">
                <a:solidFill>
                  <a:schemeClr val="dk1"/>
                </a:solidFill>
                <a:latin typeface="Times New Roman"/>
                <a:ea typeface="Times New Roman"/>
                <a:cs typeface="Times New Roman"/>
                <a:sym typeface="Times New Roman"/>
              </a:rPr>
              <a:t>Continental</a:t>
            </a:r>
            <a:r>
              <a:rPr lang="en" sz="2100">
                <a:solidFill>
                  <a:schemeClr val="dk1"/>
                </a:solidFill>
                <a:latin typeface="Times New Roman"/>
                <a:ea typeface="Times New Roman"/>
                <a:cs typeface="Times New Roman"/>
                <a:sym typeface="Times New Roman"/>
              </a:rPr>
              <a:t> Army</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1st President of the United States</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Precedent of “Oath of Office” with his hand on a Bible</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VP: John Adams</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First National Bank</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Whiskey Rebellion</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Died 1799,  67 years </a:t>
            </a:r>
            <a:endParaRPr sz="2100">
              <a:solidFill>
                <a:schemeClr val="dk1"/>
              </a:solidFill>
              <a:latin typeface="Times New Roman"/>
              <a:ea typeface="Times New Roman"/>
              <a:cs typeface="Times New Roman"/>
              <a:sym typeface="Times New Roman"/>
            </a:endParaRPr>
          </a:p>
        </p:txBody>
      </p:sp>
      <p:pic>
        <p:nvPicPr>
          <p:cNvPr id="207" name="Google Shape;207;p25"/>
          <p:cNvPicPr preferRelativeResize="0"/>
          <p:nvPr/>
        </p:nvPicPr>
        <p:blipFill>
          <a:blip r:embed="rId3">
            <a:alphaModFix/>
          </a:blip>
          <a:stretch>
            <a:fillRect/>
          </a:stretch>
        </p:blipFill>
        <p:spPr>
          <a:xfrm>
            <a:off x="494813" y="87700"/>
            <a:ext cx="2874375" cy="1153000"/>
          </a:xfrm>
          <a:prstGeom prst="rect">
            <a:avLst/>
          </a:prstGeom>
          <a:noFill/>
          <a:ln>
            <a:noFill/>
          </a:ln>
        </p:spPr>
      </p:pic>
      <p:pic>
        <p:nvPicPr>
          <p:cNvPr id="208" name="Google Shape;208;p25"/>
          <p:cNvPicPr preferRelativeResize="0"/>
          <p:nvPr/>
        </p:nvPicPr>
        <p:blipFill>
          <a:blip r:embed="rId4">
            <a:alphaModFix amt="10000"/>
          </a:blip>
          <a:stretch>
            <a:fillRect/>
          </a:stretch>
        </p:blipFill>
        <p:spPr>
          <a:xfrm>
            <a:off x="1386270" y="0"/>
            <a:ext cx="6371469" cy="5143500"/>
          </a:xfrm>
          <a:prstGeom prst="rect">
            <a:avLst/>
          </a:prstGeom>
          <a:noFill/>
          <a:ln>
            <a:noFill/>
          </a:ln>
        </p:spPr>
      </p:pic>
      <p:pic>
        <p:nvPicPr>
          <p:cNvPr id="209" name="Google Shape;209;p25"/>
          <p:cNvPicPr preferRelativeResize="0"/>
          <p:nvPr/>
        </p:nvPicPr>
        <p:blipFill>
          <a:blip r:embed="rId5">
            <a:alphaModFix/>
          </a:blip>
          <a:stretch>
            <a:fillRect/>
          </a:stretch>
        </p:blipFill>
        <p:spPr>
          <a:xfrm>
            <a:off x="62950" y="1307375"/>
            <a:ext cx="3785700" cy="3785700"/>
          </a:xfrm>
          <a:prstGeom prst="roundRect">
            <a:avLst>
              <a:gd fmla="val 16667" name="adj"/>
            </a:avLst>
          </a:prstGeom>
          <a:noFill/>
          <a:ln cap="flat" cmpd="sng" w="9525">
            <a:solidFill>
              <a:schemeClr val="dk1"/>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3" name="Shape 213"/>
        <p:cNvGrpSpPr/>
        <p:nvPr/>
      </p:nvGrpSpPr>
      <p:grpSpPr>
        <a:xfrm>
          <a:off x="0" y="0"/>
          <a:ext cx="0" cy="0"/>
          <a:chOff x="0" y="0"/>
          <a:chExt cx="0" cy="0"/>
        </a:xfrm>
      </p:grpSpPr>
      <p:sp>
        <p:nvSpPr>
          <p:cNvPr id="214" name="Google Shape;214;p2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b="1" lang="en" sz="2700">
                <a:solidFill>
                  <a:schemeClr val="dk1"/>
                </a:solidFill>
                <a:highlight>
                  <a:srgbClr val="FFFFFF"/>
                </a:highlight>
                <a:latin typeface="Times New Roman"/>
                <a:ea typeface="Times New Roman"/>
                <a:cs typeface="Times New Roman"/>
                <a:sym typeface="Times New Roman"/>
              </a:rPr>
              <a:t>“To contract new debts is not the way to pay old ones.”</a:t>
            </a:r>
            <a:endParaRPr b="1" sz="2700">
              <a:solidFill>
                <a:schemeClr val="dk1"/>
              </a:solidFill>
              <a:highlight>
                <a:srgbClr val="FFFFFF"/>
              </a:highlight>
              <a:latin typeface="Times New Roman"/>
              <a:ea typeface="Times New Roman"/>
              <a:cs typeface="Times New Roman"/>
              <a:sym typeface="Times New Roman"/>
            </a:endParaRPr>
          </a:p>
          <a:p>
            <a:pPr indent="0" lvl="0" marL="0" rtl="0" algn="l">
              <a:spcBef>
                <a:spcPts val="800"/>
              </a:spcBef>
              <a:spcAft>
                <a:spcPts val="0"/>
              </a:spcAft>
              <a:buClr>
                <a:schemeClr val="dk1"/>
              </a:buClr>
              <a:buSzPts val="1100"/>
              <a:buFont typeface="Arial"/>
              <a:buNone/>
            </a:pPr>
            <a:r>
              <a:t/>
            </a:r>
            <a:endParaRPr b="1" i="1" sz="1950">
              <a:solidFill>
                <a:srgbClr val="414042"/>
              </a:solidFill>
              <a:highlight>
                <a:srgbClr val="FFFFFF"/>
              </a:highlight>
              <a:latin typeface="Times New Roman"/>
              <a:ea typeface="Times New Roman"/>
              <a:cs typeface="Times New Roman"/>
              <a:sym typeface="Times New Roman"/>
            </a:endParaRPr>
          </a:p>
          <a:p>
            <a:pPr indent="0" lvl="0" marL="0" rtl="0" algn="l">
              <a:spcBef>
                <a:spcPts val="800"/>
              </a:spcBef>
              <a:spcAft>
                <a:spcPts val="0"/>
              </a:spcAft>
              <a:buClr>
                <a:schemeClr val="dk1"/>
              </a:buClr>
              <a:buSzPts val="1100"/>
              <a:buFont typeface="Arial"/>
              <a:buNone/>
            </a:pPr>
            <a:r>
              <a:t/>
            </a:r>
            <a:endParaRPr b="1" i="1" sz="1950">
              <a:solidFill>
                <a:srgbClr val="414042"/>
              </a:solidFill>
              <a:highlight>
                <a:srgbClr val="FFFFFF"/>
              </a:highlight>
              <a:latin typeface="Times New Roman"/>
              <a:ea typeface="Times New Roman"/>
              <a:cs typeface="Times New Roman"/>
              <a:sym typeface="Times New Roman"/>
            </a:endParaRPr>
          </a:p>
          <a:p>
            <a:pPr indent="457200" lvl="0" marL="3200400" rtl="0" algn="l">
              <a:spcBef>
                <a:spcPts val="800"/>
              </a:spcBef>
              <a:spcAft>
                <a:spcPts val="0"/>
              </a:spcAft>
              <a:buClr>
                <a:schemeClr val="dk1"/>
              </a:buClr>
              <a:buSzPts val="1100"/>
              <a:buFont typeface="Arial"/>
              <a:buNone/>
            </a:pPr>
            <a:r>
              <a:rPr b="1" i="1" lang="en" sz="1950">
                <a:solidFill>
                  <a:srgbClr val="414042"/>
                </a:solidFill>
                <a:highlight>
                  <a:srgbClr val="FFFFFF"/>
                </a:highlight>
                <a:latin typeface="Times New Roman"/>
                <a:ea typeface="Times New Roman"/>
                <a:cs typeface="Times New Roman"/>
                <a:sym typeface="Times New Roman"/>
              </a:rPr>
              <a:t>George Washington, 1st President</a:t>
            </a:r>
            <a:endParaRPr b="1" i="1" sz="1950">
              <a:solidFill>
                <a:srgbClr val="414042"/>
              </a:solidFill>
              <a:highlight>
                <a:srgbClr val="FFFFFF"/>
              </a:highlight>
              <a:latin typeface="Times New Roman"/>
              <a:ea typeface="Times New Roman"/>
              <a:cs typeface="Times New Roman"/>
              <a:sym typeface="Times New Roman"/>
            </a:endParaRPr>
          </a:p>
          <a:p>
            <a:pPr indent="0" lvl="0" marL="0" rtl="0" algn="l">
              <a:spcBef>
                <a:spcPts val="800"/>
              </a:spcBef>
              <a:spcAft>
                <a:spcPts val="1200"/>
              </a:spcAft>
              <a:buNone/>
            </a:pPr>
            <a:r>
              <a:t/>
            </a:r>
            <a:endParaRPr b="1"/>
          </a:p>
        </p:txBody>
      </p:sp>
      <p:pic>
        <p:nvPicPr>
          <p:cNvPr id="215" name="Google Shape;215;p26"/>
          <p:cNvPicPr preferRelativeResize="0"/>
          <p:nvPr/>
        </p:nvPicPr>
        <p:blipFill>
          <a:blip r:embed="rId3">
            <a:alphaModFix amt="10000"/>
          </a:blip>
          <a:stretch>
            <a:fillRect/>
          </a:stretch>
        </p:blipFill>
        <p:spPr>
          <a:xfrm>
            <a:off x="1386270" y="0"/>
            <a:ext cx="6371469"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27"/>
          <p:cNvSpPr txBox="1"/>
          <p:nvPr>
            <p:ph type="title"/>
          </p:nvPr>
        </p:nvSpPr>
        <p:spPr>
          <a:xfrm>
            <a:off x="311700" y="4006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t>George Washington</a:t>
            </a:r>
            <a:endParaRPr b="1"/>
          </a:p>
        </p:txBody>
      </p:sp>
      <p:pic>
        <p:nvPicPr>
          <p:cNvPr id="221" name="Google Shape;221;p27"/>
          <p:cNvPicPr preferRelativeResize="0"/>
          <p:nvPr/>
        </p:nvPicPr>
        <p:blipFill>
          <a:blip r:embed="rId3">
            <a:alphaModFix amt="10000"/>
          </a:blip>
          <a:stretch>
            <a:fillRect/>
          </a:stretch>
        </p:blipFill>
        <p:spPr>
          <a:xfrm>
            <a:off x="1386257" y="0"/>
            <a:ext cx="6371469" cy="5143500"/>
          </a:xfrm>
          <a:prstGeom prst="rect">
            <a:avLst/>
          </a:prstGeom>
          <a:noFill/>
          <a:ln>
            <a:noFill/>
          </a:ln>
        </p:spPr>
      </p:pic>
      <p:sp>
        <p:nvSpPr>
          <p:cNvPr id="222" name="Google Shape;222;p27"/>
          <p:cNvSpPr txBox="1"/>
          <p:nvPr/>
        </p:nvSpPr>
        <p:spPr>
          <a:xfrm>
            <a:off x="763225" y="973300"/>
            <a:ext cx="7624200" cy="3655200"/>
          </a:xfrm>
          <a:prstGeom prst="rect">
            <a:avLst/>
          </a:prstGeom>
          <a:noFill/>
          <a:ln>
            <a:noFill/>
          </a:ln>
        </p:spPr>
        <p:txBody>
          <a:bodyPr anchorCtr="0" anchor="t" bIns="91425" lIns="91425" spcFirstLastPara="1" rIns="91425" wrap="square" tIns="91425">
            <a:spAutoFit/>
          </a:bodyPr>
          <a:lstStyle/>
          <a:p>
            <a:pPr indent="-346075" lvl="0" marL="457200" rtl="0" algn="l">
              <a:lnSpc>
                <a:spcPct val="115000"/>
              </a:lnSpc>
              <a:spcBef>
                <a:spcPts val="0"/>
              </a:spcBef>
              <a:spcAft>
                <a:spcPts val="0"/>
              </a:spcAft>
              <a:buClr>
                <a:schemeClr val="dk1"/>
              </a:buClr>
              <a:buSzPts val="1850"/>
              <a:buFont typeface="Times New Roman"/>
              <a:buChar char="●"/>
            </a:pPr>
            <a:r>
              <a:rPr lang="en" sz="1850">
                <a:solidFill>
                  <a:schemeClr val="dk1"/>
                </a:solidFill>
                <a:latin typeface="Times New Roman"/>
                <a:ea typeface="Times New Roman"/>
                <a:cs typeface="Times New Roman"/>
                <a:sym typeface="Times New Roman"/>
              </a:rPr>
              <a:t>But the key here is </a:t>
            </a:r>
            <a:r>
              <a:rPr lang="en" sz="1850">
                <a:solidFill>
                  <a:schemeClr val="dk1"/>
                </a:solidFill>
                <a:highlight>
                  <a:srgbClr val="FFFF00"/>
                </a:highlight>
                <a:latin typeface="Times New Roman"/>
                <a:ea typeface="Times New Roman"/>
                <a:cs typeface="Times New Roman"/>
                <a:sym typeface="Times New Roman"/>
              </a:rPr>
              <a:t>making sure that debt is as temporary as possible: very often, uninformed people make snap decisions to borrow money from one source to pay back another, creating a debt spiral that can ruin lives.</a:t>
            </a:r>
            <a:endParaRPr sz="1850">
              <a:solidFill>
                <a:schemeClr val="dk1"/>
              </a:solidFill>
              <a:highlight>
                <a:srgbClr val="FFFF00"/>
              </a:highlight>
              <a:latin typeface="Times New Roman"/>
              <a:ea typeface="Times New Roman"/>
              <a:cs typeface="Times New Roman"/>
              <a:sym typeface="Times New Roman"/>
            </a:endParaRPr>
          </a:p>
          <a:p>
            <a:pPr indent="0" lvl="0" marL="457200" rtl="0" algn="l">
              <a:lnSpc>
                <a:spcPct val="115000"/>
              </a:lnSpc>
              <a:spcBef>
                <a:spcPts val="800"/>
              </a:spcBef>
              <a:spcAft>
                <a:spcPts val="0"/>
              </a:spcAft>
              <a:buNone/>
            </a:pPr>
            <a:r>
              <a:t/>
            </a:r>
            <a:endParaRPr sz="1850">
              <a:solidFill>
                <a:schemeClr val="dk1"/>
              </a:solidFill>
              <a:latin typeface="Times New Roman"/>
              <a:ea typeface="Times New Roman"/>
              <a:cs typeface="Times New Roman"/>
              <a:sym typeface="Times New Roman"/>
            </a:endParaRPr>
          </a:p>
          <a:p>
            <a:pPr indent="-346075" lvl="0" marL="457200" rtl="0" algn="l">
              <a:lnSpc>
                <a:spcPct val="115000"/>
              </a:lnSpc>
              <a:spcBef>
                <a:spcPts val="800"/>
              </a:spcBef>
              <a:spcAft>
                <a:spcPts val="0"/>
              </a:spcAft>
              <a:buClr>
                <a:schemeClr val="dk1"/>
              </a:buClr>
              <a:buSzPts val="1850"/>
              <a:buFont typeface="Times New Roman"/>
              <a:buChar char="●"/>
            </a:pPr>
            <a:r>
              <a:rPr lang="en" sz="1850">
                <a:solidFill>
                  <a:schemeClr val="dk1"/>
                </a:solidFill>
                <a:highlight>
                  <a:srgbClr val="00FF00"/>
                </a:highlight>
                <a:latin typeface="Times New Roman"/>
                <a:ea typeface="Times New Roman"/>
                <a:cs typeface="Times New Roman"/>
                <a:sym typeface="Times New Roman"/>
              </a:rPr>
              <a:t>Do your best to limit your debt. Have a plan to pay back what you owe. Keep track of your finances to avoid any unpleasant surprises.</a:t>
            </a:r>
            <a:r>
              <a:rPr lang="en" sz="1850">
                <a:solidFill>
                  <a:schemeClr val="dk1"/>
                </a:solidFill>
                <a:latin typeface="Times New Roman"/>
                <a:ea typeface="Times New Roman"/>
                <a:cs typeface="Times New Roman"/>
                <a:sym typeface="Times New Roman"/>
              </a:rPr>
              <a:t> If necessary, hire a financial advisor to help untangle the complicated knot of modern money management. Take whatever steps you have to so you don’t fall into the debt trap Washington warned us about.</a:t>
            </a:r>
            <a:endParaRPr sz="1850">
              <a:solidFill>
                <a:schemeClr val="dk1"/>
              </a:solidFill>
              <a:latin typeface="Times New Roman"/>
              <a:ea typeface="Times New Roman"/>
              <a:cs typeface="Times New Roman"/>
              <a:sym typeface="Times New Roman"/>
            </a:endParaRPr>
          </a:p>
          <a:p>
            <a:pPr indent="0" lvl="0" marL="0" rtl="0" algn="l">
              <a:spcBef>
                <a:spcPts val="80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pic>
        <p:nvPicPr>
          <p:cNvPr id="227" name="Google Shape;227;p28"/>
          <p:cNvPicPr preferRelativeResize="0"/>
          <p:nvPr/>
        </p:nvPicPr>
        <p:blipFill>
          <a:blip r:embed="rId3">
            <a:alphaModFix/>
          </a:blip>
          <a:stretch>
            <a:fillRect/>
          </a:stretch>
        </p:blipFill>
        <p:spPr>
          <a:xfrm>
            <a:off x="6608822" y="87697"/>
            <a:ext cx="2463575" cy="1117100"/>
          </a:xfrm>
          <a:prstGeom prst="rect">
            <a:avLst/>
          </a:prstGeom>
          <a:noFill/>
          <a:ln cap="flat" cmpd="sng" w="9525">
            <a:solidFill>
              <a:schemeClr val="lt1"/>
            </a:solidFill>
            <a:prstDash val="solid"/>
            <a:round/>
            <a:headEnd len="sm" w="sm" type="none"/>
            <a:tailEnd len="sm" w="sm" type="none"/>
          </a:ln>
        </p:spPr>
      </p:pic>
      <p:sp>
        <p:nvSpPr>
          <p:cNvPr id="228" name="Google Shape;228;p28"/>
          <p:cNvSpPr/>
          <p:nvPr/>
        </p:nvSpPr>
        <p:spPr>
          <a:xfrm>
            <a:off x="0" y="12400"/>
            <a:ext cx="9196200" cy="5143500"/>
          </a:xfrm>
          <a:prstGeom prst="rect">
            <a:avLst/>
          </a:prstGeom>
          <a:noFill/>
          <a:ln cap="flat" cmpd="sng" w="762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8"/>
          <p:cNvSpPr txBox="1"/>
          <p:nvPr>
            <p:ph type="ctrTitle"/>
          </p:nvPr>
        </p:nvSpPr>
        <p:spPr>
          <a:xfrm>
            <a:off x="311700" y="87700"/>
            <a:ext cx="8520600" cy="9411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Woodrow Wilson</a:t>
            </a:r>
            <a:endParaRPr/>
          </a:p>
        </p:txBody>
      </p:sp>
      <p:sp>
        <p:nvSpPr>
          <p:cNvPr id="230" name="Google Shape;230;p28"/>
          <p:cNvSpPr txBox="1"/>
          <p:nvPr>
            <p:ph idx="1" type="subTitle"/>
          </p:nvPr>
        </p:nvSpPr>
        <p:spPr>
          <a:xfrm>
            <a:off x="4239400" y="703475"/>
            <a:ext cx="4807500" cy="8058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1700">
                <a:solidFill>
                  <a:srgbClr val="000000"/>
                </a:solidFill>
              </a:rPr>
              <a:t>28th</a:t>
            </a:r>
            <a:r>
              <a:rPr b="1" lang="en" sz="1700">
                <a:solidFill>
                  <a:srgbClr val="000000"/>
                </a:solidFill>
              </a:rPr>
              <a:t> President of the White House</a:t>
            </a:r>
            <a:endParaRPr b="1" sz="1700">
              <a:solidFill>
                <a:srgbClr val="000000"/>
              </a:solidFill>
            </a:endParaRPr>
          </a:p>
          <a:p>
            <a:pPr indent="0" lvl="0" marL="0" rtl="0" algn="ctr">
              <a:spcBef>
                <a:spcPts val="0"/>
              </a:spcBef>
              <a:spcAft>
                <a:spcPts val="0"/>
              </a:spcAft>
              <a:buNone/>
            </a:pPr>
            <a:r>
              <a:rPr lang="en" sz="1900">
                <a:solidFill>
                  <a:schemeClr val="dk1"/>
                </a:solidFill>
                <a:highlight>
                  <a:srgbClr val="FFFFFF"/>
                </a:highlight>
                <a:latin typeface="Times New Roman"/>
                <a:ea typeface="Times New Roman"/>
                <a:cs typeface="Times New Roman"/>
                <a:sym typeface="Times New Roman"/>
              </a:rPr>
              <a:t>(1913-1921) Democratic Party</a:t>
            </a:r>
            <a:endParaRPr sz="1700">
              <a:solidFill>
                <a:schemeClr val="dk1"/>
              </a:solidFill>
            </a:endParaRPr>
          </a:p>
        </p:txBody>
      </p:sp>
      <p:sp>
        <p:nvSpPr>
          <p:cNvPr id="231" name="Google Shape;231;p28"/>
          <p:cNvSpPr txBox="1"/>
          <p:nvPr/>
        </p:nvSpPr>
        <p:spPr>
          <a:xfrm>
            <a:off x="311700" y="2283975"/>
            <a:ext cx="426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32" name="Google Shape;232;p28"/>
          <p:cNvSpPr txBox="1"/>
          <p:nvPr/>
        </p:nvSpPr>
        <p:spPr>
          <a:xfrm>
            <a:off x="4090000" y="1204800"/>
            <a:ext cx="5106300" cy="40635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Born 1856</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28th President of the United States</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Women's</a:t>
            </a:r>
            <a:r>
              <a:rPr lang="en" sz="2100">
                <a:solidFill>
                  <a:schemeClr val="dk1"/>
                </a:solidFill>
                <a:latin typeface="Times New Roman"/>
                <a:ea typeface="Times New Roman"/>
                <a:cs typeface="Times New Roman"/>
                <a:sym typeface="Times New Roman"/>
              </a:rPr>
              <a:t> Suffrage Procession</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Federal Reserve Act</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Clayton </a:t>
            </a:r>
            <a:r>
              <a:rPr lang="en" sz="2100">
                <a:solidFill>
                  <a:schemeClr val="dk1"/>
                </a:solidFill>
                <a:latin typeface="Times New Roman"/>
                <a:ea typeface="Times New Roman"/>
                <a:cs typeface="Times New Roman"/>
                <a:sym typeface="Times New Roman"/>
              </a:rPr>
              <a:t>Antitrust</a:t>
            </a:r>
            <a:r>
              <a:rPr lang="en" sz="2100">
                <a:solidFill>
                  <a:schemeClr val="dk1"/>
                </a:solidFill>
                <a:latin typeface="Times New Roman"/>
                <a:ea typeface="Times New Roman"/>
                <a:cs typeface="Times New Roman"/>
                <a:sym typeface="Times New Roman"/>
              </a:rPr>
              <a:t> Act</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18th Amendment, Prohibition </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19th Amendment, Votes for Women</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Zimmerman Telegram</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Entrance</a:t>
            </a:r>
            <a:r>
              <a:rPr lang="en" sz="2100">
                <a:solidFill>
                  <a:schemeClr val="dk1"/>
                </a:solidFill>
                <a:latin typeface="Times New Roman"/>
                <a:ea typeface="Times New Roman"/>
                <a:cs typeface="Times New Roman"/>
                <a:sym typeface="Times New Roman"/>
              </a:rPr>
              <a:t> into World War 1</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Espionage Act,   Fourteen Points</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Treaty of Versailles</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Died 1924,  67 years</a:t>
            </a:r>
            <a:endParaRPr sz="2100">
              <a:solidFill>
                <a:schemeClr val="dk1"/>
              </a:solidFill>
              <a:latin typeface="Times New Roman"/>
              <a:ea typeface="Times New Roman"/>
              <a:cs typeface="Times New Roman"/>
              <a:sym typeface="Times New Roman"/>
            </a:endParaRPr>
          </a:p>
        </p:txBody>
      </p:sp>
      <p:pic>
        <p:nvPicPr>
          <p:cNvPr id="233" name="Google Shape;233;p28"/>
          <p:cNvPicPr preferRelativeResize="0"/>
          <p:nvPr/>
        </p:nvPicPr>
        <p:blipFill>
          <a:blip r:embed="rId4">
            <a:alphaModFix amt="10000"/>
          </a:blip>
          <a:stretch>
            <a:fillRect/>
          </a:stretch>
        </p:blipFill>
        <p:spPr>
          <a:xfrm>
            <a:off x="1297790" y="0"/>
            <a:ext cx="6548464" cy="5143500"/>
          </a:xfrm>
          <a:prstGeom prst="rect">
            <a:avLst/>
          </a:prstGeom>
          <a:noFill/>
          <a:ln>
            <a:noFill/>
          </a:ln>
        </p:spPr>
      </p:pic>
      <p:pic>
        <p:nvPicPr>
          <p:cNvPr id="234" name="Google Shape;234;p28"/>
          <p:cNvPicPr preferRelativeResize="0"/>
          <p:nvPr/>
        </p:nvPicPr>
        <p:blipFill>
          <a:blip r:embed="rId5">
            <a:alphaModFix/>
          </a:blip>
          <a:stretch>
            <a:fillRect/>
          </a:stretch>
        </p:blipFill>
        <p:spPr>
          <a:xfrm>
            <a:off x="116350" y="1291550"/>
            <a:ext cx="3740400" cy="3740400"/>
          </a:xfrm>
          <a:prstGeom prst="roundRect">
            <a:avLst>
              <a:gd fmla="val 16667" name="adj"/>
            </a:avLst>
          </a:prstGeom>
          <a:noFill/>
          <a:ln cap="flat" cmpd="sng" w="9525">
            <a:solidFill>
              <a:schemeClr val="dk1"/>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pic>
        <p:nvPicPr>
          <p:cNvPr id="239" name="Google Shape;239;p29"/>
          <p:cNvPicPr preferRelativeResize="0"/>
          <p:nvPr/>
        </p:nvPicPr>
        <p:blipFill>
          <a:blip r:embed="rId3">
            <a:alphaModFix amt="10000"/>
          </a:blip>
          <a:stretch>
            <a:fillRect/>
          </a:stretch>
        </p:blipFill>
        <p:spPr>
          <a:xfrm>
            <a:off x="1297790" y="0"/>
            <a:ext cx="6548464" cy="5143500"/>
          </a:xfrm>
          <a:prstGeom prst="rect">
            <a:avLst/>
          </a:prstGeom>
          <a:noFill/>
          <a:ln>
            <a:noFill/>
          </a:ln>
        </p:spPr>
      </p:pic>
      <p:sp>
        <p:nvSpPr>
          <p:cNvPr id="240" name="Google Shape;240;p29"/>
          <p:cNvSpPr txBox="1"/>
          <p:nvPr>
            <p:ph idx="1" type="body"/>
          </p:nvPr>
        </p:nvSpPr>
        <p:spPr>
          <a:xfrm>
            <a:off x="311700" y="545325"/>
            <a:ext cx="8520600" cy="40236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Clr>
                <a:schemeClr val="dk1"/>
              </a:buClr>
              <a:buSzPts val="1100"/>
              <a:buFont typeface="Arial"/>
              <a:buNone/>
            </a:pPr>
            <a:r>
              <a:rPr b="1" lang="en" sz="2700">
                <a:solidFill>
                  <a:schemeClr val="dk1"/>
                </a:solidFill>
                <a:latin typeface="Times New Roman"/>
                <a:ea typeface="Times New Roman"/>
                <a:cs typeface="Times New Roman"/>
                <a:sym typeface="Times New Roman"/>
              </a:rPr>
              <a:t>“You are not here merely to make a living. You are here in order to enable the world to live more amply, with greater vision, with a finer spirit of hope and achievement. You are here to enrich the world, and you impoverish yourself if you forget the errand.”</a:t>
            </a:r>
            <a:endParaRPr b="1" sz="2700">
              <a:solidFill>
                <a:schemeClr val="dk1"/>
              </a:solidFill>
              <a:latin typeface="Times New Roman"/>
              <a:ea typeface="Times New Roman"/>
              <a:cs typeface="Times New Roman"/>
              <a:sym typeface="Times New Roman"/>
            </a:endParaRPr>
          </a:p>
          <a:p>
            <a:pPr indent="457200" lvl="0" marL="3200400" rtl="0" algn="l">
              <a:spcBef>
                <a:spcPts val="800"/>
              </a:spcBef>
              <a:spcAft>
                <a:spcPts val="0"/>
              </a:spcAft>
              <a:buClr>
                <a:schemeClr val="dk1"/>
              </a:buClr>
              <a:buSzPts val="1100"/>
              <a:buFont typeface="Arial"/>
              <a:buNone/>
            </a:pPr>
            <a:r>
              <a:t/>
            </a:r>
            <a:endParaRPr b="1" i="1" sz="1950">
              <a:solidFill>
                <a:srgbClr val="414042"/>
              </a:solidFill>
              <a:highlight>
                <a:srgbClr val="FFFFFF"/>
              </a:highlight>
              <a:latin typeface="Times New Roman"/>
              <a:ea typeface="Times New Roman"/>
              <a:cs typeface="Times New Roman"/>
              <a:sym typeface="Times New Roman"/>
            </a:endParaRPr>
          </a:p>
          <a:p>
            <a:pPr indent="457200" lvl="0" marL="3200400" rtl="0" algn="l">
              <a:spcBef>
                <a:spcPts val="800"/>
              </a:spcBef>
              <a:spcAft>
                <a:spcPts val="0"/>
              </a:spcAft>
              <a:buClr>
                <a:schemeClr val="dk1"/>
              </a:buClr>
              <a:buSzPts val="1100"/>
              <a:buFont typeface="Arial"/>
              <a:buNone/>
            </a:pPr>
            <a:r>
              <a:t/>
            </a:r>
            <a:endParaRPr b="1" i="1" sz="1950">
              <a:solidFill>
                <a:srgbClr val="414042"/>
              </a:solidFill>
              <a:highlight>
                <a:srgbClr val="FFFFFF"/>
              </a:highlight>
              <a:latin typeface="Times New Roman"/>
              <a:ea typeface="Times New Roman"/>
              <a:cs typeface="Times New Roman"/>
              <a:sym typeface="Times New Roman"/>
            </a:endParaRPr>
          </a:p>
          <a:p>
            <a:pPr indent="457200" lvl="0" marL="3200400" rtl="0" algn="l">
              <a:spcBef>
                <a:spcPts val="800"/>
              </a:spcBef>
              <a:spcAft>
                <a:spcPts val="0"/>
              </a:spcAft>
              <a:buClr>
                <a:schemeClr val="dk1"/>
              </a:buClr>
              <a:buSzPts val="1100"/>
              <a:buFont typeface="Arial"/>
              <a:buNone/>
            </a:pPr>
            <a:r>
              <a:rPr b="1" i="1" lang="en" sz="1950">
                <a:solidFill>
                  <a:srgbClr val="414042"/>
                </a:solidFill>
                <a:latin typeface="Times New Roman"/>
                <a:ea typeface="Times New Roman"/>
                <a:cs typeface="Times New Roman"/>
                <a:sym typeface="Times New Roman"/>
              </a:rPr>
              <a:t>Woodrow Wilson, 28th President</a:t>
            </a:r>
            <a:endParaRPr b="1" i="1" sz="1950">
              <a:solidFill>
                <a:srgbClr val="414042"/>
              </a:solidFill>
              <a:latin typeface="Times New Roman"/>
              <a:ea typeface="Times New Roman"/>
              <a:cs typeface="Times New Roman"/>
              <a:sym typeface="Times New Roman"/>
            </a:endParaRPr>
          </a:p>
          <a:p>
            <a:pPr indent="0" lvl="0" marL="0" rtl="0" algn="l">
              <a:spcBef>
                <a:spcPts val="800"/>
              </a:spcBef>
              <a:spcAft>
                <a:spcPts val="120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30"/>
          <p:cNvPicPr preferRelativeResize="0"/>
          <p:nvPr/>
        </p:nvPicPr>
        <p:blipFill>
          <a:blip r:embed="rId3">
            <a:alphaModFix amt="10000"/>
          </a:blip>
          <a:stretch>
            <a:fillRect/>
          </a:stretch>
        </p:blipFill>
        <p:spPr>
          <a:xfrm>
            <a:off x="1297790" y="0"/>
            <a:ext cx="6548464" cy="5143500"/>
          </a:xfrm>
          <a:prstGeom prst="rect">
            <a:avLst/>
          </a:prstGeom>
          <a:noFill/>
          <a:ln>
            <a:noFill/>
          </a:ln>
        </p:spPr>
      </p:pic>
      <p:sp>
        <p:nvSpPr>
          <p:cNvPr id="246" name="Google Shape;246;p30"/>
          <p:cNvSpPr txBox="1"/>
          <p:nvPr/>
        </p:nvSpPr>
        <p:spPr>
          <a:xfrm>
            <a:off x="255500" y="973300"/>
            <a:ext cx="8676300" cy="3225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t/>
            </a:r>
            <a:endParaRPr sz="1850">
              <a:solidFill>
                <a:schemeClr val="dk1"/>
              </a:solidFill>
              <a:latin typeface="Times New Roman"/>
              <a:ea typeface="Times New Roman"/>
              <a:cs typeface="Times New Roman"/>
              <a:sym typeface="Times New Roman"/>
            </a:endParaRPr>
          </a:p>
          <a:p>
            <a:pPr indent="-346075" lvl="0" marL="457200" rtl="0" algn="l">
              <a:lnSpc>
                <a:spcPct val="115000"/>
              </a:lnSpc>
              <a:spcBef>
                <a:spcPts val="800"/>
              </a:spcBef>
              <a:spcAft>
                <a:spcPts val="0"/>
              </a:spcAft>
              <a:buClr>
                <a:schemeClr val="dk1"/>
              </a:buClr>
              <a:buSzPts val="1850"/>
              <a:buFont typeface="Times New Roman"/>
              <a:buChar char="●"/>
            </a:pPr>
            <a:r>
              <a:rPr lang="en" sz="1850">
                <a:solidFill>
                  <a:schemeClr val="dk1"/>
                </a:solidFill>
                <a:latin typeface="Times New Roman"/>
                <a:ea typeface="Times New Roman"/>
                <a:cs typeface="Times New Roman"/>
                <a:sym typeface="Times New Roman"/>
              </a:rPr>
              <a:t>Put simply, </a:t>
            </a:r>
            <a:r>
              <a:rPr lang="en" sz="1850">
                <a:solidFill>
                  <a:schemeClr val="dk1"/>
                </a:solidFill>
                <a:highlight>
                  <a:srgbClr val="FFFF00"/>
                </a:highlight>
                <a:latin typeface="Times New Roman"/>
                <a:ea typeface="Times New Roman"/>
                <a:cs typeface="Times New Roman"/>
                <a:sym typeface="Times New Roman"/>
              </a:rPr>
              <a:t>Wilson is calling for more philanthropy</a:t>
            </a:r>
            <a:r>
              <a:rPr lang="en" sz="1850">
                <a:solidFill>
                  <a:schemeClr val="dk1"/>
                </a:solidFill>
                <a:latin typeface="Times New Roman"/>
                <a:ea typeface="Times New Roman"/>
                <a:cs typeface="Times New Roman"/>
                <a:sym typeface="Times New Roman"/>
              </a:rPr>
              <a:t>, both from those who have the means to give it freely and even ordinary people who can contribute a few dollars, or perhaps just a bit of their time, to improving their communities and making the world around them a better place. </a:t>
            </a:r>
            <a:r>
              <a:rPr lang="en" sz="1850">
                <a:solidFill>
                  <a:schemeClr val="dk1"/>
                </a:solidFill>
                <a:highlight>
                  <a:srgbClr val="00FF00"/>
                </a:highlight>
                <a:latin typeface="Times New Roman"/>
                <a:ea typeface="Times New Roman"/>
                <a:cs typeface="Times New Roman"/>
                <a:sym typeface="Times New Roman"/>
              </a:rPr>
              <a:t>From financial advisors taking personal time to help and educate their clients to those with wealth using it in philanthropic endeavors, small-scale or large, we’re all called to think about what we can do expand our vision and use what we have to lift up others in the true American spirit.</a:t>
            </a:r>
            <a:endParaRPr sz="1850">
              <a:solidFill>
                <a:schemeClr val="dk1"/>
              </a:solidFill>
              <a:highlight>
                <a:srgbClr val="00FF00"/>
              </a:highlight>
              <a:latin typeface="Times New Roman"/>
              <a:ea typeface="Times New Roman"/>
              <a:cs typeface="Times New Roman"/>
              <a:sym typeface="Times New Roman"/>
            </a:endParaRPr>
          </a:p>
          <a:p>
            <a:pPr indent="0" lvl="0" marL="0" rtl="0" algn="l">
              <a:spcBef>
                <a:spcPts val="800"/>
              </a:spcBef>
              <a:spcAft>
                <a:spcPts val="0"/>
              </a:spcAft>
              <a:buNone/>
            </a:pPr>
            <a:r>
              <a:t/>
            </a:r>
            <a:endParaRPr/>
          </a:p>
        </p:txBody>
      </p:sp>
      <p:sp>
        <p:nvSpPr>
          <p:cNvPr id="247" name="Google Shape;247;p30"/>
          <p:cNvSpPr txBox="1"/>
          <p:nvPr>
            <p:ph type="title"/>
          </p:nvPr>
        </p:nvSpPr>
        <p:spPr>
          <a:xfrm>
            <a:off x="311700" y="2117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t>Woodrow Wilson</a:t>
            </a:r>
            <a:endParaRPr b="1"/>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1DD98">
            <a:alpha val="23210"/>
          </a:srgbClr>
        </a:solidFill>
      </p:bgPr>
    </p:bg>
    <p:spTree>
      <p:nvGrpSpPr>
        <p:cNvPr id="251" name="Shape 251"/>
        <p:cNvGrpSpPr/>
        <p:nvPr/>
      </p:nvGrpSpPr>
      <p:grpSpPr>
        <a:xfrm>
          <a:off x="0" y="0"/>
          <a:ext cx="0" cy="0"/>
          <a:chOff x="0" y="0"/>
          <a:chExt cx="0" cy="0"/>
        </a:xfrm>
      </p:grpSpPr>
      <p:sp>
        <p:nvSpPr>
          <p:cNvPr id="252" name="Google Shape;252;p31"/>
          <p:cNvSpPr txBox="1"/>
          <p:nvPr>
            <p:ph type="title"/>
          </p:nvPr>
        </p:nvSpPr>
        <p:spPr>
          <a:xfrm>
            <a:off x="398200" y="259700"/>
            <a:ext cx="54330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t>Student Comprehension</a:t>
            </a:r>
            <a:r>
              <a:rPr lang="en"/>
              <a:t>:</a:t>
            </a:r>
            <a:endParaRPr/>
          </a:p>
        </p:txBody>
      </p:sp>
      <p:sp>
        <p:nvSpPr>
          <p:cNvPr id="253" name="Google Shape;253;p3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254" name="Google Shape;254;p31"/>
          <p:cNvPicPr preferRelativeResize="0"/>
          <p:nvPr/>
        </p:nvPicPr>
        <p:blipFill>
          <a:blip r:embed="rId3">
            <a:alphaModFix/>
          </a:blip>
          <a:stretch>
            <a:fillRect/>
          </a:stretch>
        </p:blipFill>
        <p:spPr>
          <a:xfrm>
            <a:off x="5964200" y="259700"/>
            <a:ext cx="2783100" cy="3583671"/>
          </a:xfrm>
          <a:prstGeom prst="rect">
            <a:avLst/>
          </a:prstGeom>
          <a:noFill/>
          <a:ln cap="flat" cmpd="sng" w="19050">
            <a:solidFill>
              <a:schemeClr val="dk1"/>
            </a:solidFill>
            <a:prstDash val="solid"/>
            <a:round/>
            <a:headEnd len="sm" w="sm" type="none"/>
            <a:tailEnd len="sm" w="sm" type="none"/>
          </a:ln>
        </p:spPr>
      </p:pic>
      <p:sp>
        <p:nvSpPr>
          <p:cNvPr id="255" name="Google Shape;255;p31"/>
          <p:cNvSpPr txBox="1"/>
          <p:nvPr/>
        </p:nvSpPr>
        <p:spPr>
          <a:xfrm>
            <a:off x="398200" y="4698825"/>
            <a:ext cx="83025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Student Worksheet Google Doc: </a:t>
            </a:r>
            <a:r>
              <a:rPr lang="en" sz="1000" u="sng">
                <a:solidFill>
                  <a:schemeClr val="hlink"/>
                </a:solidFill>
                <a:hlinkClick r:id="rId4"/>
              </a:rPr>
              <a:t>https://docs.google.com/document/d/10njigRT6OnSvzfzBKDY7pnaHhooYX6TcJGCwzLLdZ-Y/edit?usp=sharing</a:t>
            </a:r>
            <a:r>
              <a:rPr lang="en" sz="1000"/>
              <a:t> </a:t>
            </a:r>
            <a:endParaRPr sz="1000"/>
          </a:p>
        </p:txBody>
      </p:sp>
      <p:pic>
        <p:nvPicPr>
          <p:cNvPr id="256" name="Google Shape;256;p31"/>
          <p:cNvPicPr preferRelativeResize="0"/>
          <p:nvPr/>
        </p:nvPicPr>
        <p:blipFill>
          <a:blip r:embed="rId5">
            <a:alphaModFix/>
          </a:blip>
          <a:stretch>
            <a:fillRect/>
          </a:stretch>
        </p:blipFill>
        <p:spPr>
          <a:xfrm>
            <a:off x="106177" y="1017713"/>
            <a:ext cx="2783100" cy="3650125"/>
          </a:xfrm>
          <a:prstGeom prst="rect">
            <a:avLst/>
          </a:prstGeom>
          <a:noFill/>
          <a:ln cap="flat" cmpd="sng" w="19050">
            <a:solidFill>
              <a:schemeClr val="dk1"/>
            </a:solidFill>
            <a:prstDash val="solid"/>
            <a:round/>
            <a:headEnd len="sm" w="sm" type="none"/>
            <a:tailEnd len="sm" w="sm" type="none"/>
          </a:ln>
        </p:spPr>
      </p:pic>
      <p:pic>
        <p:nvPicPr>
          <p:cNvPr id="257" name="Google Shape;257;p31"/>
          <p:cNvPicPr preferRelativeResize="0"/>
          <p:nvPr/>
        </p:nvPicPr>
        <p:blipFill>
          <a:blip r:embed="rId6">
            <a:alphaModFix/>
          </a:blip>
          <a:stretch>
            <a:fillRect/>
          </a:stretch>
        </p:blipFill>
        <p:spPr>
          <a:xfrm>
            <a:off x="2996474" y="1002225"/>
            <a:ext cx="2834657" cy="3681100"/>
          </a:xfrm>
          <a:prstGeom prst="rect">
            <a:avLst/>
          </a:prstGeom>
          <a:noFill/>
          <a:ln cap="flat" cmpd="sng" w="19050">
            <a:solidFill>
              <a:schemeClr val="dk1"/>
            </a:solidFill>
            <a:prstDash val="solid"/>
            <a:round/>
            <a:headEnd len="sm" w="sm" type="none"/>
            <a:tailEnd len="sm" w="sm" type="none"/>
          </a:ln>
        </p:spPr>
      </p:pic>
      <p:sp>
        <p:nvSpPr>
          <p:cNvPr id="258" name="Google Shape;258;p31"/>
          <p:cNvSpPr txBox="1"/>
          <p:nvPr>
            <p:ph idx="1" type="body"/>
          </p:nvPr>
        </p:nvSpPr>
        <p:spPr>
          <a:xfrm>
            <a:off x="5964200" y="3921825"/>
            <a:ext cx="2834700" cy="777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000" u="sng">
                <a:solidFill>
                  <a:schemeClr val="hlink"/>
                </a:solidFill>
                <a:hlinkClick r:id="rId7"/>
              </a:rPr>
              <a:t>https://www.theamericancollege.edu/news-center/five-pieces-financial-wisdom-presidents</a:t>
            </a:r>
            <a:r>
              <a:rPr lang="en" sz="1000"/>
              <a:t> </a:t>
            </a:r>
            <a:endParaRPr sz="400">
              <a:solidFill>
                <a:srgbClr val="414042"/>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95" name="Shape 95"/>
        <p:cNvGrpSpPr/>
        <p:nvPr/>
      </p:nvGrpSpPr>
      <p:grpSpPr>
        <a:xfrm>
          <a:off x="0" y="0"/>
          <a:ext cx="0" cy="0"/>
          <a:chOff x="0" y="0"/>
          <a:chExt cx="0" cy="0"/>
        </a:xfrm>
      </p:grpSpPr>
      <p:sp>
        <p:nvSpPr>
          <p:cNvPr id="96" name="Google Shape;96;p14"/>
          <p:cNvSpPr/>
          <p:nvPr/>
        </p:nvSpPr>
        <p:spPr>
          <a:xfrm>
            <a:off x="586375" y="886725"/>
            <a:ext cx="3773100" cy="41010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4"/>
          <p:cNvSpPr txBox="1"/>
          <p:nvPr>
            <p:ph type="title"/>
          </p:nvPr>
        </p:nvSpPr>
        <p:spPr>
          <a:xfrm>
            <a:off x="172550" y="0"/>
            <a:ext cx="8461800" cy="1046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sz="4800">
                <a:latin typeface="Caveat"/>
                <a:ea typeface="Caveat"/>
                <a:cs typeface="Caveat"/>
                <a:sym typeface="Caveat"/>
              </a:rPr>
              <a:t>Your Presenters: </a:t>
            </a:r>
            <a:endParaRPr b="1" sz="4800">
              <a:latin typeface="Caveat"/>
              <a:ea typeface="Caveat"/>
              <a:cs typeface="Caveat"/>
              <a:sym typeface="Caveat"/>
            </a:endParaRPr>
          </a:p>
          <a:p>
            <a:pPr indent="0" lvl="0" marL="0" rtl="0" algn="l">
              <a:spcBef>
                <a:spcPts val="0"/>
              </a:spcBef>
              <a:spcAft>
                <a:spcPts val="0"/>
              </a:spcAft>
              <a:buNone/>
            </a:pPr>
            <a:r>
              <a:t/>
            </a:r>
            <a:endParaRPr/>
          </a:p>
        </p:txBody>
      </p:sp>
      <p:pic>
        <p:nvPicPr>
          <p:cNvPr id="98" name="Google Shape;98;p14"/>
          <p:cNvPicPr preferRelativeResize="0"/>
          <p:nvPr/>
        </p:nvPicPr>
        <p:blipFill>
          <a:blip r:embed="rId3">
            <a:alphaModFix/>
          </a:blip>
          <a:stretch>
            <a:fillRect/>
          </a:stretch>
        </p:blipFill>
        <p:spPr>
          <a:xfrm>
            <a:off x="2479000" y="1100913"/>
            <a:ext cx="1446024" cy="2167977"/>
          </a:xfrm>
          <a:prstGeom prst="rect">
            <a:avLst/>
          </a:prstGeom>
          <a:noFill/>
          <a:ln cap="flat" cmpd="sng" w="28575">
            <a:solidFill>
              <a:schemeClr val="dk2"/>
            </a:solidFill>
            <a:prstDash val="solid"/>
            <a:round/>
            <a:headEnd len="sm" w="sm" type="none"/>
            <a:tailEnd len="sm" w="sm" type="none"/>
          </a:ln>
        </p:spPr>
      </p:pic>
      <p:pic>
        <p:nvPicPr>
          <p:cNvPr id="99" name="Google Shape;99;p14"/>
          <p:cNvPicPr preferRelativeResize="0"/>
          <p:nvPr/>
        </p:nvPicPr>
        <p:blipFill>
          <a:blip r:embed="rId4">
            <a:alphaModFix/>
          </a:blip>
          <a:stretch>
            <a:fillRect/>
          </a:stretch>
        </p:blipFill>
        <p:spPr>
          <a:xfrm>
            <a:off x="6846775" y="1052452"/>
            <a:ext cx="1565012" cy="1800899"/>
          </a:xfrm>
          <a:prstGeom prst="rect">
            <a:avLst/>
          </a:prstGeom>
          <a:noFill/>
          <a:ln cap="flat" cmpd="sng" w="28575">
            <a:solidFill>
              <a:schemeClr val="dk2"/>
            </a:solidFill>
            <a:prstDash val="solid"/>
            <a:round/>
            <a:headEnd len="sm" w="sm" type="none"/>
            <a:tailEnd len="sm" w="sm" type="none"/>
          </a:ln>
        </p:spPr>
      </p:pic>
      <p:pic>
        <p:nvPicPr>
          <p:cNvPr id="100" name="Google Shape;100;p14"/>
          <p:cNvPicPr preferRelativeResize="0"/>
          <p:nvPr/>
        </p:nvPicPr>
        <p:blipFill rotWithShape="1">
          <a:blip r:embed="rId5">
            <a:alphaModFix/>
          </a:blip>
          <a:srcRect b="0" l="0" r="22976" t="0"/>
          <a:stretch/>
        </p:blipFill>
        <p:spPr>
          <a:xfrm>
            <a:off x="1" y="0"/>
            <a:ext cx="2398374" cy="973780"/>
          </a:xfrm>
          <a:prstGeom prst="rect">
            <a:avLst/>
          </a:prstGeom>
          <a:noFill/>
          <a:ln>
            <a:noFill/>
          </a:ln>
        </p:spPr>
      </p:pic>
      <p:sp>
        <p:nvSpPr>
          <p:cNvPr id="101" name="Google Shape;101;p14"/>
          <p:cNvSpPr txBox="1"/>
          <p:nvPr/>
        </p:nvSpPr>
        <p:spPr>
          <a:xfrm>
            <a:off x="586375" y="1698075"/>
            <a:ext cx="2832000" cy="312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t>Breann </a:t>
            </a:r>
            <a:endParaRPr b="1" sz="2100"/>
          </a:p>
          <a:p>
            <a:pPr indent="0" lvl="0" marL="0" rtl="0" algn="l">
              <a:spcBef>
                <a:spcPts val="0"/>
              </a:spcBef>
              <a:spcAft>
                <a:spcPts val="0"/>
              </a:spcAft>
              <a:buNone/>
            </a:pPr>
            <a:r>
              <a:rPr b="1" lang="en" sz="2100"/>
              <a:t>Schab</a:t>
            </a:r>
            <a:endParaRPr b="1" sz="1200"/>
          </a:p>
          <a:p>
            <a:pPr indent="0" lvl="0" marL="0" rtl="0" algn="l">
              <a:spcBef>
                <a:spcPts val="0"/>
              </a:spcBef>
              <a:spcAft>
                <a:spcPts val="0"/>
              </a:spcAft>
              <a:buNone/>
            </a:pPr>
            <a:r>
              <a:rPr b="1" lang="en" sz="2100"/>
              <a:t> </a:t>
            </a:r>
            <a:endParaRPr b="1" sz="2100"/>
          </a:p>
          <a:p>
            <a:pPr indent="0" lvl="0" marL="0" rtl="0" algn="l">
              <a:spcBef>
                <a:spcPts val="0"/>
              </a:spcBef>
              <a:spcAft>
                <a:spcPts val="0"/>
              </a:spcAft>
              <a:buNone/>
            </a:pPr>
            <a:r>
              <a:rPr b="1" lang="en" sz="1500"/>
              <a:t>Teacher, 12 years</a:t>
            </a:r>
            <a:endParaRPr b="1" sz="1200"/>
          </a:p>
          <a:p>
            <a:pPr indent="0" lvl="0" marL="0" rtl="0" algn="l">
              <a:spcBef>
                <a:spcPts val="0"/>
              </a:spcBef>
              <a:spcAft>
                <a:spcPts val="0"/>
              </a:spcAft>
              <a:buNone/>
            </a:pPr>
            <a:r>
              <a:t/>
            </a:r>
            <a:endParaRPr b="1" sz="1200"/>
          </a:p>
          <a:p>
            <a:pPr indent="0" lvl="0" marL="0" rtl="0" algn="l">
              <a:spcBef>
                <a:spcPts val="0"/>
              </a:spcBef>
              <a:spcAft>
                <a:spcPts val="0"/>
              </a:spcAft>
              <a:buNone/>
            </a:pPr>
            <a:r>
              <a:rPr b="1" i="1" lang="en" sz="1900"/>
              <a:t>Fusion Global Academy </a:t>
            </a:r>
            <a:endParaRPr b="1" i="1" sz="1200"/>
          </a:p>
          <a:p>
            <a:pPr indent="0" lvl="0" marL="0" rtl="0" algn="l">
              <a:spcBef>
                <a:spcPts val="0"/>
              </a:spcBef>
              <a:spcAft>
                <a:spcPts val="0"/>
              </a:spcAft>
              <a:buNone/>
            </a:pPr>
            <a:r>
              <a:t/>
            </a:r>
            <a:endParaRPr b="1" i="1" sz="1200"/>
          </a:p>
          <a:p>
            <a:pPr indent="0" lvl="0" marL="0" rtl="0" algn="l">
              <a:spcBef>
                <a:spcPts val="0"/>
              </a:spcBef>
              <a:spcAft>
                <a:spcPts val="0"/>
              </a:spcAft>
              <a:buNone/>
            </a:pPr>
            <a:r>
              <a:t/>
            </a:r>
            <a:endParaRPr b="1" i="1" sz="1200"/>
          </a:p>
          <a:p>
            <a:pPr indent="0" lvl="0" marL="0" rtl="0" algn="l">
              <a:spcBef>
                <a:spcPts val="0"/>
              </a:spcBef>
              <a:spcAft>
                <a:spcPts val="0"/>
              </a:spcAft>
              <a:buNone/>
            </a:pPr>
            <a:r>
              <a:t/>
            </a:r>
            <a:endParaRPr b="1" i="1" sz="1200"/>
          </a:p>
          <a:p>
            <a:pPr indent="0" lvl="0" marL="0" rtl="0" algn="l">
              <a:spcBef>
                <a:spcPts val="0"/>
              </a:spcBef>
              <a:spcAft>
                <a:spcPts val="0"/>
              </a:spcAft>
              <a:buNone/>
            </a:pPr>
            <a:r>
              <a:t/>
            </a:r>
            <a:endParaRPr b="1" i="1" sz="1200"/>
          </a:p>
          <a:p>
            <a:pPr indent="0" lvl="0" marL="0" rtl="0" algn="l">
              <a:spcBef>
                <a:spcPts val="0"/>
              </a:spcBef>
              <a:spcAft>
                <a:spcPts val="0"/>
              </a:spcAft>
              <a:buNone/>
            </a:pPr>
            <a:r>
              <a:rPr b="1" i="1" lang="en" sz="1200"/>
              <a:t>     </a:t>
            </a:r>
            <a:r>
              <a:rPr b="1" lang="en" sz="1500"/>
              <a:t> </a:t>
            </a:r>
            <a:endParaRPr b="1" sz="1500"/>
          </a:p>
        </p:txBody>
      </p:sp>
      <p:pic>
        <p:nvPicPr>
          <p:cNvPr id="102" name="Google Shape;102;p14"/>
          <p:cNvPicPr preferRelativeResize="0"/>
          <p:nvPr/>
        </p:nvPicPr>
        <p:blipFill>
          <a:blip r:embed="rId6">
            <a:alphaModFix/>
          </a:blip>
          <a:stretch>
            <a:fillRect/>
          </a:stretch>
        </p:blipFill>
        <p:spPr>
          <a:xfrm>
            <a:off x="1929913" y="3468075"/>
            <a:ext cx="1995120" cy="831300"/>
          </a:xfrm>
          <a:prstGeom prst="rect">
            <a:avLst/>
          </a:prstGeom>
          <a:noFill/>
          <a:ln cap="flat" cmpd="sng" w="9525">
            <a:solidFill>
              <a:schemeClr val="dk2"/>
            </a:solidFill>
            <a:prstDash val="solid"/>
            <a:round/>
            <a:headEnd len="sm" w="sm" type="none"/>
            <a:tailEnd len="sm" w="sm" type="none"/>
          </a:ln>
        </p:spPr>
      </p:pic>
      <p:pic>
        <p:nvPicPr>
          <p:cNvPr id="103" name="Google Shape;103;p14"/>
          <p:cNvPicPr preferRelativeResize="0"/>
          <p:nvPr/>
        </p:nvPicPr>
        <p:blipFill>
          <a:blip r:embed="rId7">
            <a:alphaModFix/>
          </a:blip>
          <a:stretch>
            <a:fillRect/>
          </a:stretch>
        </p:blipFill>
        <p:spPr>
          <a:xfrm>
            <a:off x="7061468" y="3252675"/>
            <a:ext cx="1135607" cy="1046700"/>
          </a:xfrm>
          <a:prstGeom prst="rect">
            <a:avLst/>
          </a:prstGeom>
          <a:noFill/>
          <a:ln cap="flat" cmpd="sng" w="9525">
            <a:solidFill>
              <a:schemeClr val="dk2"/>
            </a:solidFill>
            <a:prstDash val="solid"/>
            <a:round/>
            <a:headEnd len="sm" w="sm" type="none"/>
            <a:tailEnd len="sm" w="sm" type="none"/>
          </a:ln>
        </p:spPr>
      </p:pic>
      <p:sp>
        <p:nvSpPr>
          <p:cNvPr id="104" name="Google Shape;104;p14"/>
          <p:cNvSpPr/>
          <p:nvPr/>
        </p:nvSpPr>
        <p:spPr>
          <a:xfrm>
            <a:off x="4931775" y="886725"/>
            <a:ext cx="3773100" cy="4101000"/>
          </a:xfrm>
          <a:prstGeom prst="roundRect">
            <a:avLst>
              <a:gd fmla="val 16667" name="adj"/>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4"/>
          <p:cNvSpPr txBox="1"/>
          <p:nvPr/>
        </p:nvSpPr>
        <p:spPr>
          <a:xfrm>
            <a:off x="5034775" y="1698075"/>
            <a:ext cx="3162300" cy="301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100"/>
              <a:t>Brittany </a:t>
            </a:r>
            <a:endParaRPr b="1" sz="2100"/>
          </a:p>
          <a:p>
            <a:pPr indent="0" lvl="0" marL="0" rtl="0" algn="l">
              <a:spcBef>
                <a:spcPts val="0"/>
              </a:spcBef>
              <a:spcAft>
                <a:spcPts val="0"/>
              </a:spcAft>
              <a:buNone/>
            </a:pPr>
            <a:r>
              <a:rPr b="1" lang="en" sz="2100"/>
              <a:t>Sampson</a:t>
            </a:r>
            <a:endParaRPr b="1" sz="1200"/>
          </a:p>
          <a:p>
            <a:pPr indent="0" lvl="0" marL="0" rtl="0" algn="l">
              <a:spcBef>
                <a:spcPts val="0"/>
              </a:spcBef>
              <a:spcAft>
                <a:spcPts val="0"/>
              </a:spcAft>
              <a:buNone/>
            </a:pPr>
            <a:r>
              <a:t/>
            </a:r>
            <a:endParaRPr b="1" sz="1200"/>
          </a:p>
          <a:p>
            <a:pPr indent="0" lvl="0" marL="0" rtl="0" algn="l">
              <a:spcBef>
                <a:spcPts val="0"/>
              </a:spcBef>
              <a:spcAft>
                <a:spcPts val="0"/>
              </a:spcAft>
              <a:buNone/>
            </a:pPr>
            <a:r>
              <a:rPr b="1" lang="en" sz="1500"/>
              <a:t>Teacher, 21 years</a:t>
            </a:r>
            <a:endParaRPr b="1" sz="1500"/>
          </a:p>
          <a:p>
            <a:pPr indent="0" lvl="0" marL="0" rtl="0" algn="l">
              <a:spcBef>
                <a:spcPts val="0"/>
              </a:spcBef>
              <a:spcAft>
                <a:spcPts val="0"/>
              </a:spcAft>
              <a:buNone/>
            </a:pPr>
            <a:r>
              <a:rPr b="1" i="1" lang="en" sz="1900"/>
              <a:t>Lakeland                  Senior High</a:t>
            </a:r>
            <a:endParaRPr b="1" i="1" sz="1200"/>
          </a:p>
          <a:p>
            <a:pPr indent="0" lvl="0" marL="0" rtl="0" algn="l">
              <a:spcBef>
                <a:spcPts val="0"/>
              </a:spcBef>
              <a:spcAft>
                <a:spcPts val="0"/>
              </a:spcAft>
              <a:buNone/>
            </a:pPr>
            <a:r>
              <a:t/>
            </a:r>
            <a:endParaRPr b="1" i="1" sz="1200"/>
          </a:p>
          <a:p>
            <a:pPr indent="0" lvl="0" marL="0" rtl="0" algn="l">
              <a:spcBef>
                <a:spcPts val="0"/>
              </a:spcBef>
              <a:spcAft>
                <a:spcPts val="0"/>
              </a:spcAft>
              <a:buNone/>
            </a:pPr>
            <a:r>
              <a:rPr b="1" lang="en" sz="1900"/>
              <a:t>Polk County                Public Schools</a:t>
            </a:r>
            <a:endParaRPr b="1" sz="1200"/>
          </a:p>
          <a:p>
            <a:pPr indent="0" lvl="0" marL="0" rtl="0" algn="l">
              <a:spcBef>
                <a:spcPts val="0"/>
              </a:spcBef>
              <a:spcAft>
                <a:spcPts val="0"/>
              </a:spcAft>
              <a:buNone/>
            </a:pPr>
            <a:r>
              <a:t/>
            </a:r>
            <a:endParaRPr b="1" sz="1200"/>
          </a:p>
          <a:p>
            <a:pPr indent="0" lvl="0" marL="0" rtl="0" algn="l">
              <a:spcBef>
                <a:spcPts val="0"/>
              </a:spcBef>
              <a:spcAft>
                <a:spcPts val="0"/>
              </a:spcAft>
              <a:buNone/>
            </a:pPr>
            <a:r>
              <a:rPr b="1" lang="en" sz="1500"/>
              <a:t>          </a:t>
            </a:r>
            <a:endParaRPr b="1" sz="1500"/>
          </a:p>
        </p:txBody>
      </p:sp>
      <p:sp>
        <p:nvSpPr>
          <p:cNvPr id="106" name="Google Shape;106;p14"/>
          <p:cNvSpPr txBox="1"/>
          <p:nvPr/>
        </p:nvSpPr>
        <p:spPr>
          <a:xfrm>
            <a:off x="586375" y="4498550"/>
            <a:ext cx="8118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
              <a:t>           </a:t>
            </a:r>
            <a:r>
              <a:rPr b="1" lang="en" sz="1500" u="sng">
                <a:solidFill>
                  <a:schemeClr val="hlink"/>
                </a:solidFill>
                <a:hlinkClick r:id="rId8"/>
              </a:rPr>
              <a:t>BreannSchab@gmail.com</a:t>
            </a:r>
            <a:r>
              <a:rPr b="1" lang="en" sz="1500">
                <a:solidFill>
                  <a:schemeClr val="dk1"/>
                </a:solidFill>
              </a:rPr>
              <a:t>                                           </a:t>
            </a:r>
            <a:r>
              <a:rPr b="1" lang="en" sz="1500" u="sng">
                <a:solidFill>
                  <a:schemeClr val="hlink"/>
                </a:solidFill>
                <a:hlinkClick r:id="rId9"/>
              </a:rPr>
              <a:t>Bsampson@usf.edu</a:t>
            </a:r>
            <a:r>
              <a:rPr b="1" lang="en" sz="1500">
                <a:solidFill>
                  <a:schemeClr val="dk1"/>
                </a:solidFill>
              </a:rPr>
              <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9138"/>
        </a:solidFill>
      </p:bgPr>
    </p:bg>
    <p:spTree>
      <p:nvGrpSpPr>
        <p:cNvPr id="262" name="Shape 262"/>
        <p:cNvGrpSpPr/>
        <p:nvPr/>
      </p:nvGrpSpPr>
      <p:grpSpPr>
        <a:xfrm>
          <a:off x="0" y="0"/>
          <a:ext cx="0" cy="0"/>
          <a:chOff x="0" y="0"/>
          <a:chExt cx="0" cy="0"/>
        </a:xfrm>
      </p:grpSpPr>
      <p:sp>
        <p:nvSpPr>
          <p:cNvPr id="263" name="Google Shape;263;p32"/>
          <p:cNvSpPr txBox="1"/>
          <p:nvPr>
            <p:ph type="title"/>
          </p:nvPr>
        </p:nvSpPr>
        <p:spPr>
          <a:xfrm>
            <a:off x="311700" y="283900"/>
            <a:ext cx="8520600" cy="1401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620"/>
              <a:t>What is the difference between </a:t>
            </a:r>
            <a:endParaRPr b="1" sz="3620"/>
          </a:p>
          <a:p>
            <a:pPr indent="0" lvl="0" marL="0" rtl="0" algn="ctr">
              <a:spcBef>
                <a:spcPts val="0"/>
              </a:spcBef>
              <a:spcAft>
                <a:spcPts val="0"/>
              </a:spcAft>
              <a:buSzPts val="990"/>
              <a:buNone/>
            </a:pPr>
            <a:r>
              <a:rPr b="1" lang="en" sz="3620"/>
              <a:t>Fiscal Policy and Personal Finance?</a:t>
            </a:r>
            <a:endParaRPr b="1" sz="3620"/>
          </a:p>
        </p:txBody>
      </p:sp>
      <p:pic>
        <p:nvPicPr>
          <p:cNvPr id="264" name="Google Shape;264;p32"/>
          <p:cNvPicPr preferRelativeResize="0"/>
          <p:nvPr/>
        </p:nvPicPr>
        <p:blipFill>
          <a:blip r:embed="rId3">
            <a:alphaModFix/>
          </a:blip>
          <a:stretch>
            <a:fillRect/>
          </a:stretch>
        </p:blipFill>
        <p:spPr>
          <a:xfrm>
            <a:off x="392221" y="1852875"/>
            <a:ext cx="3892199" cy="2770075"/>
          </a:xfrm>
          <a:prstGeom prst="rect">
            <a:avLst/>
          </a:prstGeom>
          <a:noFill/>
          <a:ln cap="flat" cmpd="sng" w="19050">
            <a:solidFill>
              <a:schemeClr val="dk2"/>
            </a:solidFill>
            <a:prstDash val="solid"/>
            <a:round/>
            <a:headEnd len="sm" w="sm" type="none"/>
            <a:tailEnd len="sm" w="sm" type="none"/>
          </a:ln>
        </p:spPr>
      </p:pic>
      <p:pic>
        <p:nvPicPr>
          <p:cNvPr id="265" name="Google Shape;265;p32"/>
          <p:cNvPicPr preferRelativeResize="0"/>
          <p:nvPr/>
        </p:nvPicPr>
        <p:blipFill>
          <a:blip r:embed="rId4">
            <a:alphaModFix/>
          </a:blip>
          <a:stretch>
            <a:fillRect/>
          </a:stretch>
        </p:blipFill>
        <p:spPr>
          <a:xfrm>
            <a:off x="4940100" y="1856075"/>
            <a:ext cx="3892199" cy="2763669"/>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9138"/>
        </a:solidFill>
      </p:bgPr>
    </p:bg>
    <p:spTree>
      <p:nvGrpSpPr>
        <p:cNvPr id="269" name="Shape 269"/>
        <p:cNvGrpSpPr/>
        <p:nvPr/>
      </p:nvGrpSpPr>
      <p:grpSpPr>
        <a:xfrm>
          <a:off x="0" y="0"/>
          <a:ext cx="0" cy="0"/>
          <a:chOff x="0" y="0"/>
          <a:chExt cx="0" cy="0"/>
        </a:xfrm>
      </p:grpSpPr>
      <p:sp>
        <p:nvSpPr>
          <p:cNvPr id="270" name="Google Shape;270;p33"/>
          <p:cNvSpPr txBox="1"/>
          <p:nvPr>
            <p:ph type="title"/>
          </p:nvPr>
        </p:nvSpPr>
        <p:spPr>
          <a:xfrm>
            <a:off x="311625" y="184750"/>
            <a:ext cx="5603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620"/>
              <a:t>Fiscal Policy</a:t>
            </a:r>
            <a:endParaRPr b="1" sz="3620"/>
          </a:p>
        </p:txBody>
      </p:sp>
      <p:pic>
        <p:nvPicPr>
          <p:cNvPr id="271" name="Google Shape;271;p33"/>
          <p:cNvPicPr preferRelativeResize="0"/>
          <p:nvPr/>
        </p:nvPicPr>
        <p:blipFill>
          <a:blip r:embed="rId3">
            <a:alphaModFix/>
          </a:blip>
          <a:stretch>
            <a:fillRect/>
          </a:stretch>
        </p:blipFill>
        <p:spPr>
          <a:xfrm>
            <a:off x="152400" y="1009000"/>
            <a:ext cx="5762625" cy="3905250"/>
          </a:xfrm>
          <a:prstGeom prst="rect">
            <a:avLst/>
          </a:prstGeom>
          <a:noFill/>
          <a:ln cap="flat" cmpd="sng" w="19050">
            <a:solidFill>
              <a:schemeClr val="dk2"/>
            </a:solidFill>
            <a:prstDash val="solid"/>
            <a:round/>
            <a:headEnd len="sm" w="sm" type="none"/>
            <a:tailEnd len="sm" w="sm" type="none"/>
          </a:ln>
        </p:spPr>
      </p:pic>
      <p:sp>
        <p:nvSpPr>
          <p:cNvPr id="272" name="Google Shape;272;p33"/>
          <p:cNvSpPr txBox="1"/>
          <p:nvPr/>
        </p:nvSpPr>
        <p:spPr>
          <a:xfrm>
            <a:off x="6060650" y="429865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4"/>
              </a:rPr>
              <a:t>https://www.investopedia.com/terms/f/fiscalpolicy.asp</a:t>
            </a:r>
            <a:r>
              <a:rPr lang="en"/>
              <a:t> </a:t>
            </a:r>
            <a:endParaRPr/>
          </a:p>
        </p:txBody>
      </p:sp>
      <p:sp>
        <p:nvSpPr>
          <p:cNvPr id="273" name="Google Shape;273;p33"/>
          <p:cNvSpPr txBox="1"/>
          <p:nvPr/>
        </p:nvSpPr>
        <p:spPr>
          <a:xfrm>
            <a:off x="6060650" y="0"/>
            <a:ext cx="3000000" cy="4416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u="sng">
                <a:solidFill>
                  <a:schemeClr val="dk1"/>
                </a:solidFill>
              </a:rPr>
              <a:t>Fiscal Policy Example</a:t>
            </a:r>
            <a:endParaRPr sz="1300" u="sng">
              <a:solidFill>
                <a:schemeClr val="dk1"/>
              </a:solidFill>
            </a:endParaRPr>
          </a:p>
          <a:p>
            <a:pPr indent="0" lvl="0" marL="0" rtl="0" algn="l">
              <a:lnSpc>
                <a:spcPct val="115000"/>
              </a:lnSpc>
              <a:spcBef>
                <a:spcPts val="0"/>
              </a:spcBef>
              <a:spcAft>
                <a:spcPts val="0"/>
              </a:spcAft>
              <a:buNone/>
            </a:pPr>
            <a:r>
              <a:rPr i="1" lang="en" sz="1350">
                <a:solidFill>
                  <a:schemeClr val="dk1"/>
                </a:solidFill>
              </a:rPr>
              <a:t>During the Great Depression of the 1930s, U.S. unemployment rose to 25% and millions stood in bread lines for food. The misery seemed endless. </a:t>
            </a:r>
            <a:r>
              <a:rPr b="1" lang="en" sz="1350" u="sng">
                <a:solidFill>
                  <a:schemeClr val="dk1"/>
                </a:solidFill>
              </a:rPr>
              <a:t>President Franklin D. Roosevelt </a:t>
            </a:r>
            <a:r>
              <a:rPr i="1" lang="en" sz="1350">
                <a:solidFill>
                  <a:schemeClr val="dk1"/>
                </a:solidFill>
              </a:rPr>
              <a:t>decided to put an expansionary fiscal policy to work. He launched his New Deal soon after taking office. It created new government agencies, the </a:t>
            </a:r>
            <a:r>
              <a:rPr i="1" lang="en" sz="1350" u="sng">
                <a:solidFill>
                  <a:schemeClr val="dk1"/>
                </a:solidFill>
                <a:hlinkClick r:id="rId5">
                  <a:extLst>
                    <a:ext uri="{A12FA001-AC4F-418D-AE19-62706E023703}">
                      <ahyp:hlinkClr val="tx"/>
                    </a:ext>
                  </a:extLst>
                </a:hlinkClick>
              </a:rPr>
              <a:t>WPA</a:t>
            </a:r>
            <a:r>
              <a:rPr i="1" lang="en" sz="1350">
                <a:solidFill>
                  <a:schemeClr val="dk1"/>
                </a:solidFill>
              </a:rPr>
              <a:t> jobs program, and the Social Security program, which exists to this day. These spending efforts, combined with his continued expansionary policy spending during World War II, pulled the country out of the Depression.</a:t>
            </a:r>
            <a:endParaRPr i="1" sz="1350">
              <a:solidFill>
                <a:schemeClr val="dk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9138"/>
        </a:solidFill>
      </p:bgPr>
    </p:bg>
    <p:spTree>
      <p:nvGrpSpPr>
        <p:cNvPr id="277" name="Shape 277"/>
        <p:cNvGrpSpPr/>
        <p:nvPr/>
      </p:nvGrpSpPr>
      <p:grpSpPr>
        <a:xfrm>
          <a:off x="0" y="0"/>
          <a:ext cx="0" cy="0"/>
          <a:chOff x="0" y="0"/>
          <a:chExt cx="0" cy="0"/>
        </a:xfrm>
      </p:grpSpPr>
      <p:pic>
        <p:nvPicPr>
          <p:cNvPr id="278" name="Google Shape;278;p34"/>
          <p:cNvPicPr preferRelativeResize="0"/>
          <p:nvPr/>
        </p:nvPicPr>
        <p:blipFill>
          <a:blip r:embed="rId3">
            <a:alphaModFix/>
          </a:blip>
          <a:stretch>
            <a:fillRect/>
          </a:stretch>
        </p:blipFill>
        <p:spPr>
          <a:xfrm>
            <a:off x="6714651" y="33350"/>
            <a:ext cx="2025325" cy="1600325"/>
          </a:xfrm>
          <a:prstGeom prst="rect">
            <a:avLst/>
          </a:prstGeom>
          <a:noFill/>
          <a:ln>
            <a:noFill/>
          </a:ln>
        </p:spPr>
      </p:pic>
      <p:sp>
        <p:nvSpPr>
          <p:cNvPr id="279" name="Google Shape;279;p34"/>
          <p:cNvSpPr txBox="1"/>
          <p:nvPr>
            <p:ph type="title"/>
          </p:nvPr>
        </p:nvSpPr>
        <p:spPr>
          <a:xfrm>
            <a:off x="311700" y="0"/>
            <a:ext cx="5017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820" u="sng"/>
              <a:t>Fiscal Policy in a </a:t>
            </a:r>
            <a:r>
              <a:rPr b="1" lang="en" sz="2820" u="sng"/>
              <a:t>Nutshell:</a:t>
            </a:r>
            <a:r>
              <a:rPr b="1" lang="en" sz="2820" u="sng"/>
              <a:t> </a:t>
            </a:r>
            <a:endParaRPr b="1" sz="2820" u="sng"/>
          </a:p>
        </p:txBody>
      </p:sp>
      <p:sp>
        <p:nvSpPr>
          <p:cNvPr id="280" name="Google Shape;280;p34"/>
          <p:cNvSpPr txBox="1"/>
          <p:nvPr>
            <p:ph idx="1" type="body"/>
          </p:nvPr>
        </p:nvSpPr>
        <p:spPr>
          <a:xfrm>
            <a:off x="6912414" y="542239"/>
            <a:ext cx="843000" cy="9552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fontScale="85000"/>
          </a:bodyPr>
          <a:lstStyle/>
          <a:p>
            <a:pPr indent="0" lvl="0" marL="0" rtl="0" algn="l">
              <a:spcBef>
                <a:spcPts val="0"/>
              </a:spcBef>
              <a:spcAft>
                <a:spcPts val="1200"/>
              </a:spcAft>
              <a:buNone/>
            </a:pPr>
            <a:r>
              <a:rPr b="1" lang="en" sz="2000">
                <a:solidFill>
                  <a:schemeClr val="dk1"/>
                </a:solidFill>
              </a:rPr>
              <a:t>Fiscal Policy</a:t>
            </a:r>
            <a:endParaRPr b="1" sz="2000">
              <a:solidFill>
                <a:schemeClr val="dk1"/>
              </a:solidFill>
            </a:endParaRPr>
          </a:p>
        </p:txBody>
      </p:sp>
      <p:sp>
        <p:nvSpPr>
          <p:cNvPr id="281" name="Google Shape;281;p34"/>
          <p:cNvSpPr txBox="1"/>
          <p:nvPr>
            <p:ph idx="1" type="body"/>
          </p:nvPr>
        </p:nvSpPr>
        <p:spPr>
          <a:xfrm>
            <a:off x="6937043" y="542239"/>
            <a:ext cx="793800" cy="9552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fontScale="77500"/>
          </a:bodyPr>
          <a:lstStyle/>
          <a:p>
            <a:pPr indent="0" lvl="0" marL="0" rtl="0" algn="l">
              <a:spcBef>
                <a:spcPts val="0"/>
              </a:spcBef>
              <a:spcAft>
                <a:spcPts val="1200"/>
              </a:spcAft>
              <a:buNone/>
            </a:pPr>
            <a:r>
              <a:rPr b="1" lang="en" sz="2000">
                <a:solidFill>
                  <a:schemeClr val="lt1"/>
                </a:solidFill>
              </a:rPr>
              <a:t>Fiscal Policy</a:t>
            </a:r>
            <a:endParaRPr b="1" sz="2000">
              <a:solidFill>
                <a:schemeClr val="lt1"/>
              </a:solidFill>
            </a:endParaRPr>
          </a:p>
        </p:txBody>
      </p:sp>
      <p:sp>
        <p:nvSpPr>
          <p:cNvPr id="282" name="Google Shape;282;p34"/>
          <p:cNvSpPr txBox="1"/>
          <p:nvPr>
            <p:ph idx="1" type="body"/>
          </p:nvPr>
        </p:nvSpPr>
        <p:spPr>
          <a:xfrm>
            <a:off x="0" y="572700"/>
            <a:ext cx="6643200" cy="1088400"/>
          </a:xfrm>
          <a:prstGeom prst="rect">
            <a:avLst/>
          </a:prstGeom>
        </p:spPr>
        <p:txBody>
          <a:bodyPr anchorCtr="0" anchor="t" bIns="91425" lIns="91425" spcFirstLastPara="1" rIns="91425" wrap="square" tIns="91425">
            <a:noAutofit/>
          </a:bodyPr>
          <a:lstStyle/>
          <a:p>
            <a:pPr indent="-358502" lvl="0" marL="457200" rtl="0" algn="l">
              <a:spcBef>
                <a:spcPts val="0"/>
              </a:spcBef>
              <a:spcAft>
                <a:spcPts val="0"/>
              </a:spcAft>
              <a:buClr>
                <a:schemeClr val="dk1"/>
              </a:buClr>
              <a:buSzPts val="2046"/>
              <a:buChar char="❏"/>
            </a:pPr>
            <a:r>
              <a:rPr b="1" lang="en" sz="2045">
                <a:solidFill>
                  <a:schemeClr val="dk1"/>
                </a:solidFill>
              </a:rPr>
              <a:t>The United States is experiencing a tough time. </a:t>
            </a:r>
            <a:endParaRPr b="1" sz="2045">
              <a:solidFill>
                <a:schemeClr val="dk1"/>
              </a:solidFill>
            </a:endParaRPr>
          </a:p>
          <a:p>
            <a:pPr indent="-358502" lvl="0" marL="457200" rtl="0" algn="l">
              <a:spcBef>
                <a:spcPts val="0"/>
              </a:spcBef>
              <a:spcAft>
                <a:spcPts val="0"/>
              </a:spcAft>
              <a:buClr>
                <a:schemeClr val="dk1"/>
              </a:buClr>
              <a:buSzPts val="2046"/>
              <a:buChar char="❏"/>
            </a:pPr>
            <a:r>
              <a:rPr b="1" lang="en" sz="2045">
                <a:solidFill>
                  <a:schemeClr val="dk1"/>
                </a:solidFill>
              </a:rPr>
              <a:t>The US government wants to solve the problem.</a:t>
            </a:r>
            <a:endParaRPr b="1" sz="2045">
              <a:solidFill>
                <a:schemeClr val="dk1"/>
              </a:solidFill>
            </a:endParaRPr>
          </a:p>
          <a:p>
            <a:pPr indent="0" lvl="0" marL="0" rtl="0" algn="l">
              <a:spcBef>
                <a:spcPts val="1200"/>
              </a:spcBef>
              <a:spcAft>
                <a:spcPts val="1200"/>
              </a:spcAft>
              <a:buNone/>
            </a:pPr>
            <a:r>
              <a:t/>
            </a:r>
            <a:endParaRPr b="1">
              <a:solidFill>
                <a:schemeClr val="dk1"/>
              </a:solidFill>
            </a:endParaRPr>
          </a:p>
        </p:txBody>
      </p:sp>
      <p:graphicFrame>
        <p:nvGraphicFramePr>
          <p:cNvPr id="283" name="Google Shape;283;p34"/>
          <p:cNvGraphicFramePr/>
          <p:nvPr/>
        </p:nvGraphicFramePr>
        <p:xfrm>
          <a:off x="131975" y="1661135"/>
          <a:ext cx="3000000" cy="3000000"/>
        </p:xfrm>
        <a:graphic>
          <a:graphicData uri="http://schemas.openxmlformats.org/drawingml/2006/table">
            <a:tbl>
              <a:tblPr>
                <a:noFill/>
                <a:tableStyleId>{F41B155D-C4E2-469D-BD0C-8D0A2948B9FF}</a:tableStyleId>
              </a:tblPr>
              <a:tblGrid>
                <a:gridCol w="1324800"/>
                <a:gridCol w="3111325"/>
                <a:gridCol w="1517850"/>
                <a:gridCol w="1415900"/>
                <a:gridCol w="1642125"/>
              </a:tblGrid>
              <a:tr h="635600">
                <a:tc>
                  <a:txBody>
                    <a:bodyPr/>
                    <a:lstStyle/>
                    <a:p>
                      <a:pPr indent="0" lvl="0" marL="0" rtl="0" algn="ctr">
                        <a:spcBef>
                          <a:spcPts val="0"/>
                        </a:spcBef>
                        <a:spcAft>
                          <a:spcPts val="0"/>
                        </a:spcAft>
                        <a:buNone/>
                      </a:pPr>
                      <a:r>
                        <a:rPr b="1" lang="en" sz="1500" u="sng"/>
                        <a:t>Problem:</a:t>
                      </a:r>
                      <a:endParaRPr b="1" sz="1500" u="sng"/>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 sz="1500" u="sng"/>
                        <a:t>Looks like:</a:t>
                      </a:r>
                      <a:endParaRPr b="1" sz="1500" u="sng"/>
                    </a:p>
                    <a:p>
                      <a:pPr indent="0" lvl="0" marL="0" rtl="0" algn="ctr">
                        <a:spcBef>
                          <a:spcPts val="0"/>
                        </a:spcBef>
                        <a:spcAft>
                          <a:spcPts val="0"/>
                        </a:spcAft>
                        <a:buNone/>
                      </a:pPr>
                      <a:r>
                        <a:rPr b="1" i="1" lang="en" sz="1100"/>
                        <a:t>(typically)</a:t>
                      </a:r>
                      <a:endParaRPr b="1" i="1" sz="11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 sz="1500" u="sng"/>
                        <a:t>Government Solution:</a:t>
                      </a:r>
                      <a:endParaRPr b="1" sz="1500" u="sng"/>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 sz="1500" u="sng"/>
                        <a:t>Short Term Result:</a:t>
                      </a:r>
                      <a:endParaRPr b="1" sz="1500" u="sng"/>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 sz="1500" u="sng"/>
                        <a:t>Long</a:t>
                      </a:r>
                      <a:r>
                        <a:rPr b="1" lang="en" sz="1500" u="sng"/>
                        <a:t> Term Consequences:</a:t>
                      </a:r>
                      <a:endParaRPr b="1" sz="1500" u="sng"/>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583775">
                <a:tc rowSpan="2">
                  <a:txBody>
                    <a:bodyPr/>
                    <a:lstStyle/>
                    <a:p>
                      <a:pPr indent="0" lvl="0" marL="0" rtl="0" algn="l">
                        <a:spcBef>
                          <a:spcPts val="0"/>
                        </a:spcBef>
                        <a:spcAft>
                          <a:spcPts val="0"/>
                        </a:spcAft>
                        <a:buNone/>
                      </a:pPr>
                      <a:r>
                        <a:rPr b="1" lang="en" sz="1600"/>
                        <a:t>Recession</a:t>
                      </a:r>
                      <a:endParaRPr b="1" sz="1600"/>
                    </a:p>
                    <a:p>
                      <a:pPr indent="0" lvl="0" marL="0" rtl="0" algn="l">
                        <a:spcBef>
                          <a:spcPts val="0"/>
                        </a:spcBef>
                        <a:spcAft>
                          <a:spcPts val="0"/>
                        </a:spcAft>
                        <a:buNone/>
                      </a:pPr>
                      <a:r>
                        <a:t/>
                      </a:r>
                      <a:endParaRPr b="1" sz="1000"/>
                    </a:p>
                    <a:p>
                      <a:pPr indent="0" lvl="0" marL="0" rtl="0" algn="ctr">
                        <a:spcBef>
                          <a:spcPts val="0"/>
                        </a:spcBef>
                        <a:spcAft>
                          <a:spcPts val="0"/>
                        </a:spcAft>
                        <a:buNone/>
                      </a:pPr>
                      <a:r>
                        <a:rPr b="1" lang="en" sz="1000"/>
                        <a:t>(money not circulating / </a:t>
                      </a:r>
                      <a:endParaRPr b="1" sz="1000"/>
                    </a:p>
                    <a:p>
                      <a:pPr indent="0" lvl="0" marL="0" rtl="0" algn="ctr">
                        <a:spcBef>
                          <a:spcPts val="0"/>
                        </a:spcBef>
                        <a:spcAft>
                          <a:spcPts val="0"/>
                        </a:spcAft>
                        <a:buNone/>
                      </a:pPr>
                      <a:r>
                        <a:rPr b="1" lang="en" sz="1000"/>
                        <a:t>too little money)</a:t>
                      </a:r>
                      <a:endParaRPr b="1" sz="10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rowSpan="2">
                  <a:txBody>
                    <a:bodyPr/>
                    <a:lstStyle/>
                    <a:p>
                      <a:pPr indent="-285750" lvl="0" marL="457200" rtl="0" algn="l">
                        <a:spcBef>
                          <a:spcPts val="0"/>
                        </a:spcBef>
                        <a:spcAft>
                          <a:spcPts val="0"/>
                        </a:spcAft>
                        <a:buSzPts val="900"/>
                        <a:buChar char="●"/>
                      </a:pPr>
                      <a:r>
                        <a:rPr lang="en" sz="900"/>
                        <a:t>Low prices,</a:t>
                      </a:r>
                      <a:endParaRPr sz="900"/>
                    </a:p>
                    <a:p>
                      <a:pPr indent="-285750" lvl="0" marL="457200" rtl="0" algn="l">
                        <a:spcBef>
                          <a:spcPts val="0"/>
                        </a:spcBef>
                        <a:spcAft>
                          <a:spcPts val="0"/>
                        </a:spcAft>
                        <a:buSzPts val="900"/>
                        <a:buChar char="●"/>
                      </a:pPr>
                      <a:r>
                        <a:rPr lang="en" sz="900"/>
                        <a:t>Drop in growth/ production,</a:t>
                      </a:r>
                      <a:endParaRPr sz="900"/>
                    </a:p>
                    <a:p>
                      <a:pPr indent="-285750" lvl="0" marL="457200" rtl="0" algn="l">
                        <a:spcBef>
                          <a:spcPts val="0"/>
                        </a:spcBef>
                        <a:spcAft>
                          <a:spcPts val="0"/>
                        </a:spcAft>
                        <a:buSzPts val="900"/>
                        <a:buChar char="●"/>
                      </a:pPr>
                      <a:r>
                        <a:rPr lang="en" sz="900"/>
                        <a:t>GDP falls,</a:t>
                      </a:r>
                      <a:endParaRPr sz="900"/>
                    </a:p>
                    <a:p>
                      <a:pPr indent="-285750" lvl="0" marL="457200" rtl="0" algn="l">
                        <a:spcBef>
                          <a:spcPts val="0"/>
                        </a:spcBef>
                        <a:spcAft>
                          <a:spcPts val="0"/>
                        </a:spcAft>
                        <a:buSzPts val="900"/>
                        <a:buChar char="●"/>
                      </a:pPr>
                      <a:r>
                        <a:rPr lang="en" sz="900"/>
                        <a:t>Businesses cannot hire,</a:t>
                      </a:r>
                      <a:endParaRPr sz="900"/>
                    </a:p>
                    <a:p>
                      <a:pPr indent="-285750" lvl="0" marL="457200" rtl="0" algn="l">
                        <a:spcBef>
                          <a:spcPts val="0"/>
                        </a:spcBef>
                        <a:spcAft>
                          <a:spcPts val="0"/>
                        </a:spcAft>
                        <a:buSzPts val="900"/>
                        <a:buChar char="●"/>
                      </a:pPr>
                      <a:r>
                        <a:rPr lang="en" sz="900"/>
                        <a:t>Unemployment rises,</a:t>
                      </a:r>
                      <a:endParaRPr sz="900"/>
                    </a:p>
                    <a:p>
                      <a:pPr indent="-285750" lvl="0" marL="457200" rtl="0" algn="l">
                        <a:spcBef>
                          <a:spcPts val="0"/>
                        </a:spcBef>
                        <a:spcAft>
                          <a:spcPts val="0"/>
                        </a:spcAft>
                        <a:buSzPts val="900"/>
                        <a:buChar char="●"/>
                      </a:pPr>
                      <a:r>
                        <a:rPr lang="en" sz="900"/>
                        <a:t>People cannot pay bills/ spend less,</a:t>
                      </a:r>
                      <a:endParaRPr sz="900"/>
                    </a:p>
                    <a:p>
                      <a:pPr indent="-285750" lvl="0" marL="457200" rtl="0" algn="l">
                        <a:spcBef>
                          <a:spcPts val="0"/>
                        </a:spcBef>
                        <a:spcAft>
                          <a:spcPts val="0"/>
                        </a:spcAft>
                        <a:buSzPts val="900"/>
                        <a:buChar char="●"/>
                      </a:pPr>
                      <a:r>
                        <a:rPr lang="en" sz="900"/>
                        <a:t>Businesses continue to shrink and lay off employees</a:t>
                      </a:r>
                      <a:endParaRPr sz="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 sz="2500"/>
                        <a:t>Tax</a:t>
                      </a:r>
                      <a:endParaRPr b="1" sz="25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rowSpan="2">
                  <a:txBody>
                    <a:bodyPr/>
                    <a:lstStyle/>
                    <a:p>
                      <a:pPr indent="-285750" lvl="0" marL="457200" rtl="0" algn="l">
                        <a:spcBef>
                          <a:spcPts val="0"/>
                        </a:spcBef>
                        <a:spcAft>
                          <a:spcPts val="0"/>
                        </a:spcAft>
                        <a:buSzPts val="900"/>
                        <a:buChar char="●"/>
                      </a:pPr>
                      <a:r>
                        <a:rPr lang="en" sz="900"/>
                        <a:t>People have </a:t>
                      </a:r>
                      <a:r>
                        <a:rPr lang="en" sz="900" u="sng"/>
                        <a:t>MORE</a:t>
                      </a:r>
                      <a:r>
                        <a:rPr lang="en" sz="900"/>
                        <a:t> money to spend,</a:t>
                      </a:r>
                      <a:endParaRPr sz="900"/>
                    </a:p>
                    <a:p>
                      <a:pPr indent="-285750" lvl="0" marL="457200" rtl="0" algn="l">
                        <a:spcBef>
                          <a:spcPts val="0"/>
                        </a:spcBef>
                        <a:spcAft>
                          <a:spcPts val="0"/>
                        </a:spcAft>
                        <a:buSzPts val="900"/>
                        <a:buChar char="●"/>
                      </a:pPr>
                      <a:r>
                        <a:rPr lang="en" sz="900"/>
                        <a:t>Business hire/ produce</a:t>
                      </a:r>
                      <a:endParaRPr sz="900"/>
                    </a:p>
                    <a:p>
                      <a:pPr indent="-285750" lvl="0" marL="457200" rtl="0" algn="l">
                        <a:spcBef>
                          <a:spcPts val="0"/>
                        </a:spcBef>
                        <a:spcAft>
                          <a:spcPts val="0"/>
                        </a:spcAft>
                        <a:buSzPts val="900"/>
                        <a:buChar char="●"/>
                      </a:pPr>
                      <a:r>
                        <a:rPr b="1" lang="en" sz="800"/>
                        <a:t>Unemployment drops</a:t>
                      </a:r>
                      <a:r>
                        <a:rPr lang="en" sz="900"/>
                        <a:t> </a:t>
                      </a:r>
                      <a:endParaRPr sz="900"/>
                    </a:p>
                    <a:p>
                      <a:pPr indent="-285750" lvl="0" marL="457200" rtl="0" algn="l">
                        <a:spcBef>
                          <a:spcPts val="0"/>
                        </a:spcBef>
                        <a:spcAft>
                          <a:spcPts val="0"/>
                        </a:spcAft>
                        <a:buSzPts val="900"/>
                        <a:buChar char="●"/>
                      </a:pPr>
                      <a:r>
                        <a:rPr lang="en" sz="900"/>
                        <a:t>GDP rises</a:t>
                      </a:r>
                      <a:endParaRPr sz="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rowSpan="2">
                  <a:txBody>
                    <a:bodyPr/>
                    <a:lstStyle/>
                    <a:p>
                      <a:pPr indent="0" lvl="0" marL="0" rtl="0" algn="l">
                        <a:spcBef>
                          <a:spcPts val="0"/>
                        </a:spcBef>
                        <a:spcAft>
                          <a:spcPts val="0"/>
                        </a:spcAft>
                        <a:buNone/>
                      </a:pPr>
                      <a:r>
                        <a:rPr lang="en" sz="900"/>
                        <a:t>-  </a:t>
                      </a:r>
                      <a:r>
                        <a:rPr lang="en" sz="900"/>
                        <a:t>Consumer spending </a:t>
                      </a:r>
                      <a:r>
                        <a:rPr b="1" lang="en" sz="900"/>
                        <a:t>“</a:t>
                      </a:r>
                      <a:r>
                        <a:rPr b="1" lang="en" sz="900"/>
                        <a:t>&gt;”</a:t>
                      </a:r>
                      <a:r>
                        <a:rPr lang="en" sz="900"/>
                        <a:t> Production  =</a:t>
                      </a:r>
                      <a:r>
                        <a:rPr b="1" lang="en" sz="900"/>
                        <a:t>  ACCELERATING </a:t>
                      </a:r>
                      <a:r>
                        <a:rPr b="1" lang="en" sz="900" u="sng"/>
                        <a:t>INFLATION</a:t>
                      </a:r>
                      <a:endParaRPr b="1" sz="900" u="sng"/>
                    </a:p>
                    <a:p>
                      <a:pPr indent="0" lvl="0" marL="0" rtl="0" algn="l">
                        <a:spcBef>
                          <a:spcPts val="0"/>
                        </a:spcBef>
                        <a:spcAft>
                          <a:spcPts val="0"/>
                        </a:spcAft>
                        <a:buNone/>
                      </a:pPr>
                      <a:r>
                        <a:rPr lang="en" sz="900"/>
                        <a:t>- Rising interest rates</a:t>
                      </a:r>
                      <a:endParaRPr sz="900"/>
                    </a:p>
                    <a:p>
                      <a:pPr indent="0" lvl="0" marL="0" rtl="0" algn="l">
                        <a:spcBef>
                          <a:spcPts val="0"/>
                        </a:spcBef>
                        <a:spcAft>
                          <a:spcPts val="0"/>
                        </a:spcAft>
                        <a:buNone/>
                      </a:pPr>
                      <a:r>
                        <a:rPr lang="en" sz="900"/>
                        <a:t>- Crowding out</a:t>
                      </a:r>
                      <a:endParaRPr sz="900"/>
                    </a:p>
                    <a:p>
                      <a:pPr indent="0" lvl="0" marL="0" rtl="0" algn="l">
                        <a:spcBef>
                          <a:spcPts val="0"/>
                        </a:spcBef>
                        <a:spcAft>
                          <a:spcPts val="0"/>
                        </a:spcAft>
                        <a:buNone/>
                      </a:pPr>
                      <a:r>
                        <a:rPr lang="en" sz="900"/>
                        <a:t>- Increasing trade deficits</a:t>
                      </a:r>
                      <a:endParaRPr sz="900"/>
                    </a:p>
                    <a:p>
                      <a:pPr indent="0" lvl="0" marL="0" rtl="0" algn="l">
                        <a:spcBef>
                          <a:spcPts val="0"/>
                        </a:spcBef>
                        <a:spcAft>
                          <a:spcPts val="0"/>
                        </a:spcAft>
                        <a:buNone/>
                      </a:pPr>
                      <a:r>
                        <a:rPr lang="en" sz="900"/>
                        <a:t>- ( Imports &gt; Exports )</a:t>
                      </a:r>
                      <a:endParaRPr sz="9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714225">
                <a:tc vMerge="1"/>
                <a:tc vMerge="1"/>
                <a:tc>
                  <a:txBody>
                    <a:bodyPr/>
                    <a:lstStyle/>
                    <a:p>
                      <a:pPr indent="0" lvl="0" marL="0" rtl="0" algn="l">
                        <a:spcBef>
                          <a:spcPts val="0"/>
                        </a:spcBef>
                        <a:spcAft>
                          <a:spcPts val="0"/>
                        </a:spcAft>
                        <a:buNone/>
                      </a:pPr>
                      <a:r>
                        <a:rPr b="1" lang="en" sz="2500"/>
                        <a:t>Spend</a:t>
                      </a:r>
                      <a:endParaRPr b="1" sz="25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vMerge="1"/>
                <a:tc vMerge="1"/>
              </a:tr>
              <a:tr h="559925">
                <a:tc rowSpan="2">
                  <a:txBody>
                    <a:bodyPr/>
                    <a:lstStyle/>
                    <a:p>
                      <a:pPr indent="0" lvl="0" marL="0" rtl="0" algn="ctr">
                        <a:spcBef>
                          <a:spcPts val="0"/>
                        </a:spcBef>
                        <a:spcAft>
                          <a:spcPts val="0"/>
                        </a:spcAft>
                        <a:buNone/>
                      </a:pPr>
                      <a:r>
                        <a:rPr b="1" lang="en" sz="1600"/>
                        <a:t>Inflation</a:t>
                      </a:r>
                      <a:endParaRPr b="1" sz="1600"/>
                    </a:p>
                    <a:p>
                      <a:pPr indent="0" lvl="0" marL="0" rtl="0" algn="ctr">
                        <a:spcBef>
                          <a:spcPts val="0"/>
                        </a:spcBef>
                        <a:spcAft>
                          <a:spcPts val="0"/>
                        </a:spcAft>
                        <a:buNone/>
                      </a:pPr>
                      <a:r>
                        <a:t/>
                      </a:r>
                      <a:endParaRPr b="1" sz="1000">
                        <a:solidFill>
                          <a:schemeClr val="dk1"/>
                        </a:solidFill>
                      </a:endParaRPr>
                    </a:p>
                    <a:p>
                      <a:pPr indent="0" lvl="0" marL="0" rtl="0" algn="ctr">
                        <a:spcBef>
                          <a:spcPts val="0"/>
                        </a:spcBef>
                        <a:spcAft>
                          <a:spcPts val="0"/>
                        </a:spcAft>
                        <a:buNone/>
                      </a:pPr>
                      <a:r>
                        <a:rPr b="1" lang="en" sz="1000">
                          <a:solidFill>
                            <a:schemeClr val="dk1"/>
                          </a:solidFill>
                        </a:rPr>
                        <a:t>(money quickly circulating / </a:t>
                      </a:r>
                      <a:endParaRPr b="1" sz="1000">
                        <a:solidFill>
                          <a:schemeClr val="dk1"/>
                        </a:solidFill>
                      </a:endParaRPr>
                    </a:p>
                    <a:p>
                      <a:pPr indent="0" lvl="0" marL="0" rtl="0" algn="ctr">
                        <a:spcBef>
                          <a:spcPts val="0"/>
                        </a:spcBef>
                        <a:spcAft>
                          <a:spcPts val="0"/>
                        </a:spcAft>
                        <a:buClr>
                          <a:schemeClr val="dk1"/>
                        </a:buClr>
                        <a:buSzPts val="1100"/>
                        <a:buFont typeface="Arial"/>
                        <a:buNone/>
                      </a:pPr>
                      <a:r>
                        <a:rPr b="1" lang="en" sz="1000">
                          <a:solidFill>
                            <a:schemeClr val="dk1"/>
                          </a:solidFill>
                        </a:rPr>
                        <a:t>too much money)</a:t>
                      </a:r>
                      <a:endParaRPr b="1" sz="1600"/>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rowSpan="2">
                  <a:txBody>
                    <a:bodyPr/>
                    <a:lstStyle/>
                    <a:p>
                      <a:pPr indent="-285750" lvl="0" marL="457200" rtl="0" algn="l">
                        <a:spcBef>
                          <a:spcPts val="0"/>
                        </a:spcBef>
                        <a:spcAft>
                          <a:spcPts val="0"/>
                        </a:spcAft>
                        <a:buClr>
                          <a:schemeClr val="dk1"/>
                        </a:buClr>
                        <a:buSzPts val="900"/>
                        <a:buChar char="●"/>
                      </a:pPr>
                      <a:r>
                        <a:rPr lang="en" sz="900">
                          <a:solidFill>
                            <a:schemeClr val="dk1"/>
                          </a:solidFill>
                        </a:rPr>
                        <a:t>More money in circulation,</a:t>
                      </a:r>
                      <a:endParaRPr sz="9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Prices rise quickly because production cannot keep up with demand,</a:t>
                      </a:r>
                      <a:endParaRPr sz="9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Businesses gain revenue,</a:t>
                      </a:r>
                      <a:endParaRPr sz="9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Businesses continue spending and invest in additional capital</a:t>
                      </a:r>
                      <a:r>
                        <a:rPr lang="en" sz="700">
                          <a:solidFill>
                            <a:schemeClr val="dk1"/>
                          </a:solidFill>
                        </a:rPr>
                        <a:t> (machinery/ technology/ equipment),</a:t>
                      </a:r>
                      <a:endParaRPr sz="7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Businesses able to hire more workers,</a:t>
                      </a:r>
                      <a:endParaRPr sz="9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Unemployment falls, </a:t>
                      </a:r>
                      <a:endParaRPr sz="9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People cannot afford luxury items → (Prices rise faster than incomes)  “sticky wages”</a:t>
                      </a:r>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a:txBody>
                    <a:bodyPr/>
                    <a:lstStyle/>
                    <a:p>
                      <a:pPr indent="0" lvl="0" marL="0" rtl="0" algn="ctr">
                        <a:spcBef>
                          <a:spcPts val="0"/>
                        </a:spcBef>
                        <a:spcAft>
                          <a:spcPts val="0"/>
                        </a:spcAft>
                        <a:buNone/>
                      </a:pPr>
                      <a:r>
                        <a:rPr b="1" lang="en" sz="2500"/>
                        <a:t>Tax</a:t>
                      </a:r>
                      <a:endParaRPr b="1" sz="25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rowSpan="2">
                  <a:txBody>
                    <a:bodyPr/>
                    <a:lstStyle/>
                    <a:p>
                      <a:pPr indent="-285750" lvl="0" marL="457200" rtl="0" algn="l">
                        <a:spcBef>
                          <a:spcPts val="0"/>
                        </a:spcBef>
                        <a:spcAft>
                          <a:spcPts val="0"/>
                        </a:spcAft>
                        <a:buClr>
                          <a:schemeClr val="dk1"/>
                        </a:buClr>
                        <a:buSzPts val="900"/>
                        <a:buChar char="●"/>
                      </a:pPr>
                      <a:r>
                        <a:rPr lang="en" sz="900">
                          <a:solidFill>
                            <a:schemeClr val="dk1"/>
                          </a:solidFill>
                        </a:rPr>
                        <a:t>People have </a:t>
                      </a:r>
                      <a:r>
                        <a:rPr lang="en" sz="900" u="sng">
                          <a:solidFill>
                            <a:schemeClr val="dk1"/>
                          </a:solidFill>
                        </a:rPr>
                        <a:t>LESS</a:t>
                      </a:r>
                      <a:r>
                        <a:rPr lang="en" sz="900">
                          <a:solidFill>
                            <a:schemeClr val="dk1"/>
                          </a:solidFill>
                        </a:rPr>
                        <a:t> money to spend,</a:t>
                      </a:r>
                      <a:endParaRPr sz="9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Business  layoff/ cut back investing</a:t>
                      </a:r>
                      <a:endParaRPr sz="9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Unemployment rises</a:t>
                      </a:r>
                      <a:endParaRPr sz="600">
                        <a:solidFill>
                          <a:schemeClr val="dk1"/>
                        </a:solidFill>
                      </a:endParaRPr>
                    </a:p>
                    <a:p>
                      <a:pPr indent="-285750" lvl="0" marL="457200" rtl="0" algn="l">
                        <a:spcBef>
                          <a:spcPts val="0"/>
                        </a:spcBef>
                        <a:spcAft>
                          <a:spcPts val="0"/>
                        </a:spcAft>
                        <a:buClr>
                          <a:schemeClr val="dk1"/>
                        </a:buClr>
                        <a:buSzPts val="900"/>
                        <a:buChar char="●"/>
                      </a:pPr>
                      <a:r>
                        <a:rPr lang="en" sz="900">
                          <a:solidFill>
                            <a:schemeClr val="dk1"/>
                          </a:solidFill>
                        </a:rPr>
                        <a:t>GDP slows</a:t>
                      </a:r>
                      <a:endParaRPr sz="900">
                        <a:solidFill>
                          <a:schemeClr val="dk1"/>
                        </a:solidFill>
                      </a:endParaRPr>
                    </a:p>
                    <a:p>
                      <a:pPr indent="-285750" lvl="0" marL="457200" rtl="0" algn="l">
                        <a:spcBef>
                          <a:spcPts val="0"/>
                        </a:spcBef>
                        <a:spcAft>
                          <a:spcPts val="0"/>
                        </a:spcAft>
                        <a:buClr>
                          <a:schemeClr val="dk1"/>
                        </a:buClr>
                        <a:buSzPts val="900"/>
                        <a:buChar char="●"/>
                      </a:pPr>
                      <a:r>
                        <a:rPr b="1" lang="en" sz="900">
                          <a:solidFill>
                            <a:schemeClr val="dk1"/>
                          </a:solidFill>
                        </a:rPr>
                        <a:t>Prices FALL</a:t>
                      </a:r>
                      <a:endParaRPr b="1" sz="900">
                        <a:solidFill>
                          <a:schemeClr val="dk1"/>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rowSpan="2">
                  <a:txBody>
                    <a:bodyPr/>
                    <a:lstStyle/>
                    <a:p>
                      <a:pPr indent="0" lvl="0" marL="0" rtl="0" algn="l">
                        <a:spcBef>
                          <a:spcPts val="0"/>
                        </a:spcBef>
                        <a:spcAft>
                          <a:spcPts val="0"/>
                        </a:spcAft>
                        <a:buClr>
                          <a:schemeClr val="dk1"/>
                        </a:buClr>
                        <a:buSzPts val="1100"/>
                        <a:buFont typeface="Arial"/>
                        <a:buNone/>
                      </a:pPr>
                      <a:r>
                        <a:rPr lang="en" sz="900">
                          <a:solidFill>
                            <a:schemeClr val="dk1"/>
                          </a:solidFill>
                        </a:rPr>
                        <a:t>-  Consumer spending </a:t>
                      </a:r>
                      <a:r>
                        <a:rPr b="1" lang="en" sz="900">
                          <a:solidFill>
                            <a:schemeClr val="dk1"/>
                          </a:solidFill>
                        </a:rPr>
                        <a:t>“&lt;”</a:t>
                      </a:r>
                      <a:r>
                        <a:rPr lang="en" sz="900">
                          <a:solidFill>
                            <a:schemeClr val="dk1"/>
                          </a:solidFill>
                        </a:rPr>
                        <a:t> Production  =</a:t>
                      </a:r>
                      <a:r>
                        <a:rPr b="1" lang="en" sz="900">
                          <a:solidFill>
                            <a:schemeClr val="dk1"/>
                          </a:solidFill>
                        </a:rPr>
                        <a:t> </a:t>
                      </a:r>
                      <a:r>
                        <a:rPr b="1" lang="en" sz="900" u="sng">
                          <a:solidFill>
                            <a:schemeClr val="dk1"/>
                          </a:solidFill>
                        </a:rPr>
                        <a:t>RECESSION/ High Unemployment</a:t>
                      </a:r>
                      <a:endParaRPr b="1" sz="900" u="sng">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rPr>
                        <a:t>- Lower interest rates</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rPr>
                        <a:t>- Depreciation of the dollar</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rPr>
                        <a:t>- Decrease trade deficit → Americans slow importing and export more.</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rPr>
                        <a:t>- (</a:t>
                      </a:r>
                      <a:r>
                        <a:rPr lang="en" sz="900" u="sng">
                          <a:solidFill>
                            <a:schemeClr val="dk1"/>
                          </a:solidFill>
                        </a:rPr>
                        <a:t>or</a:t>
                      </a:r>
                      <a:r>
                        <a:rPr lang="en" sz="900">
                          <a:solidFill>
                            <a:schemeClr val="dk1"/>
                          </a:solidFill>
                        </a:rPr>
                        <a:t> create a trade surplus) :</a:t>
                      </a:r>
                      <a:endParaRPr sz="900">
                        <a:solidFill>
                          <a:schemeClr val="dk1"/>
                        </a:solidFill>
                      </a:endParaRPr>
                    </a:p>
                    <a:p>
                      <a:pPr indent="0" lvl="0" marL="0" rtl="0" algn="l">
                        <a:spcBef>
                          <a:spcPts val="0"/>
                        </a:spcBef>
                        <a:spcAft>
                          <a:spcPts val="0"/>
                        </a:spcAft>
                        <a:buClr>
                          <a:schemeClr val="dk1"/>
                        </a:buClr>
                        <a:buSzPts val="1100"/>
                        <a:buFont typeface="Arial"/>
                        <a:buNone/>
                      </a:pPr>
                      <a:r>
                        <a:rPr lang="en" sz="900">
                          <a:solidFill>
                            <a:schemeClr val="dk1"/>
                          </a:solidFill>
                        </a:rPr>
                        <a:t>       Exporting &gt; Imports</a:t>
                      </a:r>
                      <a:endParaRPr sz="900">
                        <a:solidFill>
                          <a:schemeClr val="dk1"/>
                        </a:solidFill>
                      </a:endParaRPr>
                    </a:p>
                  </a:txBody>
                  <a:tcPr marT="91425" marB="91425" marR="91425" marL="91425">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r>
              <a:tr h="988850">
                <a:tc vMerge="1"/>
                <a:tc vMerge="1"/>
                <a:tc>
                  <a:txBody>
                    <a:bodyPr/>
                    <a:lstStyle/>
                    <a:p>
                      <a:pPr indent="0" lvl="0" marL="0" rtl="0" algn="l">
                        <a:spcBef>
                          <a:spcPts val="0"/>
                        </a:spcBef>
                        <a:spcAft>
                          <a:spcPts val="0"/>
                        </a:spcAft>
                        <a:buNone/>
                      </a:pPr>
                      <a:r>
                        <a:rPr b="1" lang="en" sz="2500"/>
                        <a:t>Spend</a:t>
                      </a:r>
                      <a:endParaRPr b="1" sz="2500"/>
                    </a:p>
                  </a:txBody>
                  <a:tcPr marT="91425" marB="91425" marR="91425" marL="91425" anchor="ctr">
                    <a:lnL cap="flat" cmpd="sng" w="9525">
                      <a:solidFill>
                        <a:schemeClr val="dk1"/>
                      </a:solidFill>
                      <a:prstDash val="solid"/>
                      <a:round/>
                      <a:headEnd len="sm" w="sm" type="none"/>
                      <a:tailEnd len="sm" w="sm" type="none"/>
                    </a:lnL>
                    <a:lnR cap="flat" cmpd="sng" w="9525">
                      <a:solidFill>
                        <a:schemeClr val="dk1"/>
                      </a:solidFill>
                      <a:prstDash val="solid"/>
                      <a:round/>
                      <a:headEnd len="sm" w="sm" type="none"/>
                      <a:tailEnd len="sm" w="sm" type="none"/>
                    </a:lnR>
                    <a:lnT cap="flat" cmpd="sng" w="9525">
                      <a:solidFill>
                        <a:schemeClr val="dk1"/>
                      </a:solidFill>
                      <a:prstDash val="solid"/>
                      <a:round/>
                      <a:headEnd len="sm" w="sm" type="none"/>
                      <a:tailEnd len="sm" w="sm" type="none"/>
                    </a:lnT>
                    <a:lnB cap="flat" cmpd="sng" w="9525">
                      <a:solidFill>
                        <a:schemeClr val="dk1"/>
                      </a:solidFill>
                      <a:prstDash val="solid"/>
                      <a:round/>
                      <a:headEnd len="sm" w="sm" type="none"/>
                      <a:tailEnd len="sm" w="sm" type="none"/>
                    </a:lnB>
                  </a:tcPr>
                </a:tc>
                <a:tc vMerge="1"/>
                <a:tc vMerge="1"/>
              </a:tr>
            </a:tbl>
          </a:graphicData>
        </a:graphic>
      </p:graphicFrame>
      <p:sp>
        <p:nvSpPr>
          <p:cNvPr id="284" name="Google Shape;284;p34"/>
          <p:cNvSpPr/>
          <p:nvPr/>
        </p:nvSpPr>
        <p:spPr>
          <a:xfrm>
            <a:off x="3060500" y="4633350"/>
            <a:ext cx="161100" cy="148800"/>
          </a:xfrm>
          <a:prstGeom prst="smileyFace">
            <a:avLst>
              <a:gd fmla="val 4653"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4"/>
          <p:cNvSpPr/>
          <p:nvPr/>
        </p:nvSpPr>
        <p:spPr>
          <a:xfrm>
            <a:off x="5664225" y="3002650"/>
            <a:ext cx="210600" cy="396600"/>
          </a:xfrm>
          <a:prstGeom prst="upArrow">
            <a:avLst>
              <a:gd fmla="val 50000" name="adj1"/>
              <a:gd fmla="val 50000" name="adj2"/>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4"/>
          <p:cNvSpPr/>
          <p:nvPr/>
        </p:nvSpPr>
        <p:spPr>
          <a:xfrm>
            <a:off x="5664225" y="3681650"/>
            <a:ext cx="210600" cy="396600"/>
          </a:xfrm>
          <a:prstGeom prst="upArrow">
            <a:avLst>
              <a:gd fmla="val 50000" name="adj1"/>
              <a:gd fmla="val 50000" name="adj2"/>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4"/>
          <p:cNvSpPr/>
          <p:nvPr/>
        </p:nvSpPr>
        <p:spPr>
          <a:xfrm rot="10800000">
            <a:off x="5664225" y="4447550"/>
            <a:ext cx="210600" cy="396600"/>
          </a:xfrm>
          <a:prstGeom prst="upArrow">
            <a:avLst>
              <a:gd fmla="val 50000" name="adj1"/>
              <a:gd fmla="val 50000" name="adj2"/>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4"/>
          <p:cNvSpPr/>
          <p:nvPr/>
        </p:nvSpPr>
        <p:spPr>
          <a:xfrm rot="10800000">
            <a:off x="5664225" y="2373450"/>
            <a:ext cx="210600" cy="396600"/>
          </a:xfrm>
          <a:prstGeom prst="upArrow">
            <a:avLst>
              <a:gd fmla="val 50000" name="adj1"/>
              <a:gd fmla="val 50000" name="adj2"/>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4"/>
          <p:cNvSpPr/>
          <p:nvPr/>
        </p:nvSpPr>
        <p:spPr>
          <a:xfrm>
            <a:off x="4572000" y="2770050"/>
            <a:ext cx="1024200" cy="2325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rPr>
              <a:t>Expansionary</a:t>
            </a:r>
            <a:endParaRPr sz="1000">
              <a:solidFill>
                <a:schemeClr val="dk1"/>
              </a:solidFill>
            </a:endParaRPr>
          </a:p>
        </p:txBody>
      </p:sp>
      <p:sp>
        <p:nvSpPr>
          <p:cNvPr id="290" name="Google Shape;290;p34"/>
          <p:cNvSpPr/>
          <p:nvPr/>
        </p:nvSpPr>
        <p:spPr>
          <a:xfrm>
            <a:off x="4568100" y="4078250"/>
            <a:ext cx="1024200" cy="258900"/>
          </a:xfrm>
          <a:prstGeom prst="rect">
            <a:avLst/>
          </a:prstGeom>
          <a:solidFill>
            <a:srgbClr val="FFFF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rPr>
              <a:t>Contractio</a:t>
            </a:r>
            <a:r>
              <a:rPr lang="en" sz="1000">
                <a:solidFill>
                  <a:schemeClr val="dk1"/>
                </a:solidFill>
              </a:rPr>
              <a:t>nary</a:t>
            </a:r>
            <a:endParaRPr sz="1000">
              <a:solidFill>
                <a:schemeClr val="dk1"/>
              </a:solidFill>
            </a:endParaRPr>
          </a:p>
        </p:txBody>
      </p:sp>
      <p:sp>
        <p:nvSpPr>
          <p:cNvPr id="291" name="Google Shape;291;p34"/>
          <p:cNvSpPr/>
          <p:nvPr/>
        </p:nvSpPr>
        <p:spPr>
          <a:xfrm>
            <a:off x="4572725" y="2302950"/>
            <a:ext cx="1513200" cy="1273800"/>
          </a:xfrm>
          <a:prstGeom prst="rect">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34"/>
          <p:cNvSpPr/>
          <p:nvPr/>
        </p:nvSpPr>
        <p:spPr>
          <a:xfrm>
            <a:off x="4572725" y="3599175"/>
            <a:ext cx="1513200" cy="1558500"/>
          </a:xfrm>
          <a:prstGeom prst="rect">
            <a:avLst/>
          </a:prstGeom>
          <a:noFill/>
          <a:ln cap="flat" cmpd="sng" w="28575">
            <a:solidFill>
              <a:srgbClr val="0000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9138"/>
        </a:solidFill>
      </p:bgPr>
    </p:bg>
    <p:spTree>
      <p:nvGrpSpPr>
        <p:cNvPr id="296" name="Shape 296"/>
        <p:cNvGrpSpPr/>
        <p:nvPr/>
      </p:nvGrpSpPr>
      <p:grpSpPr>
        <a:xfrm>
          <a:off x="0" y="0"/>
          <a:ext cx="0" cy="0"/>
          <a:chOff x="0" y="0"/>
          <a:chExt cx="0" cy="0"/>
        </a:xfrm>
      </p:grpSpPr>
      <p:sp>
        <p:nvSpPr>
          <p:cNvPr id="297" name="Google Shape;297;p35"/>
          <p:cNvSpPr txBox="1"/>
          <p:nvPr>
            <p:ph type="title"/>
          </p:nvPr>
        </p:nvSpPr>
        <p:spPr>
          <a:xfrm>
            <a:off x="278500" y="2061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i="1" lang="en"/>
              <a:t>Teacher Practice…</a:t>
            </a:r>
            <a:endParaRPr b="1" i="1"/>
          </a:p>
        </p:txBody>
      </p:sp>
      <p:sp>
        <p:nvSpPr>
          <p:cNvPr id="298" name="Google Shape;298;p35"/>
          <p:cNvSpPr txBox="1"/>
          <p:nvPr>
            <p:ph idx="1" type="body"/>
          </p:nvPr>
        </p:nvSpPr>
        <p:spPr>
          <a:xfrm>
            <a:off x="311700" y="809675"/>
            <a:ext cx="8520600" cy="3808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u="sng">
                <a:solidFill>
                  <a:schemeClr val="accent1"/>
                </a:solidFill>
                <a:hlinkClick r:id="rId3">
                  <a:extLst>
                    <a:ext uri="{A12FA001-AC4F-418D-AE19-62706E023703}">
                      <ahyp:hlinkClr val="tx"/>
                    </a:ext>
                  </a:extLst>
                </a:hlinkClick>
              </a:rPr>
              <a:t>https://docs.google.com/document/d/1FqGsT9Ik9mMjle0UB6CVxfpU97Ps3z1SqSmGcJ_ZHT0/edit?usp=sharing</a:t>
            </a:r>
            <a:r>
              <a:rPr b="1" lang="en">
                <a:solidFill>
                  <a:schemeClr val="dk1"/>
                </a:solidFill>
              </a:rPr>
              <a:t>  </a:t>
            </a:r>
            <a:endParaRPr b="1">
              <a:solidFill>
                <a:schemeClr val="dk1"/>
              </a:solidFill>
            </a:endParaRPr>
          </a:p>
          <a:p>
            <a:pPr indent="0" lvl="0" marL="0" rtl="0" algn="l">
              <a:spcBef>
                <a:spcPts val="1200"/>
              </a:spcBef>
              <a:spcAft>
                <a:spcPts val="1200"/>
              </a:spcAft>
              <a:buNone/>
            </a:pPr>
            <a:r>
              <a:t/>
            </a:r>
            <a:endParaRPr b="1">
              <a:solidFill>
                <a:schemeClr val="dk1"/>
              </a:solidFill>
            </a:endParaRPr>
          </a:p>
        </p:txBody>
      </p:sp>
      <p:sp>
        <p:nvSpPr>
          <p:cNvPr id="299" name="Google Shape;299;p35"/>
          <p:cNvSpPr txBox="1"/>
          <p:nvPr/>
        </p:nvSpPr>
        <p:spPr>
          <a:xfrm>
            <a:off x="5614700" y="3189350"/>
            <a:ext cx="3038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Teacher help on Fiscal Policy: </a:t>
            </a:r>
            <a:r>
              <a:rPr b="1" lang="en" u="sng">
                <a:solidFill>
                  <a:schemeClr val="accent1"/>
                </a:solidFill>
                <a:hlinkClick r:id="rId4">
                  <a:extLst>
                    <a:ext uri="{A12FA001-AC4F-418D-AE19-62706E023703}">
                      <ahyp:hlinkClr val="tx"/>
                    </a:ext>
                  </a:extLst>
                </a:hlinkClick>
              </a:rPr>
              <a:t>https://sgp.fas.org/crs/misc/R45723.pdf</a:t>
            </a:r>
            <a:r>
              <a:rPr b="1" lang="en">
                <a:solidFill>
                  <a:schemeClr val="accent1"/>
                </a:solidFill>
              </a:rPr>
              <a:t> </a:t>
            </a:r>
            <a:endParaRPr b="1">
              <a:solidFill>
                <a:schemeClr val="accent1"/>
              </a:solidFill>
            </a:endParaRPr>
          </a:p>
        </p:txBody>
      </p:sp>
      <p:pic>
        <p:nvPicPr>
          <p:cNvPr id="300" name="Google Shape;300;p35"/>
          <p:cNvPicPr preferRelativeResize="0"/>
          <p:nvPr/>
        </p:nvPicPr>
        <p:blipFill>
          <a:blip r:embed="rId5">
            <a:alphaModFix/>
          </a:blip>
          <a:stretch>
            <a:fillRect/>
          </a:stretch>
        </p:blipFill>
        <p:spPr>
          <a:xfrm>
            <a:off x="6405824" y="3821149"/>
            <a:ext cx="2578901" cy="1047300"/>
          </a:xfrm>
          <a:prstGeom prst="rect">
            <a:avLst/>
          </a:prstGeom>
          <a:noFill/>
          <a:ln cap="flat" cmpd="sng" w="28575">
            <a:solidFill>
              <a:srgbClr val="0B5394"/>
            </a:solidFill>
            <a:prstDash val="solid"/>
            <a:round/>
            <a:headEnd len="sm" w="sm" type="none"/>
            <a:tailEnd len="sm" w="sm" type="none"/>
          </a:ln>
        </p:spPr>
      </p:pic>
      <p:pic>
        <p:nvPicPr>
          <p:cNvPr id="301" name="Google Shape;301;p35"/>
          <p:cNvPicPr preferRelativeResize="0"/>
          <p:nvPr/>
        </p:nvPicPr>
        <p:blipFill>
          <a:blip r:embed="rId6">
            <a:alphaModFix/>
          </a:blip>
          <a:stretch>
            <a:fillRect/>
          </a:stretch>
        </p:blipFill>
        <p:spPr>
          <a:xfrm>
            <a:off x="185075" y="1624125"/>
            <a:ext cx="2600604" cy="3244325"/>
          </a:xfrm>
          <a:prstGeom prst="rect">
            <a:avLst/>
          </a:prstGeom>
          <a:noFill/>
          <a:ln cap="flat" cmpd="sng" w="9525">
            <a:solidFill>
              <a:schemeClr val="dk1"/>
            </a:solidFill>
            <a:prstDash val="solid"/>
            <a:round/>
            <a:headEnd len="sm" w="sm" type="none"/>
            <a:tailEnd len="sm" w="sm" type="none"/>
          </a:ln>
        </p:spPr>
      </p:pic>
      <p:pic>
        <p:nvPicPr>
          <p:cNvPr id="302" name="Google Shape;302;p35"/>
          <p:cNvPicPr preferRelativeResize="0"/>
          <p:nvPr/>
        </p:nvPicPr>
        <p:blipFill>
          <a:blip r:embed="rId7">
            <a:alphaModFix/>
          </a:blip>
          <a:stretch>
            <a:fillRect/>
          </a:stretch>
        </p:blipFill>
        <p:spPr>
          <a:xfrm>
            <a:off x="2912576" y="1624125"/>
            <a:ext cx="2542851" cy="3244325"/>
          </a:xfrm>
          <a:prstGeom prst="rect">
            <a:avLst/>
          </a:prstGeom>
          <a:noFill/>
          <a:ln cap="flat" cmpd="sng" w="9525">
            <a:solidFill>
              <a:schemeClr val="dk1"/>
            </a:solidFill>
            <a:prstDash val="solid"/>
            <a:round/>
            <a:headEnd len="sm" w="sm" type="none"/>
            <a:tailEnd len="sm" w="sm" type="none"/>
          </a:ln>
        </p:spPr>
      </p:pic>
      <p:pic>
        <p:nvPicPr>
          <p:cNvPr id="303" name="Google Shape;303;p35"/>
          <p:cNvPicPr preferRelativeResize="0"/>
          <p:nvPr/>
        </p:nvPicPr>
        <p:blipFill>
          <a:blip r:embed="rId8">
            <a:alphaModFix/>
          </a:blip>
          <a:stretch>
            <a:fillRect/>
          </a:stretch>
        </p:blipFill>
        <p:spPr>
          <a:xfrm>
            <a:off x="7273899" y="1385900"/>
            <a:ext cx="1438950" cy="1828149"/>
          </a:xfrm>
          <a:prstGeom prst="rect">
            <a:avLst/>
          </a:prstGeom>
          <a:noFill/>
          <a:ln cap="flat" cmpd="sng" w="9525">
            <a:solidFill>
              <a:schemeClr val="dk1"/>
            </a:solidFill>
            <a:prstDash val="solid"/>
            <a:round/>
            <a:headEnd len="sm" w="sm" type="none"/>
            <a:tailEnd len="sm" w="sm" type="none"/>
          </a:ln>
        </p:spPr>
      </p:pic>
      <p:pic>
        <p:nvPicPr>
          <p:cNvPr id="304" name="Google Shape;304;p35"/>
          <p:cNvPicPr preferRelativeResize="0"/>
          <p:nvPr/>
        </p:nvPicPr>
        <p:blipFill>
          <a:blip r:embed="rId9">
            <a:alphaModFix/>
          </a:blip>
          <a:stretch>
            <a:fillRect/>
          </a:stretch>
        </p:blipFill>
        <p:spPr>
          <a:xfrm>
            <a:off x="5714749" y="1383213"/>
            <a:ext cx="1438950" cy="183352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9138"/>
        </a:solidFill>
      </p:bgPr>
    </p:bg>
    <p:spTree>
      <p:nvGrpSpPr>
        <p:cNvPr id="308" name="Shape 308"/>
        <p:cNvGrpSpPr/>
        <p:nvPr/>
      </p:nvGrpSpPr>
      <p:grpSpPr>
        <a:xfrm>
          <a:off x="0" y="0"/>
          <a:ext cx="0" cy="0"/>
          <a:chOff x="0" y="0"/>
          <a:chExt cx="0" cy="0"/>
        </a:xfrm>
      </p:grpSpPr>
      <p:sp>
        <p:nvSpPr>
          <p:cNvPr id="309" name="Google Shape;309;p36"/>
          <p:cNvSpPr txBox="1"/>
          <p:nvPr>
            <p:ph type="title"/>
          </p:nvPr>
        </p:nvSpPr>
        <p:spPr>
          <a:xfrm>
            <a:off x="3069675" y="445025"/>
            <a:ext cx="5762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620"/>
              <a:t>Personal Finance</a:t>
            </a:r>
            <a:endParaRPr b="1" sz="3620"/>
          </a:p>
        </p:txBody>
      </p:sp>
      <p:sp>
        <p:nvSpPr>
          <p:cNvPr id="310" name="Google Shape;310;p36"/>
          <p:cNvSpPr txBox="1"/>
          <p:nvPr>
            <p:ph idx="1" type="body"/>
          </p:nvPr>
        </p:nvSpPr>
        <p:spPr>
          <a:xfrm>
            <a:off x="112200" y="285050"/>
            <a:ext cx="2900100" cy="44349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None/>
            </a:pPr>
            <a:r>
              <a:rPr b="1" lang="en" sz="2500" u="sng">
                <a:solidFill>
                  <a:schemeClr val="dk1"/>
                </a:solidFill>
              </a:rPr>
              <a:t>5 </a:t>
            </a:r>
            <a:r>
              <a:rPr b="1" lang="en" sz="2500" u="sng">
                <a:solidFill>
                  <a:schemeClr val="dk1"/>
                </a:solidFill>
                <a:highlight>
                  <a:srgbClr val="F1C232"/>
                </a:highlight>
              </a:rPr>
              <a:t>Areas</a:t>
            </a:r>
            <a:r>
              <a:rPr b="1" lang="en" sz="2500" u="sng">
                <a:solidFill>
                  <a:schemeClr val="dk1"/>
                </a:solidFill>
              </a:rPr>
              <a:t> of </a:t>
            </a:r>
            <a:endParaRPr b="1" sz="2500" u="sng">
              <a:solidFill>
                <a:schemeClr val="dk1"/>
              </a:solidFill>
            </a:endParaRPr>
          </a:p>
          <a:p>
            <a:pPr indent="0" lvl="0" marL="0" rtl="0" algn="ctr">
              <a:lnSpc>
                <a:spcPct val="100000"/>
              </a:lnSpc>
              <a:spcBef>
                <a:spcPts val="1200"/>
              </a:spcBef>
              <a:spcAft>
                <a:spcPts val="0"/>
              </a:spcAft>
              <a:buNone/>
            </a:pPr>
            <a:r>
              <a:rPr b="1" lang="en" sz="2500" u="sng">
                <a:solidFill>
                  <a:schemeClr val="dk1"/>
                </a:solidFill>
              </a:rPr>
              <a:t>Personal Finance</a:t>
            </a:r>
            <a:endParaRPr b="1" sz="2500" u="sng">
              <a:solidFill>
                <a:schemeClr val="dk1"/>
              </a:solidFill>
            </a:endParaRPr>
          </a:p>
          <a:p>
            <a:pPr indent="0" lvl="0" marL="0" rtl="0" algn="ctr">
              <a:lnSpc>
                <a:spcPct val="100000"/>
              </a:lnSpc>
              <a:spcBef>
                <a:spcPts val="1200"/>
              </a:spcBef>
              <a:spcAft>
                <a:spcPts val="0"/>
              </a:spcAft>
              <a:buNone/>
            </a:pPr>
            <a:r>
              <a:t/>
            </a:r>
            <a:endParaRPr b="1" sz="2300" u="sng">
              <a:solidFill>
                <a:schemeClr val="dk1"/>
              </a:solidFill>
            </a:endParaRPr>
          </a:p>
          <a:p>
            <a:pPr indent="0" lvl="0" marL="457200" rtl="0" algn="l">
              <a:spcBef>
                <a:spcPts val="1200"/>
              </a:spcBef>
              <a:spcAft>
                <a:spcPts val="0"/>
              </a:spcAft>
              <a:buNone/>
            </a:pPr>
            <a:r>
              <a:t/>
            </a:r>
            <a:endParaRPr sz="2300">
              <a:solidFill>
                <a:schemeClr val="dk1"/>
              </a:solidFill>
            </a:endParaRPr>
          </a:p>
          <a:p>
            <a:pPr indent="0" lvl="0" marL="0" rtl="0" algn="l">
              <a:spcBef>
                <a:spcPts val="1200"/>
              </a:spcBef>
              <a:spcAft>
                <a:spcPts val="1200"/>
              </a:spcAft>
              <a:buNone/>
            </a:pPr>
            <a:r>
              <a:t/>
            </a:r>
            <a:endParaRPr>
              <a:solidFill>
                <a:schemeClr val="dk1"/>
              </a:solidFill>
            </a:endParaRPr>
          </a:p>
        </p:txBody>
      </p:sp>
      <p:pic>
        <p:nvPicPr>
          <p:cNvPr id="311" name="Google Shape;311;p36"/>
          <p:cNvPicPr preferRelativeResize="0"/>
          <p:nvPr/>
        </p:nvPicPr>
        <p:blipFill>
          <a:blip r:embed="rId3">
            <a:alphaModFix/>
          </a:blip>
          <a:stretch>
            <a:fillRect/>
          </a:stretch>
        </p:blipFill>
        <p:spPr>
          <a:xfrm>
            <a:off x="3069663" y="1287313"/>
            <a:ext cx="5762625" cy="3609975"/>
          </a:xfrm>
          <a:prstGeom prst="rect">
            <a:avLst/>
          </a:prstGeom>
          <a:noFill/>
          <a:ln cap="flat" cmpd="sng" w="19050">
            <a:solidFill>
              <a:schemeClr val="dk2"/>
            </a:solidFill>
            <a:prstDash val="solid"/>
            <a:round/>
            <a:headEnd len="sm" w="sm" type="none"/>
            <a:tailEnd len="sm" w="sm" type="none"/>
          </a:ln>
        </p:spPr>
      </p:pic>
      <p:sp>
        <p:nvSpPr>
          <p:cNvPr id="312" name="Google Shape;312;p36"/>
          <p:cNvSpPr txBox="1"/>
          <p:nvPr/>
        </p:nvSpPr>
        <p:spPr>
          <a:xfrm>
            <a:off x="12450" y="4527900"/>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4"/>
              </a:rPr>
              <a:t>https://www.investopedia.com/terms/p/personalfinance.asp</a:t>
            </a:r>
            <a:r>
              <a:rPr lang="en"/>
              <a:t> </a:t>
            </a:r>
            <a:endParaRPr/>
          </a:p>
        </p:txBody>
      </p:sp>
      <p:sp>
        <p:nvSpPr>
          <p:cNvPr id="313" name="Google Shape;313;p36"/>
          <p:cNvSpPr txBox="1"/>
          <p:nvPr/>
        </p:nvSpPr>
        <p:spPr>
          <a:xfrm>
            <a:off x="279300" y="1809525"/>
            <a:ext cx="2466300" cy="2167200"/>
          </a:xfrm>
          <a:prstGeom prst="rect">
            <a:avLst/>
          </a:prstGeom>
          <a:noFill/>
          <a:ln>
            <a:noFill/>
          </a:ln>
        </p:spPr>
        <p:txBody>
          <a:bodyPr anchorCtr="0" anchor="t" bIns="91425" lIns="91425" spcFirstLastPara="1" rIns="91425" wrap="square" tIns="91425">
            <a:spAutoFit/>
          </a:bodyPr>
          <a:lstStyle/>
          <a:p>
            <a:pPr indent="-374650" lvl="0" marL="457200" rtl="0" algn="l">
              <a:lnSpc>
                <a:spcPct val="115000"/>
              </a:lnSpc>
              <a:spcBef>
                <a:spcPts val="0"/>
              </a:spcBef>
              <a:spcAft>
                <a:spcPts val="0"/>
              </a:spcAft>
              <a:buClr>
                <a:schemeClr val="dk1"/>
              </a:buClr>
              <a:buSzPts val="2300"/>
              <a:buAutoNum type="arabicPeriod"/>
            </a:pPr>
            <a:r>
              <a:rPr lang="en" sz="2300">
                <a:solidFill>
                  <a:schemeClr val="dk1"/>
                </a:solidFill>
              </a:rPr>
              <a:t>Income</a:t>
            </a:r>
            <a:endParaRPr sz="2300">
              <a:solidFill>
                <a:schemeClr val="dk1"/>
              </a:solidFill>
            </a:endParaRPr>
          </a:p>
          <a:p>
            <a:pPr indent="-374650" lvl="0" marL="457200" rtl="0" algn="l">
              <a:lnSpc>
                <a:spcPct val="115000"/>
              </a:lnSpc>
              <a:spcBef>
                <a:spcPts val="0"/>
              </a:spcBef>
              <a:spcAft>
                <a:spcPts val="0"/>
              </a:spcAft>
              <a:buClr>
                <a:schemeClr val="dk1"/>
              </a:buClr>
              <a:buSzPts val="2300"/>
              <a:buAutoNum type="arabicPeriod"/>
            </a:pPr>
            <a:r>
              <a:rPr lang="en" sz="2300">
                <a:solidFill>
                  <a:schemeClr val="dk1"/>
                </a:solidFill>
              </a:rPr>
              <a:t>Saving</a:t>
            </a:r>
            <a:endParaRPr sz="2300">
              <a:solidFill>
                <a:schemeClr val="dk1"/>
              </a:solidFill>
            </a:endParaRPr>
          </a:p>
          <a:p>
            <a:pPr indent="-374650" lvl="0" marL="457200" rtl="0" algn="l">
              <a:lnSpc>
                <a:spcPct val="115000"/>
              </a:lnSpc>
              <a:spcBef>
                <a:spcPts val="0"/>
              </a:spcBef>
              <a:spcAft>
                <a:spcPts val="0"/>
              </a:spcAft>
              <a:buClr>
                <a:schemeClr val="dk1"/>
              </a:buClr>
              <a:buSzPts val="2300"/>
              <a:buAutoNum type="arabicPeriod"/>
            </a:pPr>
            <a:r>
              <a:rPr lang="en" sz="2300">
                <a:solidFill>
                  <a:schemeClr val="dk1"/>
                </a:solidFill>
              </a:rPr>
              <a:t>Spending</a:t>
            </a:r>
            <a:endParaRPr sz="2300">
              <a:solidFill>
                <a:schemeClr val="dk1"/>
              </a:solidFill>
            </a:endParaRPr>
          </a:p>
          <a:p>
            <a:pPr indent="-374650" lvl="0" marL="457200" rtl="0" algn="l">
              <a:lnSpc>
                <a:spcPct val="115000"/>
              </a:lnSpc>
              <a:spcBef>
                <a:spcPts val="0"/>
              </a:spcBef>
              <a:spcAft>
                <a:spcPts val="0"/>
              </a:spcAft>
              <a:buClr>
                <a:schemeClr val="dk1"/>
              </a:buClr>
              <a:buSzPts val="2300"/>
              <a:buAutoNum type="arabicPeriod"/>
            </a:pPr>
            <a:r>
              <a:rPr lang="en" sz="2300">
                <a:solidFill>
                  <a:schemeClr val="dk1"/>
                </a:solidFill>
              </a:rPr>
              <a:t>Investing</a:t>
            </a:r>
            <a:endParaRPr sz="2300">
              <a:solidFill>
                <a:schemeClr val="dk1"/>
              </a:solidFill>
            </a:endParaRPr>
          </a:p>
          <a:p>
            <a:pPr indent="-374650" lvl="0" marL="457200" rtl="0" algn="l">
              <a:lnSpc>
                <a:spcPct val="115000"/>
              </a:lnSpc>
              <a:spcBef>
                <a:spcPts val="0"/>
              </a:spcBef>
              <a:spcAft>
                <a:spcPts val="0"/>
              </a:spcAft>
              <a:buClr>
                <a:schemeClr val="dk1"/>
              </a:buClr>
              <a:buSzPts val="2300"/>
              <a:buAutoNum type="arabicPeriod"/>
            </a:pPr>
            <a:r>
              <a:rPr lang="en" sz="2300">
                <a:solidFill>
                  <a:schemeClr val="dk1"/>
                </a:solidFill>
              </a:rPr>
              <a:t>Protection</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9138"/>
        </a:solidFill>
      </p:bgPr>
    </p:bg>
    <p:spTree>
      <p:nvGrpSpPr>
        <p:cNvPr id="317" name="Shape 317"/>
        <p:cNvGrpSpPr/>
        <p:nvPr/>
      </p:nvGrpSpPr>
      <p:grpSpPr>
        <a:xfrm>
          <a:off x="0" y="0"/>
          <a:ext cx="0" cy="0"/>
          <a:chOff x="0" y="0"/>
          <a:chExt cx="0" cy="0"/>
        </a:xfrm>
      </p:grpSpPr>
      <p:pic>
        <p:nvPicPr>
          <p:cNvPr id="318" name="Google Shape;318;p37"/>
          <p:cNvPicPr preferRelativeResize="0"/>
          <p:nvPr/>
        </p:nvPicPr>
        <p:blipFill>
          <a:blip r:embed="rId3">
            <a:alphaModFix/>
          </a:blip>
          <a:stretch>
            <a:fillRect/>
          </a:stretch>
        </p:blipFill>
        <p:spPr>
          <a:xfrm>
            <a:off x="6345725" y="197750"/>
            <a:ext cx="2545850" cy="2064150"/>
          </a:xfrm>
          <a:prstGeom prst="rect">
            <a:avLst/>
          </a:prstGeom>
          <a:noFill/>
          <a:ln>
            <a:noFill/>
          </a:ln>
        </p:spPr>
      </p:pic>
      <p:sp>
        <p:nvSpPr>
          <p:cNvPr id="319" name="Google Shape;319;p37"/>
          <p:cNvSpPr txBox="1"/>
          <p:nvPr>
            <p:ph type="title"/>
          </p:nvPr>
        </p:nvSpPr>
        <p:spPr>
          <a:xfrm>
            <a:off x="348875" y="308700"/>
            <a:ext cx="5463900" cy="1017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u="sng"/>
              <a:t>Personal Finance</a:t>
            </a:r>
            <a:r>
              <a:rPr b="1" lang="en" u="sng"/>
              <a:t> </a:t>
            </a:r>
            <a:r>
              <a:rPr b="1" i="1" lang="en" sz="3133" u="sng">
                <a:highlight>
                  <a:srgbClr val="F1C232"/>
                </a:highlight>
              </a:rPr>
              <a:t>STRATEGIES</a:t>
            </a:r>
            <a:r>
              <a:rPr b="1" lang="en" u="sng"/>
              <a:t> in a </a:t>
            </a:r>
            <a:r>
              <a:rPr b="1" lang="en" u="sng"/>
              <a:t>Nutshell:</a:t>
            </a:r>
            <a:r>
              <a:rPr b="1" lang="en" u="sng"/>
              <a:t> </a:t>
            </a:r>
            <a:endParaRPr b="1" u="sng"/>
          </a:p>
        </p:txBody>
      </p:sp>
      <p:sp>
        <p:nvSpPr>
          <p:cNvPr id="320" name="Google Shape;320;p37"/>
          <p:cNvSpPr txBox="1"/>
          <p:nvPr>
            <p:ph idx="1" type="body"/>
          </p:nvPr>
        </p:nvSpPr>
        <p:spPr>
          <a:xfrm>
            <a:off x="6609796" y="855502"/>
            <a:ext cx="1126200" cy="12321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a:bodyPr>
          <a:lstStyle/>
          <a:p>
            <a:pPr indent="0" lvl="0" marL="0" rtl="0" algn="l">
              <a:spcBef>
                <a:spcPts val="0"/>
              </a:spcBef>
              <a:spcAft>
                <a:spcPts val="1200"/>
              </a:spcAft>
              <a:buNone/>
            </a:pPr>
            <a:r>
              <a:rPr b="1" lang="en" sz="1500">
                <a:solidFill>
                  <a:schemeClr val="dk1"/>
                </a:solidFill>
              </a:rPr>
              <a:t>Personal Finance</a:t>
            </a:r>
            <a:endParaRPr b="1" sz="1500">
              <a:solidFill>
                <a:schemeClr val="dk1"/>
              </a:solidFill>
            </a:endParaRPr>
          </a:p>
        </p:txBody>
      </p:sp>
      <p:sp>
        <p:nvSpPr>
          <p:cNvPr id="321" name="Google Shape;321;p37"/>
          <p:cNvSpPr txBox="1"/>
          <p:nvPr>
            <p:ph idx="1" type="body"/>
          </p:nvPr>
        </p:nvSpPr>
        <p:spPr>
          <a:xfrm>
            <a:off x="6642946" y="855509"/>
            <a:ext cx="1059900" cy="12321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a:bodyPr>
          <a:lstStyle/>
          <a:p>
            <a:pPr indent="0" lvl="0" marL="0" rtl="0" algn="l">
              <a:spcBef>
                <a:spcPts val="0"/>
              </a:spcBef>
              <a:spcAft>
                <a:spcPts val="1200"/>
              </a:spcAft>
              <a:buNone/>
            </a:pPr>
            <a:r>
              <a:rPr b="1" lang="en" sz="1500">
                <a:solidFill>
                  <a:schemeClr val="lt1"/>
                </a:solidFill>
              </a:rPr>
              <a:t>Personal Finance</a:t>
            </a:r>
            <a:endParaRPr b="1" sz="1500">
              <a:solidFill>
                <a:schemeClr val="lt1"/>
              </a:solidFill>
            </a:endParaRPr>
          </a:p>
        </p:txBody>
      </p:sp>
      <p:sp>
        <p:nvSpPr>
          <p:cNvPr id="322" name="Google Shape;322;p37"/>
          <p:cNvSpPr txBox="1"/>
          <p:nvPr/>
        </p:nvSpPr>
        <p:spPr>
          <a:xfrm>
            <a:off x="223100" y="1400525"/>
            <a:ext cx="5936700" cy="34170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SzPts val="2100"/>
              <a:buChar char="●"/>
            </a:pPr>
            <a:r>
              <a:rPr lang="en" sz="2100"/>
              <a:t>Know Your Income</a:t>
            </a:r>
            <a:endParaRPr sz="2100"/>
          </a:p>
          <a:p>
            <a:pPr indent="-361950" lvl="0" marL="457200" rtl="0" algn="l">
              <a:spcBef>
                <a:spcPts val="0"/>
              </a:spcBef>
              <a:spcAft>
                <a:spcPts val="0"/>
              </a:spcAft>
              <a:buSzPts val="2100"/>
              <a:buChar char="●"/>
            </a:pPr>
            <a:r>
              <a:rPr lang="en" sz="2100"/>
              <a:t>Devise a Budget</a:t>
            </a:r>
            <a:endParaRPr sz="2100"/>
          </a:p>
          <a:p>
            <a:pPr indent="-361950" lvl="0" marL="457200" rtl="0" algn="l">
              <a:spcBef>
                <a:spcPts val="0"/>
              </a:spcBef>
              <a:spcAft>
                <a:spcPts val="0"/>
              </a:spcAft>
              <a:buSzPts val="2100"/>
              <a:buChar char="●"/>
            </a:pPr>
            <a:r>
              <a:rPr lang="en" sz="2100"/>
              <a:t>Pay Yourself First</a:t>
            </a:r>
            <a:endParaRPr sz="2100"/>
          </a:p>
          <a:p>
            <a:pPr indent="-361950" lvl="0" marL="457200" rtl="0" algn="l">
              <a:spcBef>
                <a:spcPts val="0"/>
              </a:spcBef>
              <a:spcAft>
                <a:spcPts val="0"/>
              </a:spcAft>
              <a:buSzPts val="2100"/>
              <a:buChar char="●"/>
            </a:pPr>
            <a:r>
              <a:rPr lang="en" sz="2100"/>
              <a:t>Limit and Reduce Debt</a:t>
            </a:r>
            <a:endParaRPr sz="2100"/>
          </a:p>
          <a:p>
            <a:pPr indent="-361950" lvl="0" marL="457200" rtl="0" algn="l">
              <a:spcBef>
                <a:spcPts val="0"/>
              </a:spcBef>
              <a:spcAft>
                <a:spcPts val="0"/>
              </a:spcAft>
              <a:buSzPts val="2100"/>
              <a:buChar char="●"/>
            </a:pPr>
            <a:r>
              <a:rPr lang="en" sz="2100"/>
              <a:t>Only Borrow What You Can Repay</a:t>
            </a:r>
            <a:endParaRPr sz="2100"/>
          </a:p>
          <a:p>
            <a:pPr indent="-361950" lvl="0" marL="457200" rtl="0" algn="l">
              <a:spcBef>
                <a:spcPts val="0"/>
              </a:spcBef>
              <a:spcAft>
                <a:spcPts val="0"/>
              </a:spcAft>
              <a:buSzPts val="2100"/>
              <a:buChar char="●"/>
            </a:pPr>
            <a:r>
              <a:rPr lang="en" sz="2100"/>
              <a:t>Monitor Your Credit Score</a:t>
            </a:r>
            <a:endParaRPr sz="2100"/>
          </a:p>
          <a:p>
            <a:pPr indent="-361950" lvl="0" marL="457200" rtl="0" algn="l">
              <a:spcBef>
                <a:spcPts val="0"/>
              </a:spcBef>
              <a:spcAft>
                <a:spcPts val="0"/>
              </a:spcAft>
              <a:buSzPts val="2100"/>
              <a:buChar char="●"/>
            </a:pPr>
            <a:r>
              <a:rPr lang="en" sz="2100"/>
              <a:t>Plan for Your Future</a:t>
            </a:r>
            <a:endParaRPr sz="2100"/>
          </a:p>
          <a:p>
            <a:pPr indent="-361950" lvl="0" marL="457200" rtl="0" algn="l">
              <a:spcBef>
                <a:spcPts val="0"/>
              </a:spcBef>
              <a:spcAft>
                <a:spcPts val="0"/>
              </a:spcAft>
              <a:buSzPts val="2100"/>
              <a:buChar char="●"/>
            </a:pPr>
            <a:r>
              <a:rPr lang="en" sz="2100"/>
              <a:t>Buy Insurance</a:t>
            </a:r>
            <a:endParaRPr sz="2100"/>
          </a:p>
          <a:p>
            <a:pPr indent="-361950" lvl="0" marL="457200" rtl="0" algn="l">
              <a:spcBef>
                <a:spcPts val="0"/>
              </a:spcBef>
              <a:spcAft>
                <a:spcPts val="0"/>
              </a:spcAft>
              <a:buSzPts val="2100"/>
              <a:buChar char="●"/>
            </a:pPr>
            <a:r>
              <a:rPr lang="en" sz="2100"/>
              <a:t>Maximize Your Tax Breaks</a:t>
            </a:r>
            <a:endParaRPr sz="2100"/>
          </a:p>
          <a:p>
            <a:pPr indent="-361950" lvl="0" marL="457200" rtl="0" algn="l">
              <a:spcBef>
                <a:spcPts val="0"/>
              </a:spcBef>
              <a:spcAft>
                <a:spcPts val="0"/>
              </a:spcAft>
              <a:buSzPts val="2100"/>
              <a:buChar char="●"/>
            </a:pPr>
            <a:r>
              <a:rPr lang="en" sz="2100"/>
              <a:t>Give Yourself A Break</a:t>
            </a:r>
            <a:endParaRPr sz="2100"/>
          </a:p>
        </p:txBody>
      </p:sp>
      <p:sp>
        <p:nvSpPr>
          <p:cNvPr id="323" name="Google Shape;323;p37"/>
          <p:cNvSpPr txBox="1"/>
          <p:nvPr/>
        </p:nvSpPr>
        <p:spPr>
          <a:xfrm rot="-584006">
            <a:off x="4956609" y="2739667"/>
            <a:ext cx="3804465" cy="187772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2200"/>
              <a:t>Remember: strategies are </a:t>
            </a:r>
            <a:r>
              <a:rPr b="1" i="1" lang="en" sz="2200"/>
              <a:t>techniques</a:t>
            </a:r>
            <a:r>
              <a:rPr b="1" i="1" lang="en" sz="2200"/>
              <a:t> for practicing good Personal Finance… they are not ordered in specific steps. </a:t>
            </a:r>
            <a:endParaRPr b="1" i="1" sz="2200"/>
          </a:p>
        </p:txBody>
      </p:sp>
      <p:sp>
        <p:nvSpPr>
          <p:cNvPr id="324" name="Google Shape;324;p37"/>
          <p:cNvSpPr/>
          <p:nvPr/>
        </p:nvSpPr>
        <p:spPr>
          <a:xfrm rot="-179365">
            <a:off x="3307242" y="259029"/>
            <a:ext cx="2473566" cy="656991"/>
          </a:xfrm>
          <a:prstGeom prst="ellipse">
            <a:avLst/>
          </a:prstGeom>
          <a:noFill/>
          <a:ln cap="flat" cmpd="sng" w="381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69138"/>
        </a:solidFill>
      </p:bgPr>
    </p:bg>
    <p:spTree>
      <p:nvGrpSpPr>
        <p:cNvPr id="328" name="Shape 328"/>
        <p:cNvGrpSpPr/>
        <p:nvPr/>
      </p:nvGrpSpPr>
      <p:grpSpPr>
        <a:xfrm>
          <a:off x="0" y="0"/>
          <a:ext cx="0" cy="0"/>
          <a:chOff x="0" y="0"/>
          <a:chExt cx="0" cy="0"/>
        </a:xfrm>
      </p:grpSpPr>
      <p:pic>
        <p:nvPicPr>
          <p:cNvPr id="329" name="Google Shape;329;p38"/>
          <p:cNvPicPr preferRelativeResize="0"/>
          <p:nvPr/>
        </p:nvPicPr>
        <p:blipFill>
          <a:blip r:embed="rId3">
            <a:alphaModFix/>
          </a:blip>
          <a:stretch>
            <a:fillRect/>
          </a:stretch>
        </p:blipFill>
        <p:spPr>
          <a:xfrm>
            <a:off x="6345725" y="197750"/>
            <a:ext cx="2545850" cy="2064150"/>
          </a:xfrm>
          <a:prstGeom prst="rect">
            <a:avLst/>
          </a:prstGeom>
          <a:noFill/>
          <a:ln>
            <a:noFill/>
          </a:ln>
        </p:spPr>
      </p:pic>
      <p:sp>
        <p:nvSpPr>
          <p:cNvPr id="330" name="Google Shape;330;p38"/>
          <p:cNvSpPr txBox="1"/>
          <p:nvPr>
            <p:ph type="title"/>
          </p:nvPr>
        </p:nvSpPr>
        <p:spPr>
          <a:xfrm>
            <a:off x="348875" y="308700"/>
            <a:ext cx="5463900" cy="1017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u="sng"/>
              <a:t>Personal Finance </a:t>
            </a:r>
            <a:r>
              <a:rPr b="1" i="1" lang="en" sz="3133" u="sng">
                <a:highlight>
                  <a:srgbClr val="F1C232"/>
                </a:highlight>
              </a:rPr>
              <a:t>SKILLS</a:t>
            </a:r>
            <a:endParaRPr b="1" i="1" sz="3133" u="sng">
              <a:highlight>
                <a:srgbClr val="F1C232"/>
              </a:highlight>
            </a:endParaRPr>
          </a:p>
          <a:p>
            <a:pPr indent="0" lvl="0" marL="0" rtl="0" algn="ctr">
              <a:spcBef>
                <a:spcPts val="0"/>
              </a:spcBef>
              <a:spcAft>
                <a:spcPts val="0"/>
              </a:spcAft>
              <a:buNone/>
            </a:pPr>
            <a:r>
              <a:rPr b="1" lang="en" u="sng"/>
              <a:t> in a Nutshell: </a:t>
            </a:r>
            <a:endParaRPr b="1" u="sng"/>
          </a:p>
        </p:txBody>
      </p:sp>
      <p:sp>
        <p:nvSpPr>
          <p:cNvPr id="331" name="Google Shape;331;p38"/>
          <p:cNvSpPr txBox="1"/>
          <p:nvPr>
            <p:ph idx="1" type="body"/>
          </p:nvPr>
        </p:nvSpPr>
        <p:spPr>
          <a:xfrm>
            <a:off x="6609796" y="855502"/>
            <a:ext cx="1126200" cy="12321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a:bodyPr>
          <a:lstStyle/>
          <a:p>
            <a:pPr indent="0" lvl="0" marL="0" rtl="0" algn="l">
              <a:spcBef>
                <a:spcPts val="0"/>
              </a:spcBef>
              <a:spcAft>
                <a:spcPts val="1200"/>
              </a:spcAft>
              <a:buNone/>
            </a:pPr>
            <a:r>
              <a:rPr b="1" lang="en" sz="1500">
                <a:solidFill>
                  <a:schemeClr val="dk1"/>
                </a:solidFill>
              </a:rPr>
              <a:t>Personal Finance</a:t>
            </a:r>
            <a:endParaRPr b="1" sz="1500">
              <a:solidFill>
                <a:schemeClr val="dk1"/>
              </a:solidFill>
            </a:endParaRPr>
          </a:p>
        </p:txBody>
      </p:sp>
      <p:sp>
        <p:nvSpPr>
          <p:cNvPr id="332" name="Google Shape;332;p38"/>
          <p:cNvSpPr txBox="1"/>
          <p:nvPr>
            <p:ph idx="1" type="body"/>
          </p:nvPr>
        </p:nvSpPr>
        <p:spPr>
          <a:xfrm>
            <a:off x="6642946" y="855509"/>
            <a:ext cx="1059900" cy="1232100"/>
          </a:xfrm>
          <a:prstGeom prst="rect">
            <a:avLst/>
          </a:prstGeom>
          <a:effectLst>
            <a:outerShdw blurRad="57150" rotWithShape="0" algn="bl" dir="5400000" dist="19050">
              <a:srgbClr val="000000">
                <a:alpha val="50000"/>
              </a:srgbClr>
            </a:outerShdw>
          </a:effectLst>
        </p:spPr>
        <p:txBody>
          <a:bodyPr anchorCtr="0" anchor="t" bIns="91425" lIns="91425" spcFirstLastPara="1" rIns="91425" wrap="square" tIns="91425">
            <a:normAutofit/>
          </a:bodyPr>
          <a:lstStyle/>
          <a:p>
            <a:pPr indent="0" lvl="0" marL="0" rtl="0" algn="l">
              <a:spcBef>
                <a:spcPts val="0"/>
              </a:spcBef>
              <a:spcAft>
                <a:spcPts val="1200"/>
              </a:spcAft>
              <a:buNone/>
            </a:pPr>
            <a:r>
              <a:rPr b="1" lang="en" sz="1500">
                <a:solidFill>
                  <a:schemeClr val="lt1"/>
                </a:solidFill>
              </a:rPr>
              <a:t>Personal Finance</a:t>
            </a:r>
            <a:endParaRPr b="1" sz="1500">
              <a:solidFill>
                <a:schemeClr val="lt1"/>
              </a:solidFill>
            </a:endParaRPr>
          </a:p>
        </p:txBody>
      </p:sp>
      <p:sp>
        <p:nvSpPr>
          <p:cNvPr id="333" name="Google Shape;333;p38"/>
          <p:cNvSpPr txBox="1"/>
          <p:nvPr/>
        </p:nvSpPr>
        <p:spPr>
          <a:xfrm>
            <a:off x="223100" y="1400525"/>
            <a:ext cx="5936700" cy="11544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SzPts val="2100"/>
              <a:buChar char="●"/>
            </a:pPr>
            <a:r>
              <a:rPr lang="en" sz="2100"/>
              <a:t>Finance Prioritization</a:t>
            </a:r>
            <a:endParaRPr sz="2100"/>
          </a:p>
          <a:p>
            <a:pPr indent="-361950" lvl="0" marL="457200" rtl="0" algn="l">
              <a:spcBef>
                <a:spcPts val="0"/>
              </a:spcBef>
              <a:spcAft>
                <a:spcPts val="0"/>
              </a:spcAft>
              <a:buSzPts val="2100"/>
              <a:buChar char="●"/>
            </a:pPr>
            <a:r>
              <a:rPr lang="en" sz="2100"/>
              <a:t>Assessing Costs and Benefits</a:t>
            </a:r>
            <a:endParaRPr sz="2100"/>
          </a:p>
          <a:p>
            <a:pPr indent="-361950" lvl="0" marL="457200" rtl="0" algn="l">
              <a:spcBef>
                <a:spcPts val="0"/>
              </a:spcBef>
              <a:spcAft>
                <a:spcPts val="0"/>
              </a:spcAft>
              <a:buSzPts val="2100"/>
              <a:buChar char="●"/>
            </a:pPr>
            <a:r>
              <a:rPr lang="en" sz="2100"/>
              <a:t>Restraining Your Spending</a:t>
            </a:r>
            <a:endParaRPr sz="2100"/>
          </a:p>
        </p:txBody>
      </p:sp>
      <p:sp>
        <p:nvSpPr>
          <p:cNvPr id="334" name="Google Shape;334;p38"/>
          <p:cNvSpPr/>
          <p:nvPr/>
        </p:nvSpPr>
        <p:spPr>
          <a:xfrm rot="285607">
            <a:off x="3694992" y="234542"/>
            <a:ext cx="1619586" cy="759218"/>
          </a:xfrm>
          <a:prstGeom prst="ellipse">
            <a:avLst/>
          </a:prstGeom>
          <a:noFill/>
          <a:ln cap="flat" cmpd="sng" w="3810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38"/>
          <p:cNvSpPr txBox="1"/>
          <p:nvPr>
            <p:ph type="title"/>
          </p:nvPr>
        </p:nvSpPr>
        <p:spPr>
          <a:xfrm>
            <a:off x="3427675" y="2629150"/>
            <a:ext cx="5463900" cy="1017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u="sng"/>
              <a:t>What Personal Finance classes </a:t>
            </a:r>
            <a:r>
              <a:rPr b="1" lang="en" u="sng">
                <a:solidFill>
                  <a:srgbClr val="980000"/>
                </a:solidFill>
                <a:highlight>
                  <a:srgbClr val="F1C232"/>
                </a:highlight>
              </a:rPr>
              <a:t>CANNOT</a:t>
            </a:r>
            <a:r>
              <a:rPr b="1" lang="en" u="sng"/>
              <a:t> teach you</a:t>
            </a:r>
            <a:r>
              <a:rPr b="1" lang="en" u="sng"/>
              <a:t>: </a:t>
            </a:r>
            <a:endParaRPr b="1" u="sng"/>
          </a:p>
        </p:txBody>
      </p:sp>
      <p:sp>
        <p:nvSpPr>
          <p:cNvPr id="336" name="Google Shape;336;p38"/>
          <p:cNvSpPr txBox="1"/>
          <p:nvPr/>
        </p:nvSpPr>
        <p:spPr>
          <a:xfrm>
            <a:off x="4065225" y="3656225"/>
            <a:ext cx="4536300" cy="11544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SzPts val="2100"/>
              <a:buChar char="●"/>
            </a:pPr>
            <a:r>
              <a:rPr lang="en" sz="2100"/>
              <a:t>Discipline</a:t>
            </a:r>
            <a:endParaRPr sz="2100"/>
          </a:p>
          <a:p>
            <a:pPr indent="-361950" lvl="0" marL="457200" rtl="0" algn="l">
              <a:spcBef>
                <a:spcPts val="0"/>
              </a:spcBef>
              <a:spcAft>
                <a:spcPts val="0"/>
              </a:spcAft>
              <a:buSzPts val="2100"/>
              <a:buChar char="●"/>
            </a:pPr>
            <a:r>
              <a:rPr lang="en" sz="2100"/>
              <a:t>A Sense of Timing</a:t>
            </a:r>
            <a:endParaRPr sz="2100"/>
          </a:p>
          <a:p>
            <a:pPr indent="-361950" lvl="0" marL="457200" rtl="0" algn="l">
              <a:spcBef>
                <a:spcPts val="0"/>
              </a:spcBef>
              <a:spcAft>
                <a:spcPts val="0"/>
              </a:spcAft>
              <a:buSzPts val="2100"/>
              <a:buChar char="●"/>
            </a:pPr>
            <a:r>
              <a:rPr lang="en" sz="2100"/>
              <a:t>Emotional Detachment</a:t>
            </a:r>
            <a:endParaRPr sz="2100"/>
          </a:p>
        </p:txBody>
      </p:sp>
      <p:cxnSp>
        <p:nvCxnSpPr>
          <p:cNvPr id="337" name="Google Shape;337;p38"/>
          <p:cNvCxnSpPr/>
          <p:nvPr/>
        </p:nvCxnSpPr>
        <p:spPr>
          <a:xfrm>
            <a:off x="4635350" y="3524250"/>
            <a:ext cx="1338600" cy="0"/>
          </a:xfrm>
          <a:prstGeom prst="straightConnector1">
            <a:avLst/>
          </a:prstGeom>
          <a:noFill/>
          <a:ln cap="flat" cmpd="sng" w="28575">
            <a:solidFill>
              <a:srgbClr val="980000"/>
            </a:solidFill>
            <a:prstDash val="solid"/>
            <a:round/>
            <a:headEnd len="med" w="med" type="none"/>
            <a:tailEnd len="med" w="med" type="none"/>
          </a:ln>
        </p:spPr>
      </p:cxnSp>
      <p:cxnSp>
        <p:nvCxnSpPr>
          <p:cNvPr id="338" name="Google Shape;338;p38"/>
          <p:cNvCxnSpPr/>
          <p:nvPr/>
        </p:nvCxnSpPr>
        <p:spPr>
          <a:xfrm>
            <a:off x="4635350" y="3594350"/>
            <a:ext cx="1338600" cy="0"/>
          </a:xfrm>
          <a:prstGeom prst="straightConnector1">
            <a:avLst/>
          </a:prstGeom>
          <a:noFill/>
          <a:ln cap="flat" cmpd="sng" w="28575">
            <a:solidFill>
              <a:srgbClr val="980000"/>
            </a:solidFill>
            <a:prstDash val="solid"/>
            <a:round/>
            <a:headEnd len="med" w="med" type="none"/>
            <a:tailEnd len="med" w="med" type="none"/>
          </a:ln>
        </p:spPr>
      </p:cxn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CB9C"/>
        </a:solidFill>
      </p:bgPr>
    </p:bg>
    <p:spTree>
      <p:nvGrpSpPr>
        <p:cNvPr id="342" name="Shape 342"/>
        <p:cNvGrpSpPr/>
        <p:nvPr/>
      </p:nvGrpSpPr>
      <p:grpSpPr>
        <a:xfrm>
          <a:off x="0" y="0"/>
          <a:ext cx="0" cy="0"/>
          <a:chOff x="0" y="0"/>
          <a:chExt cx="0" cy="0"/>
        </a:xfrm>
      </p:grpSpPr>
      <p:sp>
        <p:nvSpPr>
          <p:cNvPr id="343" name="Google Shape;343;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990"/>
              <a:buFont typeface="Arial"/>
              <a:buNone/>
            </a:pPr>
            <a:r>
              <a:rPr b="1" lang="en" sz="1800" u="sng"/>
              <a:t>What is the difference between Fiscal Policy and Personal Finance?</a:t>
            </a:r>
            <a:endParaRPr sz="1800" u="sng"/>
          </a:p>
        </p:txBody>
      </p:sp>
      <p:sp>
        <p:nvSpPr>
          <p:cNvPr id="344" name="Google Shape;344;p39"/>
          <p:cNvSpPr txBox="1"/>
          <p:nvPr>
            <p:ph idx="1" type="body"/>
          </p:nvPr>
        </p:nvSpPr>
        <p:spPr>
          <a:xfrm>
            <a:off x="311700" y="1152475"/>
            <a:ext cx="4260300" cy="3416400"/>
          </a:xfrm>
          <a:prstGeom prst="rect">
            <a:avLst/>
          </a:prstGeom>
        </p:spPr>
        <p:txBody>
          <a:bodyPr anchorCtr="0" anchor="t" bIns="91425" lIns="91425" spcFirstLastPara="1" rIns="91425" wrap="square" tIns="91425">
            <a:normAutofit fontScale="92500" lnSpcReduction="20000"/>
          </a:bodyPr>
          <a:lstStyle/>
          <a:p>
            <a:pPr indent="-304958" lvl="0" marL="457200" rtl="0" algn="l">
              <a:spcBef>
                <a:spcPts val="0"/>
              </a:spcBef>
              <a:spcAft>
                <a:spcPts val="0"/>
              </a:spcAft>
              <a:buClr>
                <a:schemeClr val="dk1"/>
              </a:buClr>
              <a:buSzPct val="100000"/>
              <a:buAutoNum type="arabicPeriod"/>
            </a:pPr>
            <a:r>
              <a:rPr lang="en" sz="1300">
                <a:solidFill>
                  <a:schemeClr val="dk1"/>
                </a:solidFill>
              </a:rPr>
              <a:t>The Governor tells gas stations to lower the price of gas during a hurricane.</a:t>
            </a:r>
            <a:endParaRPr sz="1300">
              <a:solidFill>
                <a:schemeClr val="dk1"/>
              </a:solidFill>
            </a:endParaRPr>
          </a:p>
          <a:p>
            <a:pPr indent="0" lvl="0" marL="457200" rtl="0" algn="l">
              <a:spcBef>
                <a:spcPts val="0"/>
              </a:spcBef>
              <a:spcAft>
                <a:spcPts val="0"/>
              </a:spcAft>
              <a:buClr>
                <a:schemeClr val="dk1"/>
              </a:buClr>
              <a:buSzPct val="84615"/>
              <a:buFont typeface="Arial"/>
              <a:buNone/>
            </a:pPr>
            <a:r>
              <a:rPr lang="en" sz="1300">
                <a:solidFill>
                  <a:schemeClr val="dk1"/>
                </a:solidFill>
              </a:rPr>
              <a:t>Circle one:         </a:t>
            </a:r>
            <a:r>
              <a:rPr b="1" lang="en" sz="1300">
                <a:solidFill>
                  <a:schemeClr val="dk1"/>
                </a:solidFill>
              </a:rPr>
              <a:t> Government            Family</a:t>
            </a:r>
            <a:r>
              <a:rPr b="1" lang="en" sz="1700">
                <a:solidFill>
                  <a:schemeClr val="dk1"/>
                </a:solidFill>
              </a:rPr>
              <a:t> </a:t>
            </a:r>
            <a:endParaRPr b="1" sz="1700">
              <a:solidFill>
                <a:schemeClr val="dk1"/>
              </a:solidFill>
            </a:endParaRPr>
          </a:p>
          <a:p>
            <a:pPr indent="0" lvl="0" marL="457200" rtl="0" algn="l">
              <a:spcBef>
                <a:spcPts val="0"/>
              </a:spcBef>
              <a:spcAft>
                <a:spcPts val="0"/>
              </a:spcAft>
              <a:buClr>
                <a:schemeClr val="dk1"/>
              </a:buClr>
              <a:buSzPct val="64705"/>
              <a:buFont typeface="Arial"/>
              <a:buNone/>
            </a:pPr>
            <a:r>
              <a:t/>
            </a:r>
            <a:endParaRPr b="1" sz="1700">
              <a:solidFill>
                <a:schemeClr val="dk1"/>
              </a:solidFill>
            </a:endParaRPr>
          </a:p>
          <a:p>
            <a:pPr indent="-304958" lvl="0" marL="457200" rtl="0" algn="l">
              <a:spcBef>
                <a:spcPts val="0"/>
              </a:spcBef>
              <a:spcAft>
                <a:spcPts val="0"/>
              </a:spcAft>
              <a:buClr>
                <a:schemeClr val="dk1"/>
              </a:buClr>
              <a:buSzPct val="100000"/>
              <a:buAutoNum type="arabicPeriod"/>
            </a:pPr>
            <a:r>
              <a:rPr lang="en" sz="1300">
                <a:solidFill>
                  <a:schemeClr val="dk1"/>
                </a:solidFill>
              </a:rPr>
              <a:t>Benjamin earns $4 helping wash dishes.</a:t>
            </a:r>
            <a:endParaRPr sz="1300">
              <a:solidFill>
                <a:schemeClr val="dk1"/>
              </a:solidFill>
            </a:endParaRPr>
          </a:p>
          <a:p>
            <a:pPr indent="0" lvl="0" marL="457200" rtl="0" algn="l">
              <a:spcBef>
                <a:spcPts val="0"/>
              </a:spcBef>
              <a:spcAft>
                <a:spcPts val="0"/>
              </a:spcAft>
              <a:buClr>
                <a:schemeClr val="dk1"/>
              </a:buClr>
              <a:buSzPct val="84615"/>
              <a:buFont typeface="Arial"/>
              <a:buNone/>
            </a:pPr>
            <a:r>
              <a:rPr lang="en" sz="1300">
                <a:solidFill>
                  <a:schemeClr val="dk1"/>
                </a:solidFill>
              </a:rPr>
              <a:t>Circle one:         </a:t>
            </a:r>
            <a:r>
              <a:rPr b="1" lang="en" sz="1300">
                <a:solidFill>
                  <a:schemeClr val="dk1"/>
                </a:solidFill>
              </a:rPr>
              <a:t> Government            Family</a:t>
            </a:r>
            <a:r>
              <a:rPr b="1" lang="en" sz="1700">
                <a:solidFill>
                  <a:schemeClr val="dk1"/>
                </a:solidFill>
              </a:rPr>
              <a:t> </a:t>
            </a:r>
            <a:endParaRPr b="1" sz="1700">
              <a:solidFill>
                <a:schemeClr val="dk1"/>
              </a:solidFill>
            </a:endParaRPr>
          </a:p>
          <a:p>
            <a:pPr indent="0" lvl="0" marL="457200" rtl="0" algn="l">
              <a:spcBef>
                <a:spcPts val="0"/>
              </a:spcBef>
              <a:spcAft>
                <a:spcPts val="0"/>
              </a:spcAft>
              <a:buClr>
                <a:schemeClr val="dk1"/>
              </a:buClr>
              <a:buSzPct val="64705"/>
              <a:buFont typeface="Arial"/>
              <a:buNone/>
            </a:pPr>
            <a:r>
              <a:t/>
            </a:r>
            <a:endParaRPr b="1" sz="1700">
              <a:solidFill>
                <a:schemeClr val="dk1"/>
              </a:solidFill>
            </a:endParaRPr>
          </a:p>
          <a:p>
            <a:pPr indent="-304958" lvl="0" marL="457200" rtl="0" algn="l">
              <a:spcBef>
                <a:spcPts val="0"/>
              </a:spcBef>
              <a:spcAft>
                <a:spcPts val="0"/>
              </a:spcAft>
              <a:buClr>
                <a:schemeClr val="dk1"/>
              </a:buClr>
              <a:buSzPct val="100000"/>
              <a:buAutoNum type="arabicPeriod"/>
            </a:pPr>
            <a:r>
              <a:rPr lang="en" sz="1300">
                <a:solidFill>
                  <a:schemeClr val="dk1"/>
                </a:solidFill>
              </a:rPr>
              <a:t>Charlie chooses to spend $5 to buy her sister a birthday present.</a:t>
            </a:r>
            <a:endParaRPr sz="1300">
              <a:solidFill>
                <a:schemeClr val="dk1"/>
              </a:solidFill>
            </a:endParaRPr>
          </a:p>
          <a:p>
            <a:pPr indent="0" lvl="0" marL="457200" rtl="0" algn="l">
              <a:spcBef>
                <a:spcPts val="0"/>
              </a:spcBef>
              <a:spcAft>
                <a:spcPts val="0"/>
              </a:spcAft>
              <a:buClr>
                <a:schemeClr val="dk1"/>
              </a:buClr>
              <a:buSzPct val="84615"/>
              <a:buFont typeface="Arial"/>
              <a:buNone/>
            </a:pPr>
            <a:r>
              <a:rPr lang="en" sz="1300">
                <a:solidFill>
                  <a:schemeClr val="dk1"/>
                </a:solidFill>
              </a:rPr>
              <a:t>Circle one:         </a:t>
            </a:r>
            <a:r>
              <a:rPr b="1" lang="en" sz="1300">
                <a:solidFill>
                  <a:schemeClr val="dk1"/>
                </a:solidFill>
              </a:rPr>
              <a:t> Government            Family</a:t>
            </a:r>
            <a:r>
              <a:rPr b="1" lang="en" sz="1700">
                <a:solidFill>
                  <a:schemeClr val="dk1"/>
                </a:solidFill>
              </a:rPr>
              <a:t>  </a:t>
            </a:r>
            <a:endParaRPr b="1" sz="1700">
              <a:solidFill>
                <a:schemeClr val="dk1"/>
              </a:solidFill>
            </a:endParaRPr>
          </a:p>
          <a:p>
            <a:pPr indent="0" lvl="0" marL="0" rtl="0" algn="l">
              <a:spcBef>
                <a:spcPts val="0"/>
              </a:spcBef>
              <a:spcAft>
                <a:spcPts val="0"/>
              </a:spcAft>
              <a:buClr>
                <a:schemeClr val="dk1"/>
              </a:buClr>
              <a:buSzPct val="84615"/>
              <a:buFont typeface="Arial"/>
              <a:buNone/>
            </a:pPr>
            <a:r>
              <a:t/>
            </a:r>
            <a:endParaRPr sz="1300">
              <a:solidFill>
                <a:schemeClr val="dk1"/>
              </a:solidFill>
            </a:endParaRPr>
          </a:p>
          <a:p>
            <a:pPr indent="-304958" lvl="0" marL="457200" rtl="0" algn="l">
              <a:spcBef>
                <a:spcPts val="0"/>
              </a:spcBef>
              <a:spcAft>
                <a:spcPts val="0"/>
              </a:spcAft>
              <a:buClr>
                <a:schemeClr val="dk1"/>
              </a:buClr>
              <a:buSzPct val="100000"/>
              <a:buAutoNum type="arabicPeriod"/>
            </a:pPr>
            <a:r>
              <a:rPr lang="en" sz="1300">
                <a:solidFill>
                  <a:schemeClr val="dk1"/>
                </a:solidFill>
              </a:rPr>
              <a:t>Ron builds playgrounds. He is setting up 5 new swing sets in the new city playgrounds.</a:t>
            </a:r>
            <a:endParaRPr sz="1300">
              <a:solidFill>
                <a:schemeClr val="dk1"/>
              </a:solidFill>
            </a:endParaRPr>
          </a:p>
          <a:p>
            <a:pPr indent="0" lvl="0" marL="457200" rtl="0" algn="l">
              <a:spcBef>
                <a:spcPts val="0"/>
              </a:spcBef>
              <a:spcAft>
                <a:spcPts val="0"/>
              </a:spcAft>
              <a:buClr>
                <a:schemeClr val="dk1"/>
              </a:buClr>
              <a:buSzPct val="84615"/>
              <a:buFont typeface="Arial"/>
              <a:buNone/>
            </a:pPr>
            <a:r>
              <a:rPr lang="en" sz="1300">
                <a:solidFill>
                  <a:schemeClr val="dk1"/>
                </a:solidFill>
              </a:rPr>
              <a:t>Circle one:         </a:t>
            </a:r>
            <a:r>
              <a:rPr b="1" lang="en" sz="1300">
                <a:solidFill>
                  <a:schemeClr val="dk1"/>
                </a:solidFill>
              </a:rPr>
              <a:t> Government            Family</a:t>
            </a:r>
            <a:r>
              <a:rPr b="1" lang="en" sz="1700">
                <a:solidFill>
                  <a:schemeClr val="dk1"/>
                </a:solidFill>
              </a:rPr>
              <a:t>  </a:t>
            </a:r>
            <a:endParaRPr b="1" sz="1700">
              <a:solidFill>
                <a:schemeClr val="dk1"/>
              </a:solidFill>
            </a:endParaRPr>
          </a:p>
          <a:p>
            <a:pPr indent="0" lvl="0" marL="0" rtl="0" algn="l">
              <a:spcBef>
                <a:spcPts val="0"/>
              </a:spcBef>
              <a:spcAft>
                <a:spcPts val="1200"/>
              </a:spcAft>
              <a:buNone/>
            </a:pPr>
            <a:r>
              <a:t/>
            </a:r>
            <a:endParaRPr b="1" sz="2400">
              <a:solidFill>
                <a:schemeClr val="dk1"/>
              </a:solidFill>
              <a:latin typeface="Caveat"/>
              <a:ea typeface="Caveat"/>
              <a:cs typeface="Caveat"/>
              <a:sym typeface="Caveat"/>
            </a:endParaRPr>
          </a:p>
        </p:txBody>
      </p:sp>
      <p:sp>
        <p:nvSpPr>
          <p:cNvPr id="345" name="Google Shape;345;p39"/>
          <p:cNvSpPr txBox="1"/>
          <p:nvPr/>
        </p:nvSpPr>
        <p:spPr>
          <a:xfrm rot="-1101970">
            <a:off x="109719" y="163211"/>
            <a:ext cx="869279" cy="661802"/>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Clr>
                <a:schemeClr val="dk1"/>
              </a:buClr>
              <a:buSzPts val="1100"/>
              <a:buFont typeface="Arial"/>
              <a:buNone/>
            </a:pPr>
            <a:r>
              <a:rPr b="1" lang="en" sz="3100">
                <a:solidFill>
                  <a:srgbClr val="FF0000"/>
                </a:solidFill>
                <a:latin typeface="Caveat"/>
                <a:ea typeface="Caveat"/>
                <a:cs typeface="Caveat"/>
                <a:sym typeface="Caveat"/>
              </a:rPr>
              <a:t>K-2</a:t>
            </a:r>
            <a:endParaRPr sz="2100">
              <a:solidFill>
                <a:srgbClr val="FF0000"/>
              </a:solidFill>
            </a:endParaRPr>
          </a:p>
        </p:txBody>
      </p:sp>
      <p:pic>
        <p:nvPicPr>
          <p:cNvPr id="346" name="Google Shape;346;p39"/>
          <p:cNvPicPr preferRelativeResize="0"/>
          <p:nvPr/>
        </p:nvPicPr>
        <p:blipFill>
          <a:blip r:embed="rId3">
            <a:alphaModFix/>
          </a:blip>
          <a:stretch>
            <a:fillRect/>
          </a:stretch>
        </p:blipFill>
        <p:spPr>
          <a:xfrm>
            <a:off x="5138851" y="911975"/>
            <a:ext cx="3176800" cy="4021875"/>
          </a:xfrm>
          <a:prstGeom prst="rect">
            <a:avLst/>
          </a:prstGeom>
          <a:noFill/>
          <a:ln cap="flat" cmpd="sng" w="9525">
            <a:solidFill>
              <a:schemeClr val="dk1"/>
            </a:solidFill>
            <a:prstDash val="solid"/>
            <a:round/>
            <a:headEnd len="sm" w="sm" type="none"/>
            <a:tailEnd len="sm" w="sm" type="none"/>
          </a:ln>
        </p:spPr>
      </p:pic>
      <p:sp>
        <p:nvSpPr>
          <p:cNvPr id="347" name="Google Shape;347;p39"/>
          <p:cNvSpPr txBox="1"/>
          <p:nvPr/>
        </p:nvSpPr>
        <p:spPr>
          <a:xfrm>
            <a:off x="278750" y="4568875"/>
            <a:ext cx="4771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chemeClr val="hlink"/>
                </a:solidFill>
                <a:hlinkClick r:id="rId4"/>
              </a:rPr>
              <a:t>https://docs.google.com/document/d/1Ox6CaSDmMfnY1iB0pvZwSkqaGhMUYwffItoNo9-6LS8/edit?usp=sharing</a:t>
            </a:r>
            <a:r>
              <a:rPr lang="en" sz="1000"/>
              <a:t> </a:t>
            </a:r>
            <a:endParaRPr sz="10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CB9C"/>
        </a:solidFill>
      </p:bgPr>
    </p:bg>
    <p:spTree>
      <p:nvGrpSpPr>
        <p:cNvPr id="351" name="Shape 351"/>
        <p:cNvGrpSpPr/>
        <p:nvPr/>
      </p:nvGrpSpPr>
      <p:grpSpPr>
        <a:xfrm>
          <a:off x="0" y="0"/>
          <a:ext cx="0" cy="0"/>
          <a:chOff x="0" y="0"/>
          <a:chExt cx="0" cy="0"/>
        </a:xfrm>
      </p:grpSpPr>
      <p:sp>
        <p:nvSpPr>
          <p:cNvPr id="352" name="Google Shape;352;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u="sng"/>
              <a:t>What is the difference between Fiscal Policy and Personal Finance?</a:t>
            </a:r>
            <a:endParaRPr sz="1800" u="sng"/>
          </a:p>
        </p:txBody>
      </p:sp>
      <p:sp>
        <p:nvSpPr>
          <p:cNvPr id="353" name="Google Shape;353;p40"/>
          <p:cNvSpPr txBox="1"/>
          <p:nvPr>
            <p:ph idx="1" type="body"/>
          </p:nvPr>
        </p:nvSpPr>
        <p:spPr>
          <a:xfrm>
            <a:off x="311700" y="1152475"/>
            <a:ext cx="4420200" cy="3416400"/>
          </a:xfrm>
          <a:prstGeom prst="rect">
            <a:avLst/>
          </a:prstGeom>
        </p:spPr>
        <p:txBody>
          <a:bodyPr anchorCtr="0" anchor="t" bIns="91425" lIns="91425" spcFirstLastPara="1" rIns="91425" wrap="square" tIns="91425">
            <a:normAutofit lnSpcReduction="20000"/>
          </a:bodyPr>
          <a:lstStyle/>
          <a:p>
            <a:pPr indent="-311150" lvl="0" marL="457200" rtl="0" algn="l">
              <a:spcBef>
                <a:spcPts val="0"/>
              </a:spcBef>
              <a:spcAft>
                <a:spcPts val="0"/>
              </a:spcAft>
              <a:buClr>
                <a:schemeClr val="dk1"/>
              </a:buClr>
              <a:buSzPts val="1300"/>
              <a:buAutoNum type="arabicPeriod"/>
            </a:pPr>
            <a:r>
              <a:rPr lang="en" sz="1300">
                <a:solidFill>
                  <a:schemeClr val="dk1"/>
                </a:solidFill>
              </a:rPr>
              <a:t>The Governor wants to increase sales tax by 1% to help the environment.</a:t>
            </a:r>
            <a:endParaRPr sz="1300">
              <a:solidFill>
                <a:schemeClr val="dk1"/>
              </a:solidFill>
            </a:endParaRPr>
          </a:p>
          <a:p>
            <a:pPr indent="0" lvl="0" marL="457200" rtl="0" algn="l">
              <a:spcBef>
                <a:spcPts val="0"/>
              </a:spcBef>
              <a:spcAft>
                <a:spcPts val="0"/>
              </a:spcAft>
              <a:buClr>
                <a:schemeClr val="dk1"/>
              </a:buClr>
              <a:buSzPts val="1100"/>
              <a:buFont typeface="Arial"/>
              <a:buNone/>
            </a:pPr>
            <a:r>
              <a:rPr lang="en" sz="1300">
                <a:solidFill>
                  <a:schemeClr val="dk1"/>
                </a:solidFill>
              </a:rPr>
              <a:t>Circle one:         </a:t>
            </a:r>
            <a:r>
              <a:rPr b="1" lang="en" sz="1300">
                <a:solidFill>
                  <a:schemeClr val="dk1"/>
                </a:solidFill>
              </a:rPr>
              <a:t> Government            Individual</a:t>
            </a:r>
            <a:r>
              <a:rPr b="1" lang="en" sz="1700">
                <a:solidFill>
                  <a:schemeClr val="dk1"/>
                </a:solidFill>
              </a:rPr>
              <a:t> </a:t>
            </a:r>
            <a:endParaRPr b="1" sz="1700">
              <a:solidFill>
                <a:schemeClr val="dk1"/>
              </a:solidFill>
            </a:endParaRPr>
          </a:p>
          <a:p>
            <a:pPr indent="0" lvl="0" marL="457200" rtl="0" algn="l">
              <a:spcBef>
                <a:spcPts val="0"/>
              </a:spcBef>
              <a:spcAft>
                <a:spcPts val="0"/>
              </a:spcAft>
              <a:buClr>
                <a:schemeClr val="dk1"/>
              </a:buClr>
              <a:buSzPts val="1100"/>
              <a:buFont typeface="Arial"/>
              <a:buNone/>
            </a:pPr>
            <a:r>
              <a:t/>
            </a:r>
            <a:endParaRPr b="1" sz="17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Kara earns $20 babysitting her neighbor’s children.</a:t>
            </a:r>
            <a:endParaRPr sz="1300">
              <a:solidFill>
                <a:schemeClr val="dk1"/>
              </a:solidFill>
            </a:endParaRPr>
          </a:p>
          <a:p>
            <a:pPr indent="0" lvl="0" marL="457200" rtl="0" algn="l">
              <a:spcBef>
                <a:spcPts val="0"/>
              </a:spcBef>
              <a:spcAft>
                <a:spcPts val="0"/>
              </a:spcAft>
              <a:buClr>
                <a:schemeClr val="dk1"/>
              </a:buClr>
              <a:buSzPts val="1100"/>
              <a:buFont typeface="Arial"/>
              <a:buNone/>
            </a:pPr>
            <a:r>
              <a:rPr lang="en" sz="1300">
                <a:solidFill>
                  <a:schemeClr val="dk1"/>
                </a:solidFill>
              </a:rPr>
              <a:t>Circle one:         </a:t>
            </a:r>
            <a:r>
              <a:rPr b="1" lang="en" sz="1300">
                <a:solidFill>
                  <a:schemeClr val="dk1"/>
                </a:solidFill>
              </a:rPr>
              <a:t> Government            Individual</a:t>
            </a:r>
            <a:r>
              <a:rPr b="1" lang="en" sz="1700">
                <a:solidFill>
                  <a:schemeClr val="dk1"/>
                </a:solidFill>
              </a:rPr>
              <a:t>  </a:t>
            </a:r>
            <a:endParaRPr b="1" sz="1700">
              <a:solidFill>
                <a:schemeClr val="dk1"/>
              </a:solidFill>
            </a:endParaRPr>
          </a:p>
          <a:p>
            <a:pPr indent="0" lvl="0" marL="457200" rtl="0" algn="l">
              <a:spcBef>
                <a:spcPts val="0"/>
              </a:spcBef>
              <a:spcAft>
                <a:spcPts val="0"/>
              </a:spcAft>
              <a:buClr>
                <a:schemeClr val="dk1"/>
              </a:buClr>
              <a:buSzPts val="1100"/>
              <a:buFont typeface="Arial"/>
              <a:buNone/>
            </a:pPr>
            <a:r>
              <a:t/>
            </a:r>
            <a:endParaRPr b="1" sz="17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Lucy wants to get a job at the local grocery store.</a:t>
            </a:r>
            <a:endParaRPr sz="1300">
              <a:solidFill>
                <a:schemeClr val="dk1"/>
              </a:solidFill>
            </a:endParaRPr>
          </a:p>
          <a:p>
            <a:pPr indent="0" lvl="0" marL="457200" rtl="0" algn="l">
              <a:spcBef>
                <a:spcPts val="0"/>
              </a:spcBef>
              <a:spcAft>
                <a:spcPts val="0"/>
              </a:spcAft>
              <a:buClr>
                <a:schemeClr val="dk1"/>
              </a:buClr>
              <a:buSzPts val="1100"/>
              <a:buFont typeface="Arial"/>
              <a:buNone/>
            </a:pPr>
            <a:r>
              <a:rPr lang="en" sz="1300">
                <a:solidFill>
                  <a:schemeClr val="dk1"/>
                </a:solidFill>
              </a:rPr>
              <a:t>Circle one:         </a:t>
            </a:r>
            <a:r>
              <a:rPr b="1" lang="en" sz="1300">
                <a:solidFill>
                  <a:schemeClr val="dk1"/>
                </a:solidFill>
              </a:rPr>
              <a:t> Government            Individual</a:t>
            </a:r>
            <a:r>
              <a:rPr b="1" lang="en" sz="1700">
                <a:solidFill>
                  <a:schemeClr val="dk1"/>
                </a:solidFill>
              </a:rPr>
              <a:t>   </a:t>
            </a:r>
            <a:endParaRPr b="1" sz="1700">
              <a:solidFill>
                <a:schemeClr val="dk1"/>
              </a:solidFill>
            </a:endParaRPr>
          </a:p>
          <a:p>
            <a:pPr indent="0" lvl="0" marL="0" rtl="0" algn="l">
              <a:spcBef>
                <a:spcPts val="0"/>
              </a:spcBef>
              <a:spcAft>
                <a:spcPts val="0"/>
              </a:spcAft>
              <a:buClr>
                <a:schemeClr val="dk1"/>
              </a:buClr>
              <a:buSzPts val="1100"/>
              <a:buFont typeface="Arial"/>
              <a:buNone/>
            </a:pPr>
            <a:r>
              <a:t/>
            </a:r>
            <a:endParaRPr sz="1300">
              <a:solidFill>
                <a:schemeClr val="dk1"/>
              </a:solidFill>
            </a:endParaRPr>
          </a:p>
          <a:p>
            <a:pPr indent="-311150" lvl="0" marL="457200" rtl="0" algn="l">
              <a:spcBef>
                <a:spcPts val="0"/>
              </a:spcBef>
              <a:spcAft>
                <a:spcPts val="0"/>
              </a:spcAft>
              <a:buClr>
                <a:schemeClr val="dk1"/>
              </a:buClr>
              <a:buSzPts val="1300"/>
              <a:buAutoNum type="arabicPeriod"/>
            </a:pPr>
            <a:r>
              <a:rPr lang="en" sz="1300">
                <a:solidFill>
                  <a:schemeClr val="dk1"/>
                </a:solidFill>
              </a:rPr>
              <a:t>During hurricane season there is no sales tax on “Hurricane Survival Supplies.”</a:t>
            </a:r>
            <a:endParaRPr sz="1300">
              <a:solidFill>
                <a:schemeClr val="dk1"/>
              </a:solidFill>
            </a:endParaRPr>
          </a:p>
          <a:p>
            <a:pPr indent="0" lvl="0" marL="457200" rtl="0" algn="l">
              <a:spcBef>
                <a:spcPts val="0"/>
              </a:spcBef>
              <a:spcAft>
                <a:spcPts val="0"/>
              </a:spcAft>
              <a:buClr>
                <a:schemeClr val="dk1"/>
              </a:buClr>
              <a:buSzPts val="1100"/>
              <a:buFont typeface="Arial"/>
              <a:buNone/>
            </a:pPr>
            <a:r>
              <a:rPr lang="en" sz="1300">
                <a:solidFill>
                  <a:schemeClr val="dk1"/>
                </a:solidFill>
              </a:rPr>
              <a:t>Circle one:         </a:t>
            </a:r>
            <a:r>
              <a:rPr b="1" lang="en" sz="1300">
                <a:solidFill>
                  <a:schemeClr val="dk1"/>
                </a:solidFill>
              </a:rPr>
              <a:t> Government            Individual</a:t>
            </a:r>
            <a:r>
              <a:rPr b="1" lang="en" sz="1700">
                <a:solidFill>
                  <a:schemeClr val="dk1"/>
                </a:solidFill>
              </a:rPr>
              <a:t>   </a:t>
            </a:r>
            <a:endParaRPr b="1" sz="1700">
              <a:solidFill>
                <a:schemeClr val="dk1"/>
              </a:solidFill>
            </a:endParaRPr>
          </a:p>
          <a:p>
            <a:pPr indent="0" lvl="0" marL="0" rtl="0" algn="l">
              <a:spcBef>
                <a:spcPts val="0"/>
              </a:spcBef>
              <a:spcAft>
                <a:spcPts val="1200"/>
              </a:spcAft>
              <a:buNone/>
            </a:pPr>
            <a:r>
              <a:t/>
            </a:r>
            <a:endParaRPr sz="1300">
              <a:solidFill>
                <a:schemeClr val="dk1"/>
              </a:solidFill>
            </a:endParaRPr>
          </a:p>
        </p:txBody>
      </p:sp>
      <p:sp>
        <p:nvSpPr>
          <p:cNvPr id="354" name="Google Shape;354;p40"/>
          <p:cNvSpPr txBox="1"/>
          <p:nvPr/>
        </p:nvSpPr>
        <p:spPr>
          <a:xfrm rot="-1101970">
            <a:off x="109719" y="163211"/>
            <a:ext cx="869279" cy="661802"/>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3100">
                <a:solidFill>
                  <a:srgbClr val="FF0000"/>
                </a:solidFill>
                <a:latin typeface="Caveat"/>
                <a:ea typeface="Caveat"/>
                <a:cs typeface="Caveat"/>
                <a:sym typeface="Caveat"/>
              </a:rPr>
              <a:t>3-5</a:t>
            </a:r>
            <a:endParaRPr sz="2100">
              <a:solidFill>
                <a:srgbClr val="FF0000"/>
              </a:solidFill>
            </a:endParaRPr>
          </a:p>
        </p:txBody>
      </p:sp>
      <p:sp>
        <p:nvSpPr>
          <p:cNvPr id="355" name="Google Shape;355;p40"/>
          <p:cNvSpPr txBox="1"/>
          <p:nvPr/>
        </p:nvSpPr>
        <p:spPr>
          <a:xfrm>
            <a:off x="278750" y="4568875"/>
            <a:ext cx="4771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chemeClr val="hlink"/>
                </a:solidFill>
                <a:hlinkClick r:id="rId3"/>
              </a:rPr>
              <a:t>https://docs.google.com/document/d/1Ox6CaSDmMfnY1iB0pvZwSkqaGhMUYwffItoNo9-6LS8/edit?usp=sharing</a:t>
            </a:r>
            <a:r>
              <a:rPr lang="en" sz="1000"/>
              <a:t> </a:t>
            </a:r>
            <a:endParaRPr sz="1000"/>
          </a:p>
        </p:txBody>
      </p:sp>
      <p:pic>
        <p:nvPicPr>
          <p:cNvPr id="356" name="Google Shape;356;p40"/>
          <p:cNvPicPr preferRelativeResize="0"/>
          <p:nvPr/>
        </p:nvPicPr>
        <p:blipFill>
          <a:blip r:embed="rId4">
            <a:alphaModFix/>
          </a:blip>
          <a:stretch>
            <a:fillRect/>
          </a:stretch>
        </p:blipFill>
        <p:spPr>
          <a:xfrm>
            <a:off x="5202950" y="945150"/>
            <a:ext cx="3188682" cy="40459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CB9C"/>
        </a:solidFill>
      </p:bgPr>
    </p:bg>
    <p:spTree>
      <p:nvGrpSpPr>
        <p:cNvPr id="360" name="Shape 360"/>
        <p:cNvGrpSpPr/>
        <p:nvPr/>
      </p:nvGrpSpPr>
      <p:grpSpPr>
        <a:xfrm>
          <a:off x="0" y="0"/>
          <a:ext cx="0" cy="0"/>
          <a:chOff x="0" y="0"/>
          <a:chExt cx="0" cy="0"/>
        </a:xfrm>
      </p:grpSpPr>
      <p:sp>
        <p:nvSpPr>
          <p:cNvPr id="361" name="Google Shape;361;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u="sng"/>
              <a:t>What is the difference between Fiscal Policy and Personal Finance?</a:t>
            </a:r>
            <a:endParaRPr sz="1800" u="sng"/>
          </a:p>
        </p:txBody>
      </p:sp>
      <p:sp>
        <p:nvSpPr>
          <p:cNvPr id="362" name="Google Shape;362;p41"/>
          <p:cNvSpPr txBox="1"/>
          <p:nvPr>
            <p:ph idx="1" type="body"/>
          </p:nvPr>
        </p:nvSpPr>
        <p:spPr>
          <a:xfrm>
            <a:off x="311700" y="1152475"/>
            <a:ext cx="4626000" cy="3416400"/>
          </a:xfrm>
          <a:prstGeom prst="rect">
            <a:avLst/>
          </a:prstGeom>
        </p:spPr>
        <p:txBody>
          <a:bodyPr anchorCtr="0" anchor="t" bIns="91425" lIns="91425" spcFirstLastPara="1" rIns="91425" wrap="square" tIns="91425">
            <a:normAutofit fontScale="85000"/>
          </a:bodyPr>
          <a:lstStyle/>
          <a:p>
            <a:pPr indent="-298767" lvl="0" marL="457200" rtl="0" algn="l">
              <a:spcBef>
                <a:spcPts val="0"/>
              </a:spcBef>
              <a:spcAft>
                <a:spcPts val="0"/>
              </a:spcAft>
              <a:buClr>
                <a:schemeClr val="dk1"/>
              </a:buClr>
              <a:buSzPct val="100000"/>
              <a:buAutoNum type="arabicPeriod"/>
            </a:pPr>
            <a:r>
              <a:rPr lang="en" sz="1300">
                <a:solidFill>
                  <a:schemeClr val="dk1"/>
                </a:solidFill>
              </a:rPr>
              <a:t>Cyleste and Bret get married and combine their incomes. They need to decide how bills are paid.</a:t>
            </a:r>
            <a:r>
              <a:rPr b="1" lang="en" sz="1300">
                <a:solidFill>
                  <a:schemeClr val="dk1"/>
                </a:solidFill>
              </a:rPr>
              <a:t>      </a:t>
            </a:r>
            <a:endParaRPr b="1" sz="1300">
              <a:solidFill>
                <a:schemeClr val="dk1"/>
              </a:solidFill>
            </a:endParaRPr>
          </a:p>
          <a:p>
            <a:pPr indent="0" lvl="0" marL="457200" rtl="0" algn="l">
              <a:spcBef>
                <a:spcPts val="0"/>
              </a:spcBef>
              <a:spcAft>
                <a:spcPts val="0"/>
              </a:spcAft>
              <a:buClr>
                <a:schemeClr val="dk1"/>
              </a:buClr>
              <a:buSzPct val="84615"/>
              <a:buFont typeface="Arial"/>
              <a:buNone/>
            </a:pPr>
            <a:r>
              <a:rPr lang="en" sz="1300">
                <a:solidFill>
                  <a:schemeClr val="dk1"/>
                </a:solidFill>
              </a:rPr>
              <a:t>Circle one:         </a:t>
            </a:r>
            <a:r>
              <a:rPr b="1" lang="en" sz="1300">
                <a:solidFill>
                  <a:schemeClr val="dk1"/>
                </a:solidFill>
              </a:rPr>
              <a:t> Fiscal Policy             Personal Finance</a:t>
            </a:r>
            <a:endParaRPr b="1" sz="1300">
              <a:solidFill>
                <a:schemeClr val="dk1"/>
              </a:solidFill>
            </a:endParaRPr>
          </a:p>
          <a:p>
            <a:pPr indent="0" lvl="0" marL="0" rtl="0" algn="l">
              <a:spcBef>
                <a:spcPts val="0"/>
              </a:spcBef>
              <a:spcAft>
                <a:spcPts val="0"/>
              </a:spcAft>
              <a:buClr>
                <a:schemeClr val="dk1"/>
              </a:buClr>
              <a:buSzPct val="84615"/>
              <a:buFont typeface="Arial"/>
              <a:buNone/>
            </a:pPr>
            <a:r>
              <a:t/>
            </a:r>
            <a:endParaRPr b="1" sz="1300">
              <a:solidFill>
                <a:schemeClr val="dk1"/>
              </a:solidFill>
            </a:endParaRPr>
          </a:p>
          <a:p>
            <a:pPr indent="-298767" lvl="0" marL="457200" rtl="0" algn="l">
              <a:spcBef>
                <a:spcPts val="0"/>
              </a:spcBef>
              <a:spcAft>
                <a:spcPts val="0"/>
              </a:spcAft>
              <a:buClr>
                <a:schemeClr val="dk1"/>
              </a:buClr>
              <a:buSzPct val="100000"/>
              <a:buAutoNum type="arabicPeriod"/>
            </a:pPr>
            <a:r>
              <a:rPr lang="en" sz="1300">
                <a:solidFill>
                  <a:schemeClr val="dk1"/>
                </a:solidFill>
              </a:rPr>
              <a:t>Families are having a difficult time buying groceries. Congress wonders if they should change the US tax code.</a:t>
            </a:r>
            <a:endParaRPr sz="1300">
              <a:solidFill>
                <a:schemeClr val="dk1"/>
              </a:solidFill>
            </a:endParaRPr>
          </a:p>
          <a:p>
            <a:pPr indent="0" lvl="0" marL="457200" rtl="0" algn="l">
              <a:spcBef>
                <a:spcPts val="0"/>
              </a:spcBef>
              <a:spcAft>
                <a:spcPts val="0"/>
              </a:spcAft>
              <a:buClr>
                <a:schemeClr val="dk1"/>
              </a:buClr>
              <a:buSzPct val="84615"/>
              <a:buFont typeface="Arial"/>
              <a:buNone/>
            </a:pPr>
            <a:r>
              <a:rPr lang="en" sz="1300">
                <a:solidFill>
                  <a:schemeClr val="dk1"/>
                </a:solidFill>
              </a:rPr>
              <a:t>Circle one:         </a:t>
            </a:r>
            <a:r>
              <a:rPr b="1" lang="en" sz="1300">
                <a:solidFill>
                  <a:schemeClr val="dk1"/>
                </a:solidFill>
              </a:rPr>
              <a:t> Fiscal Policy             Personal Finance</a:t>
            </a:r>
            <a:endParaRPr b="1" sz="1300">
              <a:solidFill>
                <a:schemeClr val="dk1"/>
              </a:solidFill>
            </a:endParaRPr>
          </a:p>
          <a:p>
            <a:pPr indent="0" lvl="0" marL="457200" rtl="0" algn="l">
              <a:spcBef>
                <a:spcPts val="0"/>
              </a:spcBef>
              <a:spcAft>
                <a:spcPts val="0"/>
              </a:spcAft>
              <a:buClr>
                <a:schemeClr val="dk1"/>
              </a:buClr>
              <a:buSzPct val="84615"/>
              <a:buFont typeface="Arial"/>
              <a:buNone/>
            </a:pPr>
            <a:r>
              <a:t/>
            </a:r>
            <a:endParaRPr sz="1300">
              <a:solidFill>
                <a:schemeClr val="dk1"/>
              </a:solidFill>
            </a:endParaRPr>
          </a:p>
          <a:p>
            <a:pPr indent="-298767" lvl="0" marL="457200" rtl="0" algn="l">
              <a:spcBef>
                <a:spcPts val="0"/>
              </a:spcBef>
              <a:spcAft>
                <a:spcPts val="0"/>
              </a:spcAft>
              <a:buClr>
                <a:schemeClr val="dk1"/>
              </a:buClr>
              <a:buSzPct val="100000"/>
              <a:buAutoNum type="arabicPeriod"/>
            </a:pPr>
            <a:r>
              <a:rPr lang="en" sz="1300">
                <a:solidFill>
                  <a:schemeClr val="dk1"/>
                </a:solidFill>
              </a:rPr>
              <a:t>Businesses are having difficulty finding people to hire. The President gave a speech to encourage Congress to write a law to increase grants to small companies.</a:t>
            </a:r>
            <a:endParaRPr sz="1300">
              <a:solidFill>
                <a:schemeClr val="dk1"/>
              </a:solidFill>
            </a:endParaRPr>
          </a:p>
          <a:p>
            <a:pPr indent="0" lvl="0" marL="457200" rtl="0" algn="l">
              <a:spcBef>
                <a:spcPts val="0"/>
              </a:spcBef>
              <a:spcAft>
                <a:spcPts val="0"/>
              </a:spcAft>
              <a:buClr>
                <a:schemeClr val="dk1"/>
              </a:buClr>
              <a:buSzPct val="84615"/>
              <a:buFont typeface="Arial"/>
              <a:buNone/>
            </a:pPr>
            <a:r>
              <a:rPr lang="en" sz="1300">
                <a:solidFill>
                  <a:schemeClr val="dk1"/>
                </a:solidFill>
              </a:rPr>
              <a:t>Circle one:         </a:t>
            </a:r>
            <a:r>
              <a:rPr b="1" lang="en" sz="1300">
                <a:solidFill>
                  <a:schemeClr val="dk1"/>
                </a:solidFill>
              </a:rPr>
              <a:t> Fiscal Policy             Personal Finance</a:t>
            </a:r>
            <a:endParaRPr b="1" sz="1300">
              <a:solidFill>
                <a:schemeClr val="dk1"/>
              </a:solidFill>
            </a:endParaRPr>
          </a:p>
          <a:p>
            <a:pPr indent="0" lvl="0" marL="457200" rtl="0" algn="l">
              <a:spcBef>
                <a:spcPts val="0"/>
              </a:spcBef>
              <a:spcAft>
                <a:spcPts val="0"/>
              </a:spcAft>
              <a:buClr>
                <a:schemeClr val="dk1"/>
              </a:buClr>
              <a:buSzPct val="84615"/>
              <a:buFont typeface="Arial"/>
              <a:buNone/>
            </a:pPr>
            <a:r>
              <a:t/>
            </a:r>
            <a:endParaRPr sz="1300">
              <a:solidFill>
                <a:schemeClr val="dk1"/>
              </a:solidFill>
            </a:endParaRPr>
          </a:p>
          <a:p>
            <a:pPr indent="-298767" lvl="0" marL="457200" rtl="0" algn="l">
              <a:spcBef>
                <a:spcPts val="0"/>
              </a:spcBef>
              <a:spcAft>
                <a:spcPts val="0"/>
              </a:spcAft>
              <a:buClr>
                <a:schemeClr val="dk1"/>
              </a:buClr>
              <a:buSzPct val="100000"/>
              <a:buAutoNum type="arabicPeriod"/>
            </a:pPr>
            <a:r>
              <a:rPr lang="en" sz="1300">
                <a:solidFill>
                  <a:schemeClr val="dk1"/>
                </a:solidFill>
              </a:rPr>
              <a:t> Abby and Halle discuss which class they should take, “Monitor Your Credit Score” or “Buy Insurance.” </a:t>
            </a:r>
            <a:endParaRPr sz="1300">
              <a:solidFill>
                <a:schemeClr val="dk1"/>
              </a:solidFill>
            </a:endParaRPr>
          </a:p>
          <a:p>
            <a:pPr indent="457200" lvl="0" marL="0" rtl="0" algn="l">
              <a:spcBef>
                <a:spcPts val="0"/>
              </a:spcBef>
              <a:spcAft>
                <a:spcPts val="0"/>
              </a:spcAft>
              <a:buClr>
                <a:schemeClr val="dk1"/>
              </a:buClr>
              <a:buSzPct val="84615"/>
              <a:buFont typeface="Arial"/>
              <a:buNone/>
            </a:pPr>
            <a:r>
              <a:rPr lang="en" sz="1300">
                <a:solidFill>
                  <a:schemeClr val="dk1"/>
                </a:solidFill>
              </a:rPr>
              <a:t>Circle one:         </a:t>
            </a:r>
            <a:r>
              <a:rPr b="1" lang="en" sz="1300">
                <a:solidFill>
                  <a:schemeClr val="dk1"/>
                </a:solidFill>
              </a:rPr>
              <a:t> Fiscal Policy             Personal Finance</a:t>
            </a:r>
            <a:endParaRPr sz="1300">
              <a:solidFill>
                <a:schemeClr val="dk1"/>
              </a:solidFill>
            </a:endParaRPr>
          </a:p>
        </p:txBody>
      </p:sp>
      <p:sp>
        <p:nvSpPr>
          <p:cNvPr id="363" name="Google Shape;363;p41"/>
          <p:cNvSpPr txBox="1"/>
          <p:nvPr/>
        </p:nvSpPr>
        <p:spPr>
          <a:xfrm rot="-1101970">
            <a:off x="109719" y="163211"/>
            <a:ext cx="869279" cy="661802"/>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b="1" lang="en" sz="3100">
                <a:solidFill>
                  <a:srgbClr val="0000FF"/>
                </a:solidFill>
                <a:latin typeface="Caveat"/>
                <a:ea typeface="Caveat"/>
                <a:cs typeface="Caveat"/>
                <a:sym typeface="Caveat"/>
              </a:rPr>
              <a:t>6-8</a:t>
            </a:r>
            <a:endParaRPr sz="2100">
              <a:solidFill>
                <a:srgbClr val="0000FF"/>
              </a:solidFill>
            </a:endParaRPr>
          </a:p>
        </p:txBody>
      </p:sp>
      <p:sp>
        <p:nvSpPr>
          <p:cNvPr id="364" name="Google Shape;364;p41"/>
          <p:cNvSpPr txBox="1"/>
          <p:nvPr/>
        </p:nvSpPr>
        <p:spPr>
          <a:xfrm>
            <a:off x="278750" y="4568875"/>
            <a:ext cx="4771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chemeClr val="hlink"/>
                </a:solidFill>
                <a:hlinkClick r:id="rId3"/>
              </a:rPr>
              <a:t>https://docs.google.com/document/d/1Ox6CaSDmMfnY1iB0pvZwSkqaGhMUYwffItoNo9-6LS8/edit?usp=sharing</a:t>
            </a:r>
            <a:r>
              <a:rPr lang="en" sz="1000"/>
              <a:t> </a:t>
            </a:r>
            <a:endParaRPr sz="1000"/>
          </a:p>
        </p:txBody>
      </p:sp>
      <p:pic>
        <p:nvPicPr>
          <p:cNvPr id="365" name="Google Shape;365;p41"/>
          <p:cNvPicPr preferRelativeResize="0"/>
          <p:nvPr/>
        </p:nvPicPr>
        <p:blipFill>
          <a:blip r:embed="rId4">
            <a:alphaModFix/>
          </a:blip>
          <a:stretch>
            <a:fillRect/>
          </a:stretch>
        </p:blipFill>
        <p:spPr>
          <a:xfrm>
            <a:off x="5355600" y="932650"/>
            <a:ext cx="3179299" cy="4128826"/>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CCCC"/>
        </a:solidFill>
      </p:bgPr>
    </p:bg>
    <p:spTree>
      <p:nvGrpSpPr>
        <p:cNvPr id="110" name="Shape 110"/>
        <p:cNvGrpSpPr/>
        <p:nvPr/>
      </p:nvGrpSpPr>
      <p:grpSpPr>
        <a:xfrm>
          <a:off x="0" y="0"/>
          <a:ext cx="0" cy="0"/>
          <a:chOff x="0" y="0"/>
          <a:chExt cx="0" cy="0"/>
        </a:xfrm>
      </p:grpSpPr>
      <p:sp>
        <p:nvSpPr>
          <p:cNvPr id="111" name="Google Shape;111;p15"/>
          <p:cNvSpPr/>
          <p:nvPr/>
        </p:nvSpPr>
        <p:spPr>
          <a:xfrm>
            <a:off x="-297450" y="731250"/>
            <a:ext cx="3271968" cy="3511296"/>
          </a:xfrm>
          <a:prstGeom prst="cloud">
            <a:avLst/>
          </a:prstGeom>
          <a:solidFill>
            <a:srgbClr val="FFF2C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12" name="Google Shape;112;p15"/>
          <p:cNvPicPr preferRelativeResize="0"/>
          <p:nvPr/>
        </p:nvPicPr>
        <p:blipFill>
          <a:blip r:embed="rId3">
            <a:alphaModFix/>
          </a:blip>
          <a:stretch>
            <a:fillRect/>
          </a:stretch>
        </p:blipFill>
        <p:spPr>
          <a:xfrm rot="1173754">
            <a:off x="5653401" y="982787"/>
            <a:ext cx="2941600" cy="3755788"/>
          </a:xfrm>
          <a:prstGeom prst="rect">
            <a:avLst/>
          </a:prstGeom>
          <a:noFill/>
          <a:ln cap="flat" cmpd="sng" w="19050">
            <a:solidFill>
              <a:schemeClr val="dk2"/>
            </a:solidFill>
            <a:prstDash val="solid"/>
            <a:round/>
            <a:headEnd len="sm" w="sm" type="none"/>
            <a:tailEnd len="sm" w="sm" type="none"/>
          </a:ln>
        </p:spPr>
      </p:pic>
      <p:pic>
        <p:nvPicPr>
          <p:cNvPr id="113" name="Google Shape;113;p15"/>
          <p:cNvPicPr preferRelativeResize="0"/>
          <p:nvPr/>
        </p:nvPicPr>
        <p:blipFill>
          <a:blip r:embed="rId4">
            <a:alphaModFix/>
          </a:blip>
          <a:stretch>
            <a:fillRect/>
          </a:stretch>
        </p:blipFill>
        <p:spPr>
          <a:xfrm rot="567273">
            <a:off x="5249427" y="496218"/>
            <a:ext cx="2941600" cy="3788308"/>
          </a:xfrm>
          <a:prstGeom prst="rect">
            <a:avLst/>
          </a:prstGeom>
          <a:noFill/>
          <a:ln cap="flat" cmpd="sng" w="19050">
            <a:solidFill>
              <a:schemeClr val="dk2"/>
            </a:solidFill>
            <a:prstDash val="solid"/>
            <a:round/>
            <a:headEnd len="sm" w="sm" type="none"/>
            <a:tailEnd len="sm" w="sm" type="none"/>
          </a:ln>
        </p:spPr>
      </p:pic>
      <p:pic>
        <p:nvPicPr>
          <p:cNvPr id="114" name="Google Shape;114;p15"/>
          <p:cNvPicPr preferRelativeResize="0"/>
          <p:nvPr/>
        </p:nvPicPr>
        <p:blipFill>
          <a:blip r:embed="rId5">
            <a:alphaModFix/>
          </a:blip>
          <a:stretch>
            <a:fillRect/>
          </a:stretch>
        </p:blipFill>
        <p:spPr>
          <a:xfrm rot="155022">
            <a:off x="4262651" y="509381"/>
            <a:ext cx="2941599" cy="3817556"/>
          </a:xfrm>
          <a:prstGeom prst="rect">
            <a:avLst/>
          </a:prstGeom>
          <a:noFill/>
          <a:ln cap="flat" cmpd="sng" w="19050">
            <a:solidFill>
              <a:schemeClr val="dk2"/>
            </a:solidFill>
            <a:prstDash val="solid"/>
            <a:round/>
            <a:headEnd len="sm" w="sm" type="none"/>
            <a:tailEnd len="sm" w="sm" type="none"/>
          </a:ln>
        </p:spPr>
      </p:pic>
      <p:pic>
        <p:nvPicPr>
          <p:cNvPr id="115" name="Google Shape;115;p15"/>
          <p:cNvPicPr preferRelativeResize="0"/>
          <p:nvPr/>
        </p:nvPicPr>
        <p:blipFill>
          <a:blip r:embed="rId6">
            <a:alphaModFix/>
          </a:blip>
          <a:stretch>
            <a:fillRect/>
          </a:stretch>
        </p:blipFill>
        <p:spPr>
          <a:xfrm rot="-972396">
            <a:off x="3229725" y="679425"/>
            <a:ext cx="2941598" cy="3820975"/>
          </a:xfrm>
          <a:prstGeom prst="rect">
            <a:avLst/>
          </a:prstGeom>
          <a:noFill/>
          <a:ln cap="flat" cmpd="sng" w="19050">
            <a:solidFill>
              <a:schemeClr val="dk2"/>
            </a:solidFill>
            <a:prstDash val="solid"/>
            <a:round/>
            <a:headEnd len="sm" w="sm" type="none"/>
            <a:tailEnd len="sm" w="sm" type="none"/>
          </a:ln>
        </p:spPr>
      </p:pic>
      <p:sp>
        <p:nvSpPr>
          <p:cNvPr id="116" name="Google Shape;116;p15"/>
          <p:cNvSpPr txBox="1"/>
          <p:nvPr>
            <p:ph type="title"/>
          </p:nvPr>
        </p:nvSpPr>
        <p:spPr>
          <a:xfrm>
            <a:off x="0" y="280350"/>
            <a:ext cx="4399800" cy="637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sz="3022"/>
              <a:t>Introductory Article:</a:t>
            </a:r>
            <a:r>
              <a:rPr lang="en"/>
              <a:t>	</a:t>
            </a:r>
            <a:endParaRPr/>
          </a:p>
        </p:txBody>
      </p:sp>
      <p:sp>
        <p:nvSpPr>
          <p:cNvPr id="117" name="Google Shape;117;p15"/>
          <p:cNvSpPr txBox="1"/>
          <p:nvPr>
            <p:ph idx="1" type="body"/>
          </p:nvPr>
        </p:nvSpPr>
        <p:spPr>
          <a:xfrm>
            <a:off x="74375" y="4242525"/>
            <a:ext cx="3523800" cy="7770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1300" u="sng">
                <a:solidFill>
                  <a:schemeClr val="hlink"/>
                </a:solidFill>
                <a:hlinkClick r:id="rId7"/>
              </a:rPr>
              <a:t>https://www.theamericancollege.edu/news-center/five-pieces-financial-wisdom-presidents</a:t>
            </a:r>
            <a:r>
              <a:rPr lang="en" sz="1300"/>
              <a:t> </a:t>
            </a:r>
            <a:endParaRPr sz="700">
              <a:solidFill>
                <a:srgbClr val="414042"/>
              </a:solidFill>
              <a:highlight>
                <a:srgbClr val="FFFFFF"/>
              </a:highlight>
              <a:latin typeface="Times New Roman"/>
              <a:ea typeface="Times New Roman"/>
              <a:cs typeface="Times New Roman"/>
              <a:sym typeface="Times New Roman"/>
            </a:endParaRPr>
          </a:p>
        </p:txBody>
      </p:sp>
      <p:pic>
        <p:nvPicPr>
          <p:cNvPr id="118" name="Google Shape;118;p15"/>
          <p:cNvPicPr preferRelativeResize="0"/>
          <p:nvPr/>
        </p:nvPicPr>
        <p:blipFill>
          <a:blip r:embed="rId8">
            <a:alphaModFix/>
          </a:blip>
          <a:stretch>
            <a:fillRect/>
          </a:stretch>
        </p:blipFill>
        <p:spPr>
          <a:xfrm>
            <a:off x="4572000" y="1301675"/>
            <a:ext cx="2967401" cy="3820976"/>
          </a:xfrm>
          <a:prstGeom prst="rect">
            <a:avLst/>
          </a:prstGeom>
          <a:noFill/>
          <a:ln cap="flat" cmpd="sng" w="19050">
            <a:solidFill>
              <a:schemeClr val="dk2"/>
            </a:solidFill>
            <a:prstDash val="solid"/>
            <a:round/>
            <a:headEnd len="sm" w="sm" type="none"/>
            <a:tailEnd len="sm" w="sm" type="none"/>
          </a:ln>
        </p:spPr>
      </p:pic>
      <p:pic>
        <p:nvPicPr>
          <p:cNvPr id="119" name="Google Shape;119;p15"/>
          <p:cNvPicPr preferRelativeResize="0"/>
          <p:nvPr/>
        </p:nvPicPr>
        <p:blipFill>
          <a:blip r:embed="rId9">
            <a:alphaModFix/>
          </a:blip>
          <a:stretch>
            <a:fillRect/>
          </a:stretch>
        </p:blipFill>
        <p:spPr>
          <a:xfrm>
            <a:off x="7996575" y="103200"/>
            <a:ext cx="1073050" cy="1115450"/>
          </a:xfrm>
          <a:prstGeom prst="rect">
            <a:avLst/>
          </a:prstGeom>
          <a:noFill/>
          <a:ln cap="flat" cmpd="sng" w="19050">
            <a:solidFill>
              <a:schemeClr val="dk1"/>
            </a:solidFill>
            <a:prstDash val="solid"/>
            <a:round/>
            <a:headEnd len="sm" w="sm" type="none"/>
            <a:tailEnd len="sm" w="sm" type="none"/>
          </a:ln>
        </p:spPr>
      </p:pic>
      <p:sp>
        <p:nvSpPr>
          <p:cNvPr id="120" name="Google Shape;120;p15"/>
          <p:cNvSpPr txBox="1"/>
          <p:nvPr/>
        </p:nvSpPr>
        <p:spPr>
          <a:xfrm rot="-348724">
            <a:off x="123888" y="1028656"/>
            <a:ext cx="2764009" cy="3400256"/>
          </a:xfrm>
          <a:prstGeom prst="rect">
            <a:avLst/>
          </a:prstGeom>
          <a:noFill/>
          <a:ln>
            <a:noFill/>
          </a:ln>
        </p:spPr>
        <p:txBody>
          <a:bodyPr anchorCtr="0" anchor="t" bIns="91425" lIns="91425" spcFirstLastPara="1" rIns="91425" wrap="square" tIns="91425">
            <a:spAutoFit/>
          </a:bodyPr>
          <a:lstStyle/>
          <a:p>
            <a:pPr indent="0" lvl="0" marL="0" rtl="0" algn="l">
              <a:lnSpc>
                <a:spcPct val="125714"/>
              </a:lnSpc>
              <a:spcBef>
                <a:spcPts val="0"/>
              </a:spcBef>
              <a:spcAft>
                <a:spcPts val="0"/>
              </a:spcAft>
              <a:buClr>
                <a:schemeClr val="dk1"/>
              </a:buClr>
              <a:buSzPts val="1100"/>
              <a:buFont typeface="Arial"/>
              <a:buNone/>
            </a:pPr>
            <a:r>
              <a:rPr b="1" lang="en" sz="2650" u="sng">
                <a:solidFill>
                  <a:srgbClr val="FF0000"/>
                </a:solidFill>
                <a:latin typeface="Montserrat"/>
                <a:ea typeface="Montserrat"/>
                <a:cs typeface="Montserrat"/>
                <a:sym typeface="Montserrat"/>
              </a:rPr>
              <a:t>FIVE</a:t>
            </a:r>
            <a:r>
              <a:rPr b="1" lang="en" sz="2650">
                <a:solidFill>
                  <a:srgbClr val="FF0000"/>
                </a:solidFill>
                <a:latin typeface="Montserrat"/>
                <a:ea typeface="Montserrat"/>
                <a:cs typeface="Montserrat"/>
                <a:sym typeface="Montserrat"/>
              </a:rPr>
              <a:t> PIECES OF FINANCIAL WISDOM FROM THE PRESIDENTS</a:t>
            </a:r>
            <a:endParaRPr b="1" sz="2650">
              <a:solidFill>
                <a:srgbClr val="FF0000"/>
              </a:solidFill>
              <a:latin typeface="Montserrat"/>
              <a:ea typeface="Montserrat"/>
              <a:cs typeface="Montserrat"/>
              <a:sym typeface="Montserrat"/>
            </a:endParaRPr>
          </a:p>
          <a:p>
            <a:pPr indent="0" lvl="0" marL="0" rtl="0" algn="l">
              <a:spcBef>
                <a:spcPts val="340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CB9C"/>
        </a:solidFill>
      </p:bgPr>
    </p:bg>
    <p:spTree>
      <p:nvGrpSpPr>
        <p:cNvPr id="369" name="Shape 369"/>
        <p:cNvGrpSpPr/>
        <p:nvPr/>
      </p:nvGrpSpPr>
      <p:grpSpPr>
        <a:xfrm>
          <a:off x="0" y="0"/>
          <a:ext cx="0" cy="0"/>
          <a:chOff x="0" y="0"/>
          <a:chExt cx="0" cy="0"/>
        </a:xfrm>
      </p:grpSpPr>
      <p:sp>
        <p:nvSpPr>
          <p:cNvPr id="370" name="Google Shape;370;p42"/>
          <p:cNvSpPr txBox="1"/>
          <p:nvPr>
            <p:ph type="title"/>
          </p:nvPr>
        </p:nvSpPr>
        <p:spPr>
          <a:xfrm>
            <a:off x="311700" y="2656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1800" u="sng"/>
              <a:t>What is the difference between Fiscal Policy and Personal Finance?</a:t>
            </a:r>
            <a:endParaRPr sz="1800" u="sng"/>
          </a:p>
        </p:txBody>
      </p:sp>
      <p:sp>
        <p:nvSpPr>
          <p:cNvPr id="371" name="Google Shape;371;p42"/>
          <p:cNvSpPr txBox="1"/>
          <p:nvPr/>
        </p:nvSpPr>
        <p:spPr>
          <a:xfrm rot="-2521">
            <a:off x="7452075" y="889155"/>
            <a:ext cx="1227300" cy="3540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b="1" lang="en" sz="6000">
                <a:solidFill>
                  <a:srgbClr val="FF0000"/>
                </a:solidFill>
                <a:latin typeface="Caveat"/>
                <a:ea typeface="Caveat"/>
                <a:cs typeface="Caveat"/>
                <a:sym typeface="Caveat"/>
              </a:rPr>
              <a:t>K-2</a:t>
            </a:r>
            <a:endParaRPr b="1" sz="6000">
              <a:solidFill>
                <a:srgbClr val="FF0000"/>
              </a:solidFill>
              <a:latin typeface="Caveat"/>
              <a:ea typeface="Caveat"/>
              <a:cs typeface="Caveat"/>
              <a:sym typeface="Caveat"/>
            </a:endParaRPr>
          </a:p>
          <a:p>
            <a:pPr indent="0" lvl="0" marL="0" rtl="0" algn="l">
              <a:lnSpc>
                <a:spcPct val="115000"/>
              </a:lnSpc>
              <a:spcBef>
                <a:spcPts val="1200"/>
              </a:spcBef>
              <a:spcAft>
                <a:spcPts val="0"/>
              </a:spcAft>
              <a:buNone/>
            </a:pPr>
            <a:r>
              <a:rPr b="1" lang="en" sz="6000">
                <a:solidFill>
                  <a:srgbClr val="FF0000"/>
                </a:solidFill>
                <a:latin typeface="Caveat"/>
                <a:ea typeface="Caveat"/>
                <a:cs typeface="Caveat"/>
                <a:sym typeface="Caveat"/>
              </a:rPr>
              <a:t>3-5</a:t>
            </a:r>
            <a:endParaRPr b="1" sz="6000">
              <a:solidFill>
                <a:srgbClr val="FF0000"/>
              </a:solidFill>
              <a:latin typeface="Caveat"/>
              <a:ea typeface="Caveat"/>
              <a:cs typeface="Caveat"/>
              <a:sym typeface="Caveat"/>
            </a:endParaRPr>
          </a:p>
          <a:p>
            <a:pPr indent="0" lvl="0" marL="0" rtl="0" algn="l">
              <a:lnSpc>
                <a:spcPct val="115000"/>
              </a:lnSpc>
              <a:spcBef>
                <a:spcPts val="1200"/>
              </a:spcBef>
              <a:spcAft>
                <a:spcPts val="1200"/>
              </a:spcAft>
              <a:buNone/>
            </a:pPr>
            <a:r>
              <a:rPr b="1" lang="en" sz="6000">
                <a:solidFill>
                  <a:srgbClr val="0000FF"/>
                </a:solidFill>
                <a:latin typeface="Caveat"/>
                <a:ea typeface="Caveat"/>
                <a:cs typeface="Caveat"/>
                <a:sym typeface="Caveat"/>
              </a:rPr>
              <a:t>6-8</a:t>
            </a:r>
            <a:endParaRPr b="1" sz="6000">
              <a:solidFill>
                <a:srgbClr val="0000FF"/>
              </a:solidFill>
              <a:latin typeface="Caveat"/>
              <a:ea typeface="Caveat"/>
              <a:cs typeface="Caveat"/>
              <a:sym typeface="Caveat"/>
            </a:endParaRPr>
          </a:p>
        </p:txBody>
      </p:sp>
      <p:sp>
        <p:nvSpPr>
          <p:cNvPr id="372" name="Google Shape;372;p42"/>
          <p:cNvSpPr txBox="1"/>
          <p:nvPr/>
        </p:nvSpPr>
        <p:spPr>
          <a:xfrm>
            <a:off x="252200" y="4721525"/>
            <a:ext cx="88071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u="sng">
                <a:solidFill>
                  <a:schemeClr val="hlink"/>
                </a:solidFill>
                <a:hlinkClick r:id="rId3"/>
              </a:rPr>
              <a:t>https://docs.google.com/document/d/1Ox6CaSDmMfnY1iB0pvZwSkqaGhMUYwffItoNo9-6LS8/edit?usp=sharing</a:t>
            </a:r>
            <a:r>
              <a:rPr lang="en" sz="1000"/>
              <a:t> </a:t>
            </a:r>
            <a:endParaRPr sz="1000"/>
          </a:p>
        </p:txBody>
      </p:sp>
      <p:pic>
        <p:nvPicPr>
          <p:cNvPr id="373" name="Google Shape;373;p42"/>
          <p:cNvPicPr preferRelativeResize="0"/>
          <p:nvPr/>
        </p:nvPicPr>
        <p:blipFill>
          <a:blip r:embed="rId4">
            <a:alphaModFix/>
          </a:blip>
          <a:stretch>
            <a:fillRect/>
          </a:stretch>
        </p:blipFill>
        <p:spPr>
          <a:xfrm>
            <a:off x="205475" y="838300"/>
            <a:ext cx="3607562" cy="3820975"/>
          </a:xfrm>
          <a:prstGeom prst="rect">
            <a:avLst/>
          </a:prstGeom>
          <a:noFill/>
          <a:ln>
            <a:noFill/>
          </a:ln>
        </p:spPr>
      </p:pic>
      <p:sp>
        <p:nvSpPr>
          <p:cNvPr id="374" name="Google Shape;374;p42"/>
          <p:cNvSpPr txBox="1"/>
          <p:nvPr>
            <p:ph idx="1" type="body"/>
          </p:nvPr>
        </p:nvSpPr>
        <p:spPr>
          <a:xfrm rot="-679594">
            <a:off x="155830" y="1478194"/>
            <a:ext cx="3647643" cy="1342023"/>
          </a:xfrm>
          <a:prstGeom prst="rect">
            <a:avLst/>
          </a:prstGeom>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rPr lang="en" sz="6000">
                <a:solidFill>
                  <a:schemeClr val="dk1"/>
                </a:solidFill>
                <a:latin typeface="Caveat SemiBold"/>
                <a:ea typeface="Caveat SemiBold"/>
                <a:cs typeface="Caveat SemiBold"/>
                <a:sym typeface="Caveat SemiBold"/>
              </a:rPr>
              <a:t>Answer      </a:t>
            </a:r>
            <a:endParaRPr sz="6000">
              <a:solidFill>
                <a:schemeClr val="dk1"/>
              </a:solidFill>
              <a:latin typeface="Caveat SemiBold"/>
              <a:ea typeface="Caveat SemiBold"/>
              <a:cs typeface="Caveat SemiBold"/>
              <a:sym typeface="Caveat SemiBold"/>
            </a:endParaRPr>
          </a:p>
          <a:p>
            <a:pPr indent="0" lvl="0" marL="457200" rtl="0" algn="l">
              <a:lnSpc>
                <a:spcPct val="100000"/>
              </a:lnSpc>
              <a:spcBef>
                <a:spcPts val="0"/>
              </a:spcBef>
              <a:spcAft>
                <a:spcPts val="0"/>
              </a:spcAft>
              <a:buNone/>
            </a:pPr>
            <a:r>
              <a:rPr lang="en" sz="6000">
                <a:solidFill>
                  <a:schemeClr val="dk1"/>
                </a:solidFill>
                <a:latin typeface="Caveat SemiBold"/>
                <a:ea typeface="Caveat SemiBold"/>
                <a:cs typeface="Caveat SemiBold"/>
                <a:sym typeface="Caveat SemiBold"/>
              </a:rPr>
              <a:t>   </a:t>
            </a:r>
            <a:endParaRPr sz="8550">
              <a:solidFill>
                <a:schemeClr val="dk1"/>
              </a:solidFill>
            </a:endParaRPr>
          </a:p>
          <a:p>
            <a:pPr indent="0" lvl="0" marL="457200" rtl="0" algn="l">
              <a:spcBef>
                <a:spcPts val="0"/>
              </a:spcBef>
              <a:spcAft>
                <a:spcPts val="0"/>
              </a:spcAft>
              <a:buClr>
                <a:schemeClr val="dk1"/>
              </a:buClr>
              <a:buSzPts val="1100"/>
              <a:buFont typeface="Arial"/>
              <a:buNone/>
            </a:pPr>
            <a:r>
              <a:t/>
            </a:r>
            <a:endParaRPr sz="6000">
              <a:solidFill>
                <a:schemeClr val="dk1"/>
              </a:solidFill>
            </a:endParaRPr>
          </a:p>
          <a:p>
            <a:pPr indent="0" lvl="0" marL="0" rtl="0" algn="l">
              <a:spcBef>
                <a:spcPts val="0"/>
              </a:spcBef>
              <a:spcAft>
                <a:spcPts val="1200"/>
              </a:spcAft>
              <a:buNone/>
            </a:pPr>
            <a:r>
              <a:t/>
            </a:r>
            <a:endParaRPr b="1" sz="2400">
              <a:solidFill>
                <a:schemeClr val="dk1"/>
              </a:solidFill>
              <a:latin typeface="Caveat"/>
              <a:ea typeface="Caveat"/>
              <a:cs typeface="Caveat"/>
              <a:sym typeface="Caveat"/>
            </a:endParaRPr>
          </a:p>
        </p:txBody>
      </p:sp>
      <p:sp>
        <p:nvSpPr>
          <p:cNvPr id="375" name="Google Shape;375;p42"/>
          <p:cNvSpPr txBox="1"/>
          <p:nvPr/>
        </p:nvSpPr>
        <p:spPr>
          <a:xfrm rot="-655885">
            <a:off x="789871" y="1821319"/>
            <a:ext cx="2787479" cy="150085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Clr>
                <a:schemeClr val="dk1"/>
              </a:buClr>
              <a:buSzPts val="1100"/>
              <a:buFont typeface="Arial"/>
              <a:buNone/>
            </a:pPr>
            <a:r>
              <a:rPr lang="en" sz="6000">
                <a:solidFill>
                  <a:schemeClr val="dk1"/>
                </a:solidFill>
                <a:latin typeface="Caveat SemiBold"/>
                <a:ea typeface="Caveat SemiBold"/>
                <a:cs typeface="Caveat SemiBold"/>
                <a:sym typeface="Caveat SemiBold"/>
              </a:rPr>
              <a:t>Keys!!!!</a:t>
            </a:r>
            <a:r>
              <a:rPr lang="en" sz="8550">
                <a:solidFill>
                  <a:schemeClr val="dk1"/>
                </a:solidFill>
                <a:latin typeface="Caveat SemiBold"/>
                <a:ea typeface="Caveat SemiBold"/>
                <a:cs typeface="Caveat SemiBold"/>
                <a:sym typeface="Caveat SemiBold"/>
              </a:rPr>
              <a:t> </a:t>
            </a:r>
            <a:endParaRPr/>
          </a:p>
        </p:txBody>
      </p:sp>
      <p:pic>
        <p:nvPicPr>
          <p:cNvPr id="376" name="Google Shape;376;p42"/>
          <p:cNvPicPr preferRelativeResize="0"/>
          <p:nvPr/>
        </p:nvPicPr>
        <p:blipFill>
          <a:blip r:embed="rId5">
            <a:alphaModFix/>
          </a:blip>
          <a:stretch>
            <a:fillRect/>
          </a:stretch>
        </p:blipFill>
        <p:spPr>
          <a:xfrm rot="-883942">
            <a:off x="2405780" y="3621772"/>
            <a:ext cx="1046161" cy="847030"/>
          </a:xfrm>
          <a:prstGeom prst="rect">
            <a:avLst/>
          </a:prstGeom>
          <a:noFill/>
          <a:ln>
            <a:noFill/>
          </a:ln>
        </p:spPr>
      </p:pic>
      <p:pic>
        <p:nvPicPr>
          <p:cNvPr id="377" name="Google Shape;377;p42"/>
          <p:cNvPicPr preferRelativeResize="0"/>
          <p:nvPr/>
        </p:nvPicPr>
        <p:blipFill>
          <a:blip r:embed="rId6">
            <a:alphaModFix/>
          </a:blip>
          <a:stretch>
            <a:fillRect/>
          </a:stretch>
        </p:blipFill>
        <p:spPr>
          <a:xfrm>
            <a:off x="4052350" y="898906"/>
            <a:ext cx="2889825" cy="3670218"/>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CB9C"/>
        </a:solidFill>
      </p:bgPr>
    </p:bg>
    <p:spTree>
      <p:nvGrpSpPr>
        <p:cNvPr id="381" name="Shape 381"/>
        <p:cNvGrpSpPr/>
        <p:nvPr/>
      </p:nvGrpSpPr>
      <p:grpSpPr>
        <a:xfrm>
          <a:off x="0" y="0"/>
          <a:ext cx="0" cy="0"/>
          <a:chOff x="0" y="0"/>
          <a:chExt cx="0" cy="0"/>
        </a:xfrm>
      </p:grpSpPr>
      <p:sp>
        <p:nvSpPr>
          <p:cNvPr id="382" name="Google Shape;382;p43"/>
          <p:cNvSpPr txBox="1"/>
          <p:nvPr>
            <p:ph type="title"/>
          </p:nvPr>
        </p:nvSpPr>
        <p:spPr>
          <a:xfrm>
            <a:off x="311700" y="333475"/>
            <a:ext cx="4546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2820" u="sng"/>
              <a:t>Fiscal Policy</a:t>
            </a:r>
            <a:r>
              <a:rPr b="1" lang="en" sz="2820"/>
              <a:t> </a:t>
            </a:r>
            <a:r>
              <a:rPr b="1" lang="en" sz="2820"/>
              <a:t>Student Practice:</a:t>
            </a:r>
            <a:endParaRPr b="1" sz="2820"/>
          </a:p>
        </p:txBody>
      </p:sp>
      <p:sp>
        <p:nvSpPr>
          <p:cNvPr id="383" name="Google Shape;383;p43"/>
          <p:cNvSpPr txBox="1"/>
          <p:nvPr>
            <p:ph idx="1" type="body"/>
          </p:nvPr>
        </p:nvSpPr>
        <p:spPr>
          <a:xfrm>
            <a:off x="311700" y="1561650"/>
            <a:ext cx="4422900" cy="3007200"/>
          </a:xfrm>
          <a:prstGeom prst="rect">
            <a:avLst/>
          </a:prstGeom>
        </p:spPr>
        <p:txBody>
          <a:bodyPr anchorCtr="0" anchor="t" bIns="91425" lIns="91425" spcFirstLastPara="1" rIns="91425" wrap="square" tIns="91425">
            <a:normAutofit/>
          </a:bodyPr>
          <a:lstStyle/>
          <a:p>
            <a:pPr indent="-361950" lvl="0" marL="457200" rtl="0" algn="l">
              <a:spcBef>
                <a:spcPts val="0"/>
              </a:spcBef>
              <a:spcAft>
                <a:spcPts val="0"/>
              </a:spcAft>
              <a:buClr>
                <a:schemeClr val="dk1"/>
              </a:buClr>
              <a:buSzPts val="2100"/>
              <a:buChar char="●"/>
            </a:pPr>
            <a:r>
              <a:rPr lang="en" sz="2100">
                <a:solidFill>
                  <a:schemeClr val="dk1"/>
                </a:solidFill>
              </a:rPr>
              <a:t>What is Fiscal Policy?</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Two Actions</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Expansionary v. Contractionary</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How should the Government act?</a:t>
            </a:r>
            <a:endParaRPr sz="2100">
              <a:solidFill>
                <a:schemeClr val="dk1"/>
              </a:solidFill>
            </a:endParaRPr>
          </a:p>
          <a:p>
            <a:pPr indent="-361950" lvl="0" marL="457200" rtl="0" algn="l">
              <a:spcBef>
                <a:spcPts val="0"/>
              </a:spcBef>
              <a:spcAft>
                <a:spcPts val="0"/>
              </a:spcAft>
              <a:buClr>
                <a:schemeClr val="dk1"/>
              </a:buClr>
              <a:buSzPts val="2100"/>
              <a:buChar char="●"/>
            </a:pPr>
            <a:r>
              <a:rPr lang="en" sz="2100">
                <a:solidFill>
                  <a:schemeClr val="dk1"/>
                </a:solidFill>
              </a:rPr>
              <a:t>Anticipate the long term consequences.</a:t>
            </a:r>
            <a:endParaRPr sz="2100">
              <a:solidFill>
                <a:schemeClr val="dk1"/>
              </a:solidFill>
            </a:endParaRPr>
          </a:p>
        </p:txBody>
      </p:sp>
      <p:pic>
        <p:nvPicPr>
          <p:cNvPr id="384" name="Google Shape;384;p43"/>
          <p:cNvPicPr preferRelativeResize="0"/>
          <p:nvPr/>
        </p:nvPicPr>
        <p:blipFill>
          <a:blip r:embed="rId3">
            <a:alphaModFix/>
          </a:blip>
          <a:stretch>
            <a:fillRect/>
          </a:stretch>
        </p:blipFill>
        <p:spPr>
          <a:xfrm>
            <a:off x="5386625" y="103963"/>
            <a:ext cx="3678226" cy="4786825"/>
          </a:xfrm>
          <a:prstGeom prst="rect">
            <a:avLst/>
          </a:prstGeom>
          <a:noFill/>
          <a:ln cap="flat" cmpd="sng" w="9525">
            <a:solidFill>
              <a:schemeClr val="dk1"/>
            </a:solidFill>
            <a:prstDash val="solid"/>
            <a:round/>
            <a:headEnd len="sm" w="sm" type="none"/>
            <a:tailEnd len="sm" w="sm" type="none"/>
          </a:ln>
        </p:spPr>
      </p:pic>
      <p:pic>
        <p:nvPicPr>
          <p:cNvPr id="385" name="Google Shape;385;p43"/>
          <p:cNvPicPr preferRelativeResize="0"/>
          <p:nvPr/>
        </p:nvPicPr>
        <p:blipFill>
          <a:blip r:embed="rId4">
            <a:alphaModFix/>
          </a:blip>
          <a:stretch>
            <a:fillRect/>
          </a:stretch>
        </p:blipFill>
        <p:spPr>
          <a:xfrm>
            <a:off x="3792581" y="3147775"/>
            <a:ext cx="1779949" cy="1885249"/>
          </a:xfrm>
          <a:prstGeom prst="rect">
            <a:avLst/>
          </a:prstGeom>
          <a:noFill/>
          <a:ln>
            <a:noFill/>
          </a:ln>
        </p:spPr>
      </p:pic>
      <p:sp>
        <p:nvSpPr>
          <p:cNvPr id="386" name="Google Shape;386;p43"/>
          <p:cNvSpPr txBox="1"/>
          <p:nvPr>
            <p:ph idx="1" type="body"/>
          </p:nvPr>
        </p:nvSpPr>
        <p:spPr>
          <a:xfrm rot="-679711">
            <a:off x="3379742" y="3180463"/>
            <a:ext cx="2903264" cy="678013"/>
          </a:xfrm>
          <a:prstGeom prst="rect">
            <a:avLst/>
          </a:prstGeom>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rPr lang="en" sz="3000">
                <a:solidFill>
                  <a:schemeClr val="dk1"/>
                </a:solidFill>
                <a:latin typeface="Caveat SemiBold"/>
                <a:ea typeface="Caveat SemiBold"/>
                <a:cs typeface="Caveat SemiBold"/>
                <a:sym typeface="Caveat SemiBold"/>
              </a:rPr>
              <a:t>Answer</a:t>
            </a:r>
            <a:r>
              <a:rPr lang="en" sz="6000">
                <a:solidFill>
                  <a:schemeClr val="dk1"/>
                </a:solidFill>
                <a:latin typeface="Caveat SemiBold"/>
                <a:ea typeface="Caveat SemiBold"/>
                <a:cs typeface="Caveat SemiBold"/>
                <a:sym typeface="Caveat SemiBold"/>
              </a:rPr>
              <a:t>      </a:t>
            </a:r>
            <a:endParaRPr sz="6000">
              <a:solidFill>
                <a:schemeClr val="dk1"/>
              </a:solidFill>
              <a:latin typeface="Caveat SemiBold"/>
              <a:ea typeface="Caveat SemiBold"/>
              <a:cs typeface="Caveat SemiBold"/>
              <a:sym typeface="Caveat SemiBold"/>
            </a:endParaRPr>
          </a:p>
          <a:p>
            <a:pPr indent="0" lvl="0" marL="457200" rtl="0" algn="l">
              <a:lnSpc>
                <a:spcPct val="100000"/>
              </a:lnSpc>
              <a:spcBef>
                <a:spcPts val="0"/>
              </a:spcBef>
              <a:spcAft>
                <a:spcPts val="0"/>
              </a:spcAft>
              <a:buNone/>
            </a:pPr>
            <a:r>
              <a:rPr lang="en" sz="6000">
                <a:solidFill>
                  <a:schemeClr val="dk1"/>
                </a:solidFill>
                <a:latin typeface="Caveat SemiBold"/>
                <a:ea typeface="Caveat SemiBold"/>
                <a:cs typeface="Caveat SemiBold"/>
                <a:sym typeface="Caveat SemiBold"/>
              </a:rPr>
              <a:t>   </a:t>
            </a:r>
            <a:endParaRPr sz="8550">
              <a:solidFill>
                <a:schemeClr val="dk1"/>
              </a:solidFill>
            </a:endParaRPr>
          </a:p>
          <a:p>
            <a:pPr indent="0" lvl="0" marL="457200" rtl="0" algn="l">
              <a:spcBef>
                <a:spcPts val="0"/>
              </a:spcBef>
              <a:spcAft>
                <a:spcPts val="0"/>
              </a:spcAft>
              <a:buClr>
                <a:schemeClr val="dk1"/>
              </a:buClr>
              <a:buSzPts val="1100"/>
              <a:buFont typeface="Arial"/>
              <a:buNone/>
            </a:pPr>
            <a:r>
              <a:t/>
            </a:r>
            <a:endParaRPr sz="6000">
              <a:solidFill>
                <a:schemeClr val="dk1"/>
              </a:solidFill>
            </a:endParaRPr>
          </a:p>
          <a:p>
            <a:pPr indent="0" lvl="0" marL="0" rtl="0" algn="l">
              <a:spcBef>
                <a:spcPts val="0"/>
              </a:spcBef>
              <a:spcAft>
                <a:spcPts val="1200"/>
              </a:spcAft>
              <a:buNone/>
            </a:pPr>
            <a:r>
              <a:t/>
            </a:r>
            <a:endParaRPr b="1" sz="2400">
              <a:solidFill>
                <a:schemeClr val="dk1"/>
              </a:solidFill>
              <a:latin typeface="Caveat"/>
              <a:ea typeface="Caveat"/>
              <a:cs typeface="Caveat"/>
              <a:sym typeface="Caveat"/>
            </a:endParaRPr>
          </a:p>
        </p:txBody>
      </p:sp>
      <p:sp>
        <p:nvSpPr>
          <p:cNvPr id="387" name="Google Shape;387;p43"/>
          <p:cNvSpPr txBox="1"/>
          <p:nvPr/>
        </p:nvSpPr>
        <p:spPr>
          <a:xfrm rot="-655708">
            <a:off x="3892204" y="3767125"/>
            <a:ext cx="2615737" cy="64655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Clr>
                <a:schemeClr val="dk1"/>
              </a:buClr>
              <a:buSzPts val="1100"/>
              <a:buFont typeface="Arial"/>
              <a:buNone/>
            </a:pPr>
            <a:r>
              <a:rPr lang="en" sz="3000">
                <a:solidFill>
                  <a:schemeClr val="dk1"/>
                </a:solidFill>
                <a:latin typeface="Caveat SemiBold"/>
                <a:ea typeface="Caveat SemiBold"/>
                <a:cs typeface="Caveat SemiBold"/>
                <a:sym typeface="Caveat SemiBold"/>
              </a:rPr>
              <a:t>Key!!!! </a:t>
            </a:r>
            <a:endParaRPr sz="3000"/>
          </a:p>
        </p:txBody>
      </p:sp>
      <p:pic>
        <p:nvPicPr>
          <p:cNvPr id="388" name="Google Shape;388;p43"/>
          <p:cNvPicPr preferRelativeResize="0"/>
          <p:nvPr/>
        </p:nvPicPr>
        <p:blipFill>
          <a:blip r:embed="rId5">
            <a:alphaModFix/>
          </a:blip>
          <a:stretch>
            <a:fillRect/>
          </a:stretch>
        </p:blipFill>
        <p:spPr>
          <a:xfrm rot="-883959">
            <a:off x="4879410" y="4547455"/>
            <a:ext cx="525779" cy="425710"/>
          </a:xfrm>
          <a:prstGeom prst="rect">
            <a:avLst/>
          </a:prstGeom>
          <a:noFill/>
          <a:ln>
            <a:noFill/>
          </a:ln>
        </p:spPr>
      </p:pic>
      <p:sp>
        <p:nvSpPr>
          <p:cNvPr id="389" name="Google Shape;389;p43"/>
          <p:cNvSpPr txBox="1"/>
          <p:nvPr/>
        </p:nvSpPr>
        <p:spPr>
          <a:xfrm>
            <a:off x="136350" y="4300700"/>
            <a:ext cx="35199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6"/>
              </a:rPr>
              <a:t>https://docs.google.com/document/d/199ZB9EVXwhgMWnvZrtu1vjLQenbkNEjqJ8FTGqUvoc8/edit?usp=sharing</a:t>
            </a:r>
            <a:r>
              <a:rPr lang="en"/>
              <a:t> </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t/>
            </a:r>
            <a:endParaRPr/>
          </a:p>
        </p:txBody>
      </p:sp>
      <p:sp>
        <p:nvSpPr>
          <p:cNvPr id="390" name="Google Shape;390;p43"/>
          <p:cNvSpPr/>
          <p:nvPr/>
        </p:nvSpPr>
        <p:spPr>
          <a:xfrm>
            <a:off x="7041625" y="278750"/>
            <a:ext cx="896100" cy="159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43"/>
          <p:cNvSpPr txBox="1"/>
          <p:nvPr/>
        </p:nvSpPr>
        <p:spPr>
          <a:xfrm rot="-904892">
            <a:off x="70099" y="55716"/>
            <a:ext cx="929309" cy="661796"/>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Clr>
                <a:schemeClr val="dk1"/>
              </a:buClr>
              <a:buSzPts val="1100"/>
              <a:buFont typeface="Arial"/>
              <a:buNone/>
            </a:pPr>
            <a:r>
              <a:rPr b="1" lang="en" sz="3100">
                <a:solidFill>
                  <a:srgbClr val="38761D"/>
                </a:solidFill>
                <a:latin typeface="Caveat"/>
                <a:ea typeface="Caveat"/>
                <a:cs typeface="Caveat"/>
                <a:sym typeface="Caveat"/>
              </a:rPr>
              <a:t>9-12</a:t>
            </a:r>
            <a:endParaRPr sz="3100">
              <a:solidFill>
                <a:srgbClr val="38761D"/>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CB9C"/>
        </a:solidFill>
      </p:bgPr>
    </p:bg>
    <p:spTree>
      <p:nvGrpSpPr>
        <p:cNvPr id="395" name="Shape 395"/>
        <p:cNvGrpSpPr/>
        <p:nvPr/>
      </p:nvGrpSpPr>
      <p:grpSpPr>
        <a:xfrm>
          <a:off x="0" y="0"/>
          <a:ext cx="0" cy="0"/>
          <a:chOff x="0" y="0"/>
          <a:chExt cx="0" cy="0"/>
        </a:xfrm>
      </p:grpSpPr>
      <p:sp>
        <p:nvSpPr>
          <p:cNvPr id="396" name="Google Shape;396;p44"/>
          <p:cNvSpPr txBox="1"/>
          <p:nvPr>
            <p:ph type="title"/>
          </p:nvPr>
        </p:nvSpPr>
        <p:spPr>
          <a:xfrm>
            <a:off x="311700" y="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1820" u="sng">
                <a:solidFill>
                  <a:srgbClr val="000000"/>
                </a:solidFill>
              </a:rPr>
              <a:t>What is Fiscal Policy?</a:t>
            </a:r>
            <a:endParaRPr sz="1820" u="sng">
              <a:solidFill>
                <a:srgbClr val="000000"/>
              </a:solidFill>
            </a:endParaRPr>
          </a:p>
          <a:p>
            <a:pPr indent="0" lvl="0" marL="0" rtl="0" algn="l">
              <a:spcBef>
                <a:spcPts val="0"/>
              </a:spcBef>
              <a:spcAft>
                <a:spcPts val="0"/>
              </a:spcAft>
              <a:buSzPts val="990"/>
              <a:buNone/>
            </a:pPr>
            <a:r>
              <a:t/>
            </a:r>
            <a:endParaRPr sz="2520"/>
          </a:p>
        </p:txBody>
      </p:sp>
      <p:sp>
        <p:nvSpPr>
          <p:cNvPr id="397" name="Google Shape;397;p44"/>
          <p:cNvSpPr txBox="1"/>
          <p:nvPr/>
        </p:nvSpPr>
        <p:spPr>
          <a:xfrm rot="-904892">
            <a:off x="70099" y="55716"/>
            <a:ext cx="929309" cy="661796"/>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Clr>
                <a:schemeClr val="dk1"/>
              </a:buClr>
              <a:buSzPts val="1100"/>
              <a:buFont typeface="Arial"/>
              <a:buNone/>
            </a:pPr>
            <a:r>
              <a:rPr b="1" lang="en" sz="3100">
                <a:solidFill>
                  <a:srgbClr val="38761D"/>
                </a:solidFill>
                <a:latin typeface="Caveat"/>
                <a:ea typeface="Caveat"/>
                <a:cs typeface="Caveat"/>
                <a:sym typeface="Caveat"/>
              </a:rPr>
              <a:t>9-12</a:t>
            </a:r>
            <a:endParaRPr sz="3100">
              <a:solidFill>
                <a:srgbClr val="38761D"/>
              </a:solidFill>
            </a:endParaRPr>
          </a:p>
        </p:txBody>
      </p:sp>
      <p:sp>
        <p:nvSpPr>
          <p:cNvPr id="398" name="Google Shape;398;p44"/>
          <p:cNvSpPr txBox="1"/>
          <p:nvPr/>
        </p:nvSpPr>
        <p:spPr>
          <a:xfrm>
            <a:off x="65550" y="4652375"/>
            <a:ext cx="9012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3"/>
              </a:rPr>
              <a:t>https://docs.google.com/document/d/199ZB9EVXwhgMWnvZrtu1vjLQenbkNEjqJ8FTGqUvoc8/edit?usp=sharing</a:t>
            </a:r>
            <a:r>
              <a:rPr lang="en"/>
              <a:t> </a:t>
            </a:r>
            <a:endParaRPr/>
          </a:p>
        </p:txBody>
      </p:sp>
      <p:pic>
        <p:nvPicPr>
          <p:cNvPr id="399" name="Google Shape;399;p44"/>
          <p:cNvPicPr preferRelativeResize="0"/>
          <p:nvPr/>
        </p:nvPicPr>
        <p:blipFill>
          <a:blip r:embed="rId4">
            <a:alphaModFix/>
          </a:blip>
          <a:stretch>
            <a:fillRect/>
          </a:stretch>
        </p:blipFill>
        <p:spPr>
          <a:xfrm>
            <a:off x="1177662" y="519300"/>
            <a:ext cx="6788674" cy="3967400"/>
          </a:xfrm>
          <a:prstGeom prst="rect">
            <a:avLst/>
          </a:prstGeom>
          <a:noFill/>
          <a:ln cap="flat" cmpd="sng" w="19050">
            <a:solidFill>
              <a:schemeClr val="dk1"/>
            </a:solidFill>
            <a:prstDash val="solid"/>
            <a:round/>
            <a:headEnd len="sm" w="sm" type="none"/>
            <a:tailEnd len="sm" w="sm" type="none"/>
          </a:ln>
        </p:spPr>
      </p:pic>
      <p:sp>
        <p:nvSpPr>
          <p:cNvPr id="400" name="Google Shape;400;p44"/>
          <p:cNvSpPr/>
          <p:nvPr/>
        </p:nvSpPr>
        <p:spPr>
          <a:xfrm>
            <a:off x="3543800" y="766525"/>
            <a:ext cx="1299900" cy="1443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CB9C"/>
        </a:solidFill>
      </p:bgPr>
    </p:bg>
    <p:spTree>
      <p:nvGrpSpPr>
        <p:cNvPr id="404" name="Shape 404"/>
        <p:cNvGrpSpPr/>
        <p:nvPr/>
      </p:nvGrpSpPr>
      <p:grpSpPr>
        <a:xfrm>
          <a:off x="0" y="0"/>
          <a:ext cx="0" cy="0"/>
          <a:chOff x="0" y="0"/>
          <a:chExt cx="0" cy="0"/>
        </a:xfrm>
      </p:grpSpPr>
      <p:pic>
        <p:nvPicPr>
          <p:cNvPr id="405" name="Google Shape;405;p45"/>
          <p:cNvPicPr preferRelativeResize="0"/>
          <p:nvPr/>
        </p:nvPicPr>
        <p:blipFill>
          <a:blip r:embed="rId3">
            <a:alphaModFix/>
          </a:blip>
          <a:stretch>
            <a:fillRect/>
          </a:stretch>
        </p:blipFill>
        <p:spPr>
          <a:xfrm>
            <a:off x="59475" y="391577"/>
            <a:ext cx="7598199" cy="4259750"/>
          </a:xfrm>
          <a:prstGeom prst="rect">
            <a:avLst/>
          </a:prstGeom>
          <a:noFill/>
          <a:ln cap="flat" cmpd="sng" w="19050">
            <a:solidFill>
              <a:schemeClr val="dk1"/>
            </a:solidFill>
            <a:prstDash val="solid"/>
            <a:round/>
            <a:headEnd len="sm" w="sm" type="none"/>
            <a:tailEnd len="sm" w="sm" type="none"/>
          </a:ln>
        </p:spPr>
      </p:pic>
      <p:pic>
        <p:nvPicPr>
          <p:cNvPr id="406" name="Google Shape;406;p45"/>
          <p:cNvPicPr preferRelativeResize="0"/>
          <p:nvPr/>
        </p:nvPicPr>
        <p:blipFill>
          <a:blip r:embed="rId4">
            <a:alphaModFix/>
          </a:blip>
          <a:stretch>
            <a:fillRect/>
          </a:stretch>
        </p:blipFill>
        <p:spPr>
          <a:xfrm>
            <a:off x="7264081" y="2615075"/>
            <a:ext cx="1779949" cy="1885249"/>
          </a:xfrm>
          <a:prstGeom prst="rect">
            <a:avLst/>
          </a:prstGeom>
          <a:noFill/>
          <a:ln>
            <a:noFill/>
          </a:ln>
        </p:spPr>
      </p:pic>
      <p:sp>
        <p:nvSpPr>
          <p:cNvPr id="407" name="Google Shape;407;p45"/>
          <p:cNvSpPr txBox="1"/>
          <p:nvPr>
            <p:ph idx="1" type="body"/>
          </p:nvPr>
        </p:nvSpPr>
        <p:spPr>
          <a:xfrm rot="-679711">
            <a:off x="6851242" y="2647763"/>
            <a:ext cx="2903264" cy="678013"/>
          </a:xfrm>
          <a:prstGeom prst="rect">
            <a:avLst/>
          </a:prstGeom>
        </p:spPr>
        <p:txBody>
          <a:bodyPr anchorCtr="0" anchor="t" bIns="91425" lIns="91425" spcFirstLastPara="1" rIns="91425" wrap="square" tIns="91425">
            <a:noAutofit/>
          </a:bodyPr>
          <a:lstStyle/>
          <a:p>
            <a:pPr indent="0" lvl="0" marL="457200" rtl="0" algn="l">
              <a:lnSpc>
                <a:spcPct val="100000"/>
              </a:lnSpc>
              <a:spcBef>
                <a:spcPts val="0"/>
              </a:spcBef>
              <a:spcAft>
                <a:spcPts val="0"/>
              </a:spcAft>
              <a:buNone/>
            </a:pPr>
            <a:r>
              <a:rPr lang="en" sz="3000">
                <a:solidFill>
                  <a:schemeClr val="dk1"/>
                </a:solidFill>
                <a:latin typeface="Caveat SemiBold"/>
                <a:ea typeface="Caveat SemiBold"/>
                <a:cs typeface="Caveat SemiBold"/>
                <a:sym typeface="Caveat SemiBold"/>
              </a:rPr>
              <a:t>Answer</a:t>
            </a:r>
            <a:r>
              <a:rPr lang="en" sz="6000">
                <a:solidFill>
                  <a:schemeClr val="dk1"/>
                </a:solidFill>
                <a:latin typeface="Caveat SemiBold"/>
                <a:ea typeface="Caveat SemiBold"/>
                <a:cs typeface="Caveat SemiBold"/>
                <a:sym typeface="Caveat SemiBold"/>
              </a:rPr>
              <a:t>      </a:t>
            </a:r>
            <a:endParaRPr sz="6000">
              <a:solidFill>
                <a:schemeClr val="dk1"/>
              </a:solidFill>
              <a:latin typeface="Caveat SemiBold"/>
              <a:ea typeface="Caveat SemiBold"/>
              <a:cs typeface="Caveat SemiBold"/>
              <a:sym typeface="Caveat SemiBold"/>
            </a:endParaRPr>
          </a:p>
          <a:p>
            <a:pPr indent="0" lvl="0" marL="457200" rtl="0" algn="l">
              <a:lnSpc>
                <a:spcPct val="100000"/>
              </a:lnSpc>
              <a:spcBef>
                <a:spcPts val="0"/>
              </a:spcBef>
              <a:spcAft>
                <a:spcPts val="0"/>
              </a:spcAft>
              <a:buNone/>
            </a:pPr>
            <a:r>
              <a:rPr lang="en" sz="6000">
                <a:solidFill>
                  <a:schemeClr val="dk1"/>
                </a:solidFill>
                <a:latin typeface="Caveat SemiBold"/>
                <a:ea typeface="Caveat SemiBold"/>
                <a:cs typeface="Caveat SemiBold"/>
                <a:sym typeface="Caveat SemiBold"/>
              </a:rPr>
              <a:t>   </a:t>
            </a:r>
            <a:endParaRPr sz="8550">
              <a:solidFill>
                <a:schemeClr val="dk1"/>
              </a:solidFill>
            </a:endParaRPr>
          </a:p>
          <a:p>
            <a:pPr indent="0" lvl="0" marL="457200" rtl="0" algn="l">
              <a:spcBef>
                <a:spcPts val="0"/>
              </a:spcBef>
              <a:spcAft>
                <a:spcPts val="0"/>
              </a:spcAft>
              <a:buClr>
                <a:schemeClr val="dk1"/>
              </a:buClr>
              <a:buSzPts val="1100"/>
              <a:buFont typeface="Arial"/>
              <a:buNone/>
            </a:pPr>
            <a:r>
              <a:t/>
            </a:r>
            <a:endParaRPr sz="6000">
              <a:solidFill>
                <a:schemeClr val="dk1"/>
              </a:solidFill>
            </a:endParaRPr>
          </a:p>
          <a:p>
            <a:pPr indent="0" lvl="0" marL="0" rtl="0" algn="l">
              <a:spcBef>
                <a:spcPts val="0"/>
              </a:spcBef>
              <a:spcAft>
                <a:spcPts val="1200"/>
              </a:spcAft>
              <a:buNone/>
            </a:pPr>
            <a:r>
              <a:t/>
            </a:r>
            <a:endParaRPr b="1" sz="2400">
              <a:solidFill>
                <a:schemeClr val="dk1"/>
              </a:solidFill>
              <a:latin typeface="Caveat"/>
              <a:ea typeface="Caveat"/>
              <a:cs typeface="Caveat"/>
              <a:sym typeface="Caveat"/>
            </a:endParaRPr>
          </a:p>
        </p:txBody>
      </p:sp>
      <p:sp>
        <p:nvSpPr>
          <p:cNvPr id="408" name="Google Shape;408;p45"/>
          <p:cNvSpPr txBox="1"/>
          <p:nvPr/>
        </p:nvSpPr>
        <p:spPr>
          <a:xfrm rot="-655708">
            <a:off x="7363704" y="3234425"/>
            <a:ext cx="2615737" cy="646550"/>
          </a:xfrm>
          <a:prstGeom prst="rect">
            <a:avLst/>
          </a:prstGeom>
          <a:noFill/>
          <a:ln>
            <a:noFill/>
          </a:ln>
        </p:spPr>
        <p:txBody>
          <a:bodyPr anchorCtr="0" anchor="t" bIns="91425" lIns="91425" spcFirstLastPara="1" rIns="91425" wrap="square" tIns="91425">
            <a:spAutoFit/>
          </a:bodyPr>
          <a:lstStyle/>
          <a:p>
            <a:pPr indent="0" lvl="0" marL="457200" rtl="0" algn="l">
              <a:spcBef>
                <a:spcPts val="0"/>
              </a:spcBef>
              <a:spcAft>
                <a:spcPts val="0"/>
              </a:spcAft>
              <a:buClr>
                <a:schemeClr val="dk1"/>
              </a:buClr>
              <a:buSzPts val="1100"/>
              <a:buFont typeface="Arial"/>
              <a:buNone/>
            </a:pPr>
            <a:r>
              <a:rPr lang="en" sz="3000">
                <a:solidFill>
                  <a:schemeClr val="dk1"/>
                </a:solidFill>
                <a:latin typeface="Caveat SemiBold"/>
                <a:ea typeface="Caveat SemiBold"/>
                <a:cs typeface="Caveat SemiBold"/>
                <a:sym typeface="Caveat SemiBold"/>
              </a:rPr>
              <a:t>Key!!!! </a:t>
            </a:r>
            <a:endParaRPr sz="3000"/>
          </a:p>
        </p:txBody>
      </p:sp>
      <p:pic>
        <p:nvPicPr>
          <p:cNvPr id="409" name="Google Shape;409;p45"/>
          <p:cNvPicPr preferRelativeResize="0"/>
          <p:nvPr/>
        </p:nvPicPr>
        <p:blipFill>
          <a:blip r:embed="rId5">
            <a:alphaModFix/>
          </a:blip>
          <a:stretch>
            <a:fillRect/>
          </a:stretch>
        </p:blipFill>
        <p:spPr>
          <a:xfrm rot="-883959">
            <a:off x="8350910" y="4014755"/>
            <a:ext cx="525779" cy="425710"/>
          </a:xfrm>
          <a:prstGeom prst="rect">
            <a:avLst/>
          </a:prstGeom>
          <a:noFill/>
          <a:ln>
            <a:noFill/>
          </a:ln>
        </p:spPr>
      </p:pic>
      <p:sp>
        <p:nvSpPr>
          <p:cNvPr id="410" name="Google Shape;410;p45"/>
          <p:cNvSpPr txBox="1"/>
          <p:nvPr/>
        </p:nvSpPr>
        <p:spPr>
          <a:xfrm>
            <a:off x="22800" y="4766925"/>
            <a:ext cx="9098400" cy="83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hlinkClick r:id="rId6"/>
              </a:rPr>
              <a:t>https://docs.google.com/document/d/199ZB9EVXwhgMWnvZrtu1vjLQenbkNEjqJ8FTGqUvoc8/edit?usp=sharing</a:t>
            </a:r>
            <a:r>
              <a:rPr lang="en"/>
              <a:t> </a:t>
            </a:r>
            <a:endParaRPr/>
          </a:p>
          <a:p>
            <a:pPr indent="0" lvl="0" marL="0" rtl="0" algn="l">
              <a:spcBef>
                <a:spcPts val="0"/>
              </a:spcBef>
              <a:spcAft>
                <a:spcPts val="0"/>
              </a:spcAft>
              <a:buNone/>
            </a:pPr>
            <a:r>
              <a:rPr lang="en"/>
              <a:t> </a:t>
            </a:r>
            <a:endParaRPr/>
          </a:p>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alpha val="42860"/>
          </a:srgbClr>
        </a:solidFill>
      </p:bgPr>
    </p:bg>
    <p:spTree>
      <p:nvGrpSpPr>
        <p:cNvPr id="414" name="Shape 414"/>
        <p:cNvGrpSpPr/>
        <p:nvPr/>
      </p:nvGrpSpPr>
      <p:grpSpPr>
        <a:xfrm>
          <a:off x="0" y="0"/>
          <a:ext cx="0" cy="0"/>
          <a:chOff x="0" y="0"/>
          <a:chExt cx="0" cy="0"/>
        </a:xfrm>
      </p:grpSpPr>
      <p:sp>
        <p:nvSpPr>
          <p:cNvPr id="415" name="Google Shape;415;p4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If we look back over history….</a:t>
            </a:r>
            <a:endParaRPr/>
          </a:p>
        </p:txBody>
      </p:sp>
      <p:sp>
        <p:nvSpPr>
          <p:cNvPr id="416" name="Google Shape;416;p46"/>
          <p:cNvSpPr/>
          <p:nvPr/>
        </p:nvSpPr>
        <p:spPr>
          <a:xfrm>
            <a:off x="6575" y="6625"/>
            <a:ext cx="9144000" cy="5143500"/>
          </a:xfrm>
          <a:prstGeom prst="rect">
            <a:avLst/>
          </a:prstGeom>
          <a:noFill/>
          <a:ln cap="flat" cmpd="sng" w="7620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46"/>
          <p:cNvSpPr txBox="1"/>
          <p:nvPr>
            <p:ph idx="1" type="body"/>
          </p:nvPr>
        </p:nvSpPr>
        <p:spPr>
          <a:xfrm>
            <a:off x="311700" y="1152475"/>
            <a:ext cx="8520600" cy="3645900"/>
          </a:xfrm>
          <a:prstGeom prst="rect">
            <a:avLst/>
          </a:prstGeom>
        </p:spPr>
        <p:txBody>
          <a:bodyPr anchorCtr="0" anchor="t" bIns="91425" lIns="91425" spcFirstLastPara="1" rIns="91425" wrap="square" tIns="91425">
            <a:normAutofit lnSpcReduction="20000"/>
          </a:bodyPr>
          <a:lstStyle/>
          <a:p>
            <a:pPr indent="0" lvl="0" marL="0" rtl="0" algn="l">
              <a:spcBef>
                <a:spcPts val="0"/>
              </a:spcBef>
              <a:spcAft>
                <a:spcPts val="0"/>
              </a:spcAft>
              <a:buNone/>
            </a:pPr>
            <a:r>
              <a:rPr lang="en" sz="1400">
                <a:solidFill>
                  <a:schemeClr val="dk1"/>
                </a:solidFill>
              </a:rPr>
              <a:t>Over time, we are able to look back at history and see the turning points for some pretty amazing events. After time has gone by, we are able to see the benefits- economic and financial- from decisions made by the leaders of our country. </a:t>
            </a:r>
            <a:endParaRPr sz="1400">
              <a:solidFill>
                <a:schemeClr val="dk1"/>
              </a:solidFill>
            </a:endParaRPr>
          </a:p>
          <a:p>
            <a:pPr indent="0" lvl="0" marL="0" rtl="0" algn="l">
              <a:spcBef>
                <a:spcPts val="1200"/>
              </a:spcBef>
              <a:spcAft>
                <a:spcPts val="0"/>
              </a:spcAft>
              <a:buNone/>
            </a:pPr>
            <a:r>
              <a:t/>
            </a:r>
            <a:endParaRPr sz="1400">
              <a:solidFill>
                <a:schemeClr val="dk1"/>
              </a:solidFill>
            </a:endParaRPr>
          </a:p>
          <a:p>
            <a:pPr indent="0" lvl="0" marL="0" rtl="0" algn="ctr">
              <a:spcBef>
                <a:spcPts val="1200"/>
              </a:spcBef>
              <a:spcAft>
                <a:spcPts val="0"/>
              </a:spcAft>
              <a:buNone/>
            </a:pPr>
            <a:r>
              <a:rPr b="1" lang="en" sz="1600">
                <a:solidFill>
                  <a:schemeClr val="dk1"/>
                </a:solidFill>
              </a:rPr>
              <a:t>Let’s create an </a:t>
            </a:r>
            <a:r>
              <a:rPr b="1" lang="en" sz="1600">
                <a:solidFill>
                  <a:schemeClr val="dk1"/>
                </a:solidFill>
              </a:rPr>
              <a:t>analogy</a:t>
            </a:r>
            <a:r>
              <a:rPr b="1" lang="en" sz="1600">
                <a:solidFill>
                  <a:schemeClr val="dk1"/>
                </a:solidFill>
              </a:rPr>
              <a:t> and parallel “Fiscal Policy” and “Personal Finance.”</a:t>
            </a:r>
            <a:endParaRPr b="1" sz="1600">
              <a:solidFill>
                <a:schemeClr val="dk1"/>
              </a:solidFill>
            </a:endParaRPr>
          </a:p>
          <a:p>
            <a:pPr indent="0" lvl="0" marL="0" rtl="0" algn="l">
              <a:spcBef>
                <a:spcPts val="1200"/>
              </a:spcBef>
              <a:spcAft>
                <a:spcPts val="0"/>
              </a:spcAft>
              <a:buNone/>
            </a:pPr>
            <a:r>
              <a:t/>
            </a:r>
            <a:endParaRPr sz="1400">
              <a:solidFill>
                <a:schemeClr val="dk1"/>
              </a:solidFill>
            </a:endParaRPr>
          </a:p>
          <a:p>
            <a:pPr indent="0" lvl="0" marL="0" rtl="0" algn="l">
              <a:spcBef>
                <a:spcPts val="1200"/>
              </a:spcBef>
              <a:spcAft>
                <a:spcPts val="0"/>
              </a:spcAft>
              <a:buNone/>
            </a:pPr>
            <a:r>
              <a:rPr lang="en" sz="1400">
                <a:solidFill>
                  <a:schemeClr val="dk1"/>
                </a:solidFill>
              </a:rPr>
              <a:t>What if we imagine that the President (along with (his) Congress)- acting in the best interest of the nation… </a:t>
            </a:r>
            <a:r>
              <a:rPr b="1" i="1" lang="en" sz="1600">
                <a:solidFill>
                  <a:schemeClr val="dk1"/>
                </a:solidFill>
              </a:rPr>
              <a:t>was parallel to</a:t>
            </a:r>
            <a:r>
              <a:rPr lang="en" sz="1400">
                <a:solidFill>
                  <a:schemeClr val="dk1"/>
                </a:solidFill>
              </a:rPr>
              <a:t> the “Family Leader,” or the “Decision Maker” of a household. </a:t>
            </a:r>
            <a:endParaRPr sz="1400">
              <a:solidFill>
                <a:schemeClr val="dk1"/>
              </a:solidFill>
            </a:endParaRPr>
          </a:p>
          <a:p>
            <a:pPr indent="0" lvl="0" marL="0" rtl="0" algn="l">
              <a:spcBef>
                <a:spcPts val="1200"/>
              </a:spcBef>
              <a:spcAft>
                <a:spcPts val="0"/>
              </a:spcAft>
              <a:buNone/>
            </a:pPr>
            <a:r>
              <a:rPr lang="en" sz="1400">
                <a:solidFill>
                  <a:schemeClr val="dk1"/>
                </a:solidFill>
              </a:rPr>
              <a:t>Both the President and the “Household Decision Maker” make resolutions and commitments to benefit others in the future. </a:t>
            </a:r>
            <a:endParaRPr sz="1400">
              <a:solidFill>
                <a:schemeClr val="dk1"/>
              </a:solidFill>
            </a:endParaRPr>
          </a:p>
          <a:p>
            <a:pPr indent="0" lvl="0" marL="0" rtl="0" algn="l">
              <a:spcBef>
                <a:spcPts val="1200"/>
              </a:spcBef>
              <a:spcAft>
                <a:spcPts val="1200"/>
              </a:spcAft>
              <a:buNone/>
            </a:pPr>
            <a:r>
              <a:rPr i="1" lang="en" sz="1400">
                <a:solidFill>
                  <a:schemeClr val="dk1"/>
                </a:solidFill>
              </a:rPr>
              <a:t>Using this assumption</a:t>
            </a:r>
            <a:r>
              <a:rPr lang="en" sz="1400">
                <a:solidFill>
                  <a:schemeClr val="dk1"/>
                </a:solidFill>
              </a:rPr>
              <a:t> we will compare prior actions made by the US Presidents to possible </a:t>
            </a:r>
            <a:r>
              <a:rPr lang="en" sz="1400">
                <a:solidFill>
                  <a:schemeClr val="dk1"/>
                </a:solidFill>
              </a:rPr>
              <a:t>choices</a:t>
            </a:r>
            <a:r>
              <a:rPr lang="en" sz="1400">
                <a:solidFill>
                  <a:schemeClr val="dk1"/>
                </a:solidFill>
              </a:rPr>
              <a:t> one may make in a household to better the future of its lineage.</a:t>
            </a:r>
            <a:endParaRPr sz="1400">
              <a:solidFill>
                <a:schemeClr val="dk1"/>
              </a:solidFill>
            </a:endParaRPr>
          </a:p>
        </p:txBody>
      </p:sp>
      <p:sp>
        <p:nvSpPr>
          <p:cNvPr id="418" name="Google Shape;418;p46"/>
          <p:cNvSpPr txBox="1"/>
          <p:nvPr/>
        </p:nvSpPr>
        <p:spPr>
          <a:xfrm>
            <a:off x="13275" y="13275"/>
            <a:ext cx="9144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66">
            <a:alpha val="42860"/>
          </a:srgbClr>
        </a:solidFill>
      </p:bgPr>
    </p:bg>
    <p:spTree>
      <p:nvGrpSpPr>
        <p:cNvPr id="422" name="Shape 422"/>
        <p:cNvGrpSpPr/>
        <p:nvPr/>
      </p:nvGrpSpPr>
      <p:grpSpPr>
        <a:xfrm>
          <a:off x="0" y="0"/>
          <a:ext cx="0" cy="0"/>
          <a:chOff x="0" y="0"/>
          <a:chExt cx="0" cy="0"/>
        </a:xfrm>
      </p:grpSpPr>
      <p:sp>
        <p:nvSpPr>
          <p:cNvPr id="423" name="Google Shape;423;p47"/>
          <p:cNvSpPr/>
          <p:nvPr/>
        </p:nvSpPr>
        <p:spPr>
          <a:xfrm>
            <a:off x="6625" y="6625"/>
            <a:ext cx="9144000" cy="5143500"/>
          </a:xfrm>
          <a:prstGeom prst="rect">
            <a:avLst/>
          </a:prstGeom>
          <a:noFill/>
          <a:ln cap="flat" cmpd="sng" w="76200">
            <a:solidFill>
              <a:srgbClr val="F1C23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47"/>
          <p:cNvSpPr txBox="1"/>
          <p:nvPr>
            <p:ph idx="1" type="body"/>
          </p:nvPr>
        </p:nvSpPr>
        <p:spPr>
          <a:xfrm>
            <a:off x="0" y="355500"/>
            <a:ext cx="9144000" cy="4213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600">
                <a:solidFill>
                  <a:schemeClr val="dk1"/>
                </a:solidFill>
              </a:rPr>
              <a:t>     So…</a:t>
            </a:r>
            <a:endParaRPr sz="2600">
              <a:solidFill>
                <a:schemeClr val="dk1"/>
              </a:solidFill>
            </a:endParaRPr>
          </a:p>
          <a:p>
            <a:pPr indent="0" lvl="0" marL="0" rtl="0" algn="ctr">
              <a:spcBef>
                <a:spcPts val="1200"/>
              </a:spcBef>
              <a:spcAft>
                <a:spcPts val="0"/>
              </a:spcAft>
              <a:buNone/>
            </a:pPr>
            <a:r>
              <a:rPr lang="en" sz="2600">
                <a:solidFill>
                  <a:schemeClr val="dk1"/>
                </a:solidFill>
              </a:rPr>
              <a:t>The </a:t>
            </a:r>
            <a:r>
              <a:rPr b="1" lang="en" sz="2600" u="sng">
                <a:solidFill>
                  <a:schemeClr val="dk1"/>
                </a:solidFill>
              </a:rPr>
              <a:t>President</a:t>
            </a:r>
            <a:r>
              <a:rPr lang="en" sz="2600">
                <a:solidFill>
                  <a:schemeClr val="dk1"/>
                </a:solidFill>
              </a:rPr>
              <a:t> is to the </a:t>
            </a:r>
            <a:r>
              <a:rPr b="1" lang="en" sz="2600" u="sng">
                <a:solidFill>
                  <a:schemeClr val="dk1"/>
                </a:solidFill>
              </a:rPr>
              <a:t>Nation</a:t>
            </a:r>
            <a:r>
              <a:rPr lang="en" sz="2600">
                <a:solidFill>
                  <a:schemeClr val="dk1"/>
                </a:solidFill>
              </a:rPr>
              <a:t>.  </a:t>
            </a:r>
            <a:endParaRPr sz="2600">
              <a:solidFill>
                <a:schemeClr val="dk1"/>
              </a:solidFill>
            </a:endParaRPr>
          </a:p>
          <a:p>
            <a:pPr indent="0" lvl="0" marL="0" rtl="0" algn="ctr">
              <a:spcBef>
                <a:spcPts val="1200"/>
              </a:spcBef>
              <a:spcAft>
                <a:spcPts val="0"/>
              </a:spcAft>
              <a:buNone/>
            </a:pPr>
            <a:r>
              <a:t/>
            </a:r>
            <a:endParaRPr sz="2600">
              <a:solidFill>
                <a:schemeClr val="dk1"/>
              </a:solidFill>
            </a:endParaRPr>
          </a:p>
          <a:p>
            <a:pPr indent="0" lvl="0" marL="0" rtl="0" algn="ctr">
              <a:spcBef>
                <a:spcPts val="1200"/>
              </a:spcBef>
              <a:spcAft>
                <a:spcPts val="0"/>
              </a:spcAft>
              <a:buNone/>
            </a:pPr>
            <a:r>
              <a:rPr lang="en" sz="2600">
                <a:solidFill>
                  <a:schemeClr val="dk1"/>
                </a:solidFill>
              </a:rPr>
              <a:t>AS    </a:t>
            </a:r>
            <a:endParaRPr sz="2600">
              <a:solidFill>
                <a:schemeClr val="dk1"/>
              </a:solidFill>
            </a:endParaRPr>
          </a:p>
          <a:p>
            <a:pPr indent="0" lvl="0" marL="0" rtl="0" algn="ctr">
              <a:spcBef>
                <a:spcPts val="1200"/>
              </a:spcBef>
              <a:spcAft>
                <a:spcPts val="0"/>
              </a:spcAft>
              <a:buNone/>
            </a:pPr>
            <a:r>
              <a:t/>
            </a:r>
            <a:endParaRPr sz="2600">
              <a:solidFill>
                <a:schemeClr val="dk1"/>
              </a:solidFill>
            </a:endParaRPr>
          </a:p>
          <a:p>
            <a:pPr indent="0" lvl="0" marL="0" rtl="0" algn="ctr">
              <a:spcBef>
                <a:spcPts val="1200"/>
              </a:spcBef>
              <a:spcAft>
                <a:spcPts val="0"/>
              </a:spcAft>
              <a:buNone/>
            </a:pPr>
            <a:r>
              <a:rPr lang="en" sz="2400">
                <a:solidFill>
                  <a:schemeClr val="dk1"/>
                </a:solidFill>
              </a:rPr>
              <a:t>The “</a:t>
            </a:r>
            <a:r>
              <a:rPr b="1" lang="en" sz="2400" u="sng">
                <a:solidFill>
                  <a:schemeClr val="dk1"/>
                </a:solidFill>
              </a:rPr>
              <a:t>Household Decision Maker</a:t>
            </a:r>
            <a:r>
              <a:rPr lang="en" sz="2400">
                <a:solidFill>
                  <a:schemeClr val="dk1"/>
                </a:solidFill>
              </a:rPr>
              <a:t>” is to the </a:t>
            </a:r>
            <a:r>
              <a:rPr b="1" lang="en" sz="2400" u="sng">
                <a:solidFill>
                  <a:schemeClr val="dk1"/>
                </a:solidFill>
              </a:rPr>
              <a:t>Family/Household</a:t>
            </a:r>
            <a:r>
              <a:rPr lang="en" sz="2400">
                <a:solidFill>
                  <a:schemeClr val="dk1"/>
                </a:solidFill>
              </a:rPr>
              <a:t>.</a:t>
            </a:r>
            <a:endParaRPr sz="2400">
              <a:solidFill>
                <a:schemeClr val="dk1"/>
              </a:solidFill>
            </a:endParaRPr>
          </a:p>
          <a:p>
            <a:pPr indent="0" lvl="0" marL="0" rtl="0" algn="ctr">
              <a:spcBef>
                <a:spcPts val="1200"/>
              </a:spcBef>
              <a:spcAft>
                <a:spcPts val="1200"/>
              </a:spcAft>
              <a:buNone/>
            </a:pPr>
            <a:r>
              <a:t/>
            </a:r>
            <a:endParaRPr>
              <a:solidFill>
                <a:schemeClr val="dk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8" name="Shape 428"/>
        <p:cNvGrpSpPr/>
        <p:nvPr/>
      </p:nvGrpSpPr>
      <p:grpSpPr>
        <a:xfrm>
          <a:off x="0" y="0"/>
          <a:ext cx="0" cy="0"/>
          <a:chOff x="0" y="0"/>
          <a:chExt cx="0" cy="0"/>
        </a:xfrm>
      </p:grpSpPr>
      <p:pic>
        <p:nvPicPr>
          <p:cNvPr id="429" name="Google Shape;429;p48"/>
          <p:cNvPicPr preferRelativeResize="0"/>
          <p:nvPr/>
        </p:nvPicPr>
        <p:blipFill>
          <a:blip r:embed="rId3">
            <a:alphaModFix/>
          </a:blip>
          <a:stretch>
            <a:fillRect/>
          </a:stretch>
        </p:blipFill>
        <p:spPr>
          <a:xfrm>
            <a:off x="5702900" y="1187800"/>
            <a:ext cx="3391501" cy="728751"/>
          </a:xfrm>
          <a:prstGeom prst="rect">
            <a:avLst/>
          </a:prstGeom>
          <a:noFill/>
          <a:ln>
            <a:noFill/>
          </a:ln>
        </p:spPr>
      </p:pic>
      <p:sp>
        <p:nvSpPr>
          <p:cNvPr id="430" name="Google Shape;430;p48"/>
          <p:cNvSpPr/>
          <p:nvPr/>
        </p:nvSpPr>
        <p:spPr>
          <a:xfrm>
            <a:off x="0" y="12400"/>
            <a:ext cx="9144000" cy="5143500"/>
          </a:xfrm>
          <a:prstGeom prst="rect">
            <a:avLst/>
          </a:prstGeom>
          <a:noFill/>
          <a:ln cap="flat" cmpd="sng" w="762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48"/>
          <p:cNvSpPr txBox="1"/>
          <p:nvPr>
            <p:ph type="ctrTitle"/>
          </p:nvPr>
        </p:nvSpPr>
        <p:spPr>
          <a:xfrm>
            <a:off x="311700" y="137275"/>
            <a:ext cx="8520600" cy="9411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Abraham Lincoln</a:t>
            </a:r>
            <a:endParaRPr/>
          </a:p>
        </p:txBody>
      </p:sp>
      <p:sp>
        <p:nvSpPr>
          <p:cNvPr id="432" name="Google Shape;432;p48"/>
          <p:cNvSpPr txBox="1"/>
          <p:nvPr>
            <p:ph idx="1" type="subTitle"/>
          </p:nvPr>
        </p:nvSpPr>
        <p:spPr>
          <a:xfrm>
            <a:off x="311700" y="867575"/>
            <a:ext cx="8520600" cy="880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b="1" lang="en" sz="1700">
                <a:solidFill>
                  <a:srgbClr val="000000"/>
                </a:solidFill>
              </a:rPr>
              <a:t>16th</a:t>
            </a:r>
            <a:r>
              <a:rPr b="1" lang="en" sz="1700">
                <a:solidFill>
                  <a:srgbClr val="000000"/>
                </a:solidFill>
              </a:rPr>
              <a:t> President of the White House</a:t>
            </a:r>
            <a:endParaRPr b="1" sz="1700">
              <a:solidFill>
                <a:srgbClr val="000000"/>
              </a:solidFill>
            </a:endParaRPr>
          </a:p>
          <a:p>
            <a:pPr indent="0" lvl="0" marL="0" rtl="0" algn="ctr">
              <a:spcBef>
                <a:spcPts val="0"/>
              </a:spcBef>
              <a:spcAft>
                <a:spcPts val="0"/>
              </a:spcAft>
              <a:buNone/>
            </a:pPr>
            <a:r>
              <a:rPr lang="en" sz="1900">
                <a:solidFill>
                  <a:schemeClr val="dk1"/>
                </a:solidFill>
                <a:highlight>
                  <a:srgbClr val="FFFFFF"/>
                </a:highlight>
                <a:latin typeface="Times New Roman"/>
                <a:ea typeface="Times New Roman"/>
                <a:cs typeface="Times New Roman"/>
                <a:sym typeface="Times New Roman"/>
              </a:rPr>
              <a:t>(1861-1865) Republican Party</a:t>
            </a:r>
            <a:endParaRPr sz="1700">
              <a:solidFill>
                <a:schemeClr val="dk1"/>
              </a:solidFill>
            </a:endParaRPr>
          </a:p>
        </p:txBody>
      </p:sp>
      <p:sp>
        <p:nvSpPr>
          <p:cNvPr id="433" name="Google Shape;433;p48"/>
          <p:cNvSpPr txBox="1"/>
          <p:nvPr/>
        </p:nvSpPr>
        <p:spPr>
          <a:xfrm>
            <a:off x="311700" y="2283975"/>
            <a:ext cx="426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434" name="Google Shape;434;p48"/>
          <p:cNvSpPr txBox="1"/>
          <p:nvPr/>
        </p:nvSpPr>
        <p:spPr>
          <a:xfrm>
            <a:off x="3802100" y="1747775"/>
            <a:ext cx="5292300" cy="34170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Born 1809</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American </a:t>
            </a:r>
            <a:r>
              <a:rPr lang="en" sz="2100">
                <a:solidFill>
                  <a:schemeClr val="dk1"/>
                </a:solidFill>
                <a:latin typeface="Times New Roman"/>
                <a:ea typeface="Times New Roman"/>
                <a:cs typeface="Times New Roman"/>
                <a:sym typeface="Times New Roman"/>
              </a:rPr>
              <a:t>Prairie</a:t>
            </a:r>
            <a:r>
              <a:rPr lang="en" sz="2100">
                <a:solidFill>
                  <a:schemeClr val="dk1"/>
                </a:solidFill>
                <a:latin typeface="Times New Roman"/>
                <a:ea typeface="Times New Roman"/>
                <a:cs typeface="Times New Roman"/>
                <a:sym typeface="Times New Roman"/>
              </a:rPr>
              <a:t> Lawyer</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“Honest Abe” Nickname</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16th President of the United States</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VP: Hannibal Hamlin (1861-1865)</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Commander in Chief during Civil War</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Emancipation </a:t>
            </a:r>
            <a:r>
              <a:rPr lang="en" sz="2100">
                <a:solidFill>
                  <a:schemeClr val="dk1"/>
                </a:solidFill>
                <a:latin typeface="Times New Roman"/>
                <a:ea typeface="Times New Roman"/>
                <a:cs typeface="Times New Roman"/>
                <a:sym typeface="Times New Roman"/>
              </a:rPr>
              <a:t>Proclamation</a:t>
            </a:r>
            <a:r>
              <a:rPr lang="en" sz="2100">
                <a:solidFill>
                  <a:schemeClr val="dk1"/>
                </a:solidFill>
                <a:latin typeface="Times New Roman"/>
                <a:ea typeface="Times New Roman"/>
                <a:cs typeface="Times New Roman"/>
                <a:sym typeface="Times New Roman"/>
              </a:rPr>
              <a:t> </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Reconstruction</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VP: Andrew Johnson</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Died 1865,  56 years   </a:t>
            </a:r>
            <a:endParaRPr sz="2100">
              <a:solidFill>
                <a:schemeClr val="dk1"/>
              </a:solidFill>
              <a:latin typeface="Times New Roman"/>
              <a:ea typeface="Times New Roman"/>
              <a:cs typeface="Times New Roman"/>
              <a:sym typeface="Times New Roman"/>
            </a:endParaRPr>
          </a:p>
        </p:txBody>
      </p:sp>
      <p:pic>
        <p:nvPicPr>
          <p:cNvPr id="435" name="Google Shape;435;p48"/>
          <p:cNvPicPr preferRelativeResize="0"/>
          <p:nvPr/>
        </p:nvPicPr>
        <p:blipFill>
          <a:blip r:embed="rId4">
            <a:alphaModFix/>
          </a:blip>
          <a:stretch>
            <a:fillRect/>
          </a:stretch>
        </p:blipFill>
        <p:spPr>
          <a:xfrm>
            <a:off x="153525" y="1685575"/>
            <a:ext cx="3391500" cy="3391500"/>
          </a:xfrm>
          <a:prstGeom prst="roundRect">
            <a:avLst>
              <a:gd fmla="val 16667" name="adj"/>
            </a:avLst>
          </a:prstGeom>
          <a:noFill/>
          <a:ln cap="flat" cmpd="sng" w="19050">
            <a:solidFill>
              <a:schemeClr val="dk1"/>
            </a:solidFill>
            <a:prstDash val="solid"/>
            <a:round/>
            <a:headEnd len="sm" w="sm" type="none"/>
            <a:tailEnd len="sm" w="sm" type="none"/>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439" name="Shape 439"/>
        <p:cNvGrpSpPr/>
        <p:nvPr/>
      </p:nvGrpSpPr>
      <p:grpSpPr>
        <a:xfrm>
          <a:off x="0" y="0"/>
          <a:ext cx="0" cy="0"/>
          <a:chOff x="0" y="0"/>
          <a:chExt cx="0" cy="0"/>
        </a:xfrm>
      </p:grpSpPr>
      <p:sp>
        <p:nvSpPr>
          <p:cNvPr id="440" name="Google Shape;440;p49"/>
          <p:cNvSpPr txBox="1"/>
          <p:nvPr>
            <p:ph type="title"/>
          </p:nvPr>
        </p:nvSpPr>
        <p:spPr>
          <a:xfrm>
            <a:off x="311700" y="25255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990"/>
              <a:buFont typeface="Arial"/>
              <a:buNone/>
            </a:pPr>
            <a:r>
              <a:rPr b="1" lang="en" sz="3020" u="sng"/>
              <a:t>Abraham Lincoln</a:t>
            </a:r>
            <a:endParaRPr b="1" sz="3020" u="sng"/>
          </a:p>
        </p:txBody>
      </p:sp>
      <p:sp>
        <p:nvSpPr>
          <p:cNvPr id="441" name="Google Shape;441;p49"/>
          <p:cNvSpPr txBox="1"/>
          <p:nvPr>
            <p:ph idx="1" type="body"/>
          </p:nvPr>
        </p:nvSpPr>
        <p:spPr>
          <a:xfrm>
            <a:off x="311700" y="825175"/>
            <a:ext cx="3999900" cy="3743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u="sng">
                <a:solidFill>
                  <a:schemeClr val="dk1"/>
                </a:solidFill>
              </a:rPr>
              <a:t>Fiscal Policy</a:t>
            </a:r>
            <a:endParaRPr b="1" sz="1600" u="sng">
              <a:solidFill>
                <a:schemeClr val="dk1"/>
              </a:solidFill>
            </a:endParaRPr>
          </a:p>
          <a:p>
            <a:pPr indent="-317500" lvl="0" marL="457200" rtl="0" algn="l">
              <a:spcBef>
                <a:spcPts val="1200"/>
              </a:spcBef>
              <a:spcAft>
                <a:spcPts val="0"/>
              </a:spcAft>
              <a:buClr>
                <a:schemeClr val="dk1"/>
              </a:buClr>
              <a:buSzPts val="1400"/>
              <a:buChar char="●"/>
            </a:pPr>
            <a:r>
              <a:rPr b="1" lang="en">
                <a:solidFill>
                  <a:schemeClr val="dk1"/>
                </a:solidFill>
              </a:rPr>
              <a:t>The “Emancipation Proclamation” ignited a passion for Freedom among those fighting in the Civil War.</a:t>
            </a:r>
            <a:endParaRPr b="1">
              <a:solidFill>
                <a:schemeClr val="dk1"/>
              </a:solidFill>
            </a:endParaRPr>
          </a:p>
          <a:p>
            <a:pPr indent="-317500" lvl="0" marL="457200" rtl="0" algn="l">
              <a:spcBef>
                <a:spcPts val="0"/>
              </a:spcBef>
              <a:spcAft>
                <a:spcPts val="0"/>
              </a:spcAft>
              <a:buClr>
                <a:schemeClr val="dk1"/>
              </a:buClr>
              <a:buSzPts val="1400"/>
              <a:buChar char="●"/>
            </a:pPr>
            <a:r>
              <a:rPr b="1" lang="en">
                <a:solidFill>
                  <a:schemeClr val="dk1"/>
                </a:solidFill>
              </a:rPr>
              <a:t>Ending Slavery Made Americans Richer</a:t>
            </a:r>
            <a:endParaRPr b="1">
              <a:solidFill>
                <a:schemeClr val="dk1"/>
              </a:solidFill>
            </a:endParaRPr>
          </a:p>
          <a:p>
            <a:pPr indent="-317500" lvl="0" marL="457200" rtl="0" algn="l">
              <a:spcBef>
                <a:spcPts val="0"/>
              </a:spcBef>
              <a:spcAft>
                <a:spcPts val="0"/>
              </a:spcAft>
              <a:buClr>
                <a:schemeClr val="dk1"/>
              </a:buClr>
              <a:buSzPts val="1400"/>
              <a:buChar char="●"/>
            </a:pPr>
            <a:r>
              <a:rPr b="1" lang="en">
                <a:solidFill>
                  <a:schemeClr val="dk1"/>
                </a:solidFill>
              </a:rPr>
              <a:t>Ownership of labor and private property generates more wealth among Americans</a:t>
            </a:r>
            <a:endParaRPr b="1">
              <a:solidFill>
                <a:schemeClr val="dk1"/>
              </a:solidFill>
            </a:endParaRPr>
          </a:p>
          <a:p>
            <a:pPr indent="-317500" lvl="0" marL="457200" rtl="0" algn="l">
              <a:spcBef>
                <a:spcPts val="0"/>
              </a:spcBef>
              <a:spcAft>
                <a:spcPts val="0"/>
              </a:spcAft>
              <a:buClr>
                <a:schemeClr val="dk1"/>
              </a:buClr>
              <a:buSzPts val="1400"/>
              <a:buChar char="●"/>
            </a:pPr>
            <a:r>
              <a:rPr b="1" lang="en">
                <a:solidFill>
                  <a:schemeClr val="dk1"/>
                </a:solidFill>
              </a:rPr>
              <a:t>Letters written: </a:t>
            </a:r>
            <a:r>
              <a:rPr b="1" lang="en" u="sng">
                <a:solidFill>
                  <a:schemeClr val="hlink"/>
                </a:solidFill>
                <a:hlinkClick r:id="rId3"/>
              </a:rPr>
              <a:t>https://hudsonreview.com/2013/03/letters-from-america/#.Y7TrX3bMI2w</a:t>
            </a:r>
            <a:r>
              <a:rPr b="1" lang="en">
                <a:solidFill>
                  <a:schemeClr val="dk1"/>
                </a:solidFill>
              </a:rPr>
              <a:t> </a:t>
            </a:r>
            <a:endParaRPr b="1">
              <a:solidFill>
                <a:schemeClr val="dk1"/>
              </a:solidFill>
            </a:endParaRPr>
          </a:p>
          <a:p>
            <a:pPr indent="-317500" lvl="0" marL="457200" rtl="0" algn="l">
              <a:spcBef>
                <a:spcPts val="0"/>
              </a:spcBef>
              <a:spcAft>
                <a:spcPts val="0"/>
              </a:spcAft>
              <a:buClr>
                <a:schemeClr val="dk1"/>
              </a:buClr>
              <a:buSzPts val="1400"/>
              <a:buChar char="●"/>
            </a:pPr>
            <a:r>
              <a:t/>
            </a:r>
            <a:endParaRPr b="1">
              <a:solidFill>
                <a:schemeClr val="dk1"/>
              </a:solidFill>
            </a:endParaRPr>
          </a:p>
        </p:txBody>
      </p:sp>
      <p:sp>
        <p:nvSpPr>
          <p:cNvPr id="442" name="Google Shape;442;p49"/>
          <p:cNvSpPr txBox="1"/>
          <p:nvPr>
            <p:ph idx="2" type="body"/>
          </p:nvPr>
        </p:nvSpPr>
        <p:spPr>
          <a:xfrm>
            <a:off x="4832400" y="825250"/>
            <a:ext cx="3999900" cy="3743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600" u="sng">
                <a:solidFill>
                  <a:schemeClr val="dk1"/>
                </a:solidFill>
              </a:rPr>
              <a:t>Personal Finance</a:t>
            </a:r>
            <a:endParaRPr b="1" sz="1600" u="sng">
              <a:solidFill>
                <a:schemeClr val="dk1"/>
              </a:solidFill>
            </a:endParaRPr>
          </a:p>
          <a:p>
            <a:pPr indent="-317500" lvl="0" marL="457200" rtl="0" algn="l">
              <a:spcBef>
                <a:spcPts val="1200"/>
              </a:spcBef>
              <a:spcAft>
                <a:spcPts val="0"/>
              </a:spcAft>
              <a:buClr>
                <a:schemeClr val="dk1"/>
              </a:buClr>
              <a:buSzPts val="1400"/>
              <a:buChar char="●"/>
            </a:pPr>
            <a:r>
              <a:rPr b="1" lang="en">
                <a:solidFill>
                  <a:schemeClr val="dk1"/>
                </a:solidFill>
              </a:rPr>
              <a:t>Making Choices with Your Time</a:t>
            </a:r>
            <a:endParaRPr b="1">
              <a:solidFill>
                <a:schemeClr val="dk1"/>
              </a:solidFill>
            </a:endParaRPr>
          </a:p>
          <a:p>
            <a:pPr indent="-317500" lvl="0" marL="457200" rtl="0" algn="l">
              <a:spcBef>
                <a:spcPts val="0"/>
              </a:spcBef>
              <a:spcAft>
                <a:spcPts val="0"/>
              </a:spcAft>
              <a:buClr>
                <a:schemeClr val="dk1"/>
              </a:buClr>
              <a:buSzPts val="1400"/>
              <a:buChar char="●"/>
            </a:pPr>
            <a:r>
              <a:rPr b="1" lang="en">
                <a:solidFill>
                  <a:schemeClr val="dk1"/>
                </a:solidFill>
              </a:rPr>
              <a:t>Finding a Job</a:t>
            </a:r>
            <a:endParaRPr b="1">
              <a:solidFill>
                <a:schemeClr val="dk1"/>
              </a:solidFill>
            </a:endParaRPr>
          </a:p>
          <a:p>
            <a:pPr indent="-317500" lvl="0" marL="457200" rtl="0" algn="l">
              <a:spcBef>
                <a:spcPts val="0"/>
              </a:spcBef>
              <a:spcAft>
                <a:spcPts val="0"/>
              </a:spcAft>
              <a:buClr>
                <a:schemeClr val="dk1"/>
              </a:buClr>
              <a:buSzPts val="1400"/>
              <a:buChar char="●"/>
            </a:pPr>
            <a:r>
              <a:rPr b="1" lang="en">
                <a:solidFill>
                  <a:schemeClr val="dk1"/>
                </a:solidFill>
              </a:rPr>
              <a:t>Earning An Income</a:t>
            </a:r>
            <a:endParaRPr b="1">
              <a:solidFill>
                <a:schemeClr val="dk1"/>
              </a:solidFill>
            </a:endParaRPr>
          </a:p>
          <a:p>
            <a:pPr indent="0" lvl="0" marL="457200" rtl="0" algn="l">
              <a:spcBef>
                <a:spcPts val="1200"/>
              </a:spcBef>
              <a:spcAft>
                <a:spcPts val="1200"/>
              </a:spcAft>
              <a:buNone/>
            </a:pPr>
            <a:r>
              <a:t/>
            </a:r>
            <a:endParaRPr b="1">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p50"/>
          <p:cNvSpPr txBox="1"/>
          <p:nvPr>
            <p:ph type="title"/>
          </p:nvPr>
        </p:nvSpPr>
        <p:spPr>
          <a:xfrm>
            <a:off x="0" y="107700"/>
            <a:ext cx="4240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b="1" i="1" lang="en" sz="1900">
                <a:solidFill>
                  <a:srgbClr val="006699"/>
                </a:solidFill>
                <a:highlight>
                  <a:srgbClr val="FFFFFF"/>
                </a:highlight>
                <a:latin typeface="Times New Roman"/>
                <a:ea typeface="Times New Roman"/>
                <a:cs typeface="Times New Roman"/>
                <a:sym typeface="Times New Roman"/>
              </a:rPr>
              <a:t>The Emancipation Proclamation, 1863</a:t>
            </a:r>
            <a:endParaRPr sz="1900"/>
          </a:p>
        </p:txBody>
      </p:sp>
      <p:sp>
        <p:nvSpPr>
          <p:cNvPr id="448" name="Google Shape;448;p50"/>
          <p:cNvSpPr txBox="1"/>
          <p:nvPr>
            <p:ph idx="1" type="body"/>
          </p:nvPr>
        </p:nvSpPr>
        <p:spPr>
          <a:xfrm>
            <a:off x="192475" y="676950"/>
            <a:ext cx="3736500" cy="38919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500">
                <a:solidFill>
                  <a:schemeClr val="dk1"/>
                </a:solidFill>
                <a:highlight>
                  <a:srgbClr val="FFFFFF"/>
                </a:highlight>
                <a:latin typeface="Times New Roman"/>
                <a:ea typeface="Times New Roman"/>
                <a:cs typeface="Times New Roman"/>
                <a:sym typeface="Times New Roman"/>
              </a:rPr>
              <a:t>President Abraham Lincoln issued the Emancipation Proclamation on January 1, 1863, as the nation approached its third year of bloody civil war. The proclamation declared "that all persons held as slaves" within the rebellious states "are, and henceforward shall be free."</a:t>
            </a:r>
            <a:endParaRPr sz="1800"/>
          </a:p>
          <a:p>
            <a:pPr indent="0" lvl="0" marL="0" rtl="0" algn="l">
              <a:spcBef>
                <a:spcPts val="1200"/>
              </a:spcBef>
              <a:spcAft>
                <a:spcPts val="0"/>
              </a:spcAft>
              <a:buClr>
                <a:schemeClr val="dk1"/>
              </a:buClr>
              <a:buSzPts val="1100"/>
              <a:buFont typeface="Arial"/>
              <a:buNone/>
            </a:pPr>
            <a:r>
              <a:rPr lang="en" u="sng">
                <a:solidFill>
                  <a:schemeClr val="accent5"/>
                </a:solidFill>
                <a:hlinkClick r:id="rId3">
                  <a:extLst>
                    <a:ext uri="{A12FA001-AC4F-418D-AE19-62706E023703}">
                      <ahyp:hlinkClr val="tx"/>
                    </a:ext>
                  </a:extLst>
                </a:hlinkClick>
              </a:rPr>
              <a:t>archives.gov</a:t>
            </a:r>
            <a:r>
              <a:rPr lang="en"/>
              <a:t> </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449" name="Google Shape;449;p50"/>
          <p:cNvSpPr txBox="1"/>
          <p:nvPr>
            <p:ph idx="2" type="body"/>
          </p:nvPr>
        </p:nvSpPr>
        <p:spPr>
          <a:xfrm>
            <a:off x="1533075" y="3046275"/>
            <a:ext cx="5037300" cy="187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chemeClr val="dk1"/>
                </a:solidFill>
                <a:highlight>
                  <a:srgbClr val="FFFFFF"/>
                </a:highlight>
                <a:latin typeface="Times New Roman"/>
                <a:ea typeface="Times New Roman"/>
                <a:cs typeface="Times New Roman"/>
                <a:sym typeface="Times New Roman"/>
              </a:rPr>
              <a:t>Although the Emancipation Proclamation did not immediately free a single slave, </a:t>
            </a:r>
            <a:r>
              <a:rPr lang="en" sz="1500" u="sng">
                <a:solidFill>
                  <a:schemeClr val="dk1"/>
                </a:solidFill>
                <a:highlight>
                  <a:srgbClr val="FFFFFF"/>
                </a:highlight>
                <a:latin typeface="Times New Roman"/>
                <a:ea typeface="Times New Roman"/>
                <a:cs typeface="Times New Roman"/>
                <a:sym typeface="Times New Roman"/>
              </a:rPr>
              <a:t>it captured the hearts and imagination of millions of African Americans, and fundamentally transformed the character of the war from a war for the Union into a war for freedom. </a:t>
            </a:r>
            <a:endParaRPr sz="1500" u="sng">
              <a:solidFill>
                <a:schemeClr val="dk1"/>
              </a:solidFill>
              <a:highlight>
                <a:srgbClr val="FFFFFF"/>
              </a:highlight>
              <a:latin typeface="Times New Roman"/>
              <a:ea typeface="Times New Roman"/>
              <a:cs typeface="Times New Roman"/>
              <a:sym typeface="Times New Roman"/>
            </a:endParaRPr>
          </a:p>
          <a:p>
            <a:pPr indent="0" lvl="0" marL="0" rtl="0" algn="l">
              <a:spcBef>
                <a:spcPts val="1200"/>
              </a:spcBef>
              <a:spcAft>
                <a:spcPts val="1200"/>
              </a:spcAft>
              <a:buNone/>
            </a:pPr>
            <a:r>
              <a:t/>
            </a:r>
            <a:endParaRPr sz="1500">
              <a:solidFill>
                <a:schemeClr val="dk1"/>
              </a:solidFill>
              <a:highlight>
                <a:srgbClr val="FFFFFF"/>
              </a:highlight>
              <a:latin typeface="Times New Roman"/>
              <a:ea typeface="Times New Roman"/>
              <a:cs typeface="Times New Roman"/>
              <a:sym typeface="Times New Roman"/>
            </a:endParaRPr>
          </a:p>
        </p:txBody>
      </p:sp>
      <p:pic>
        <p:nvPicPr>
          <p:cNvPr id="450" name="Google Shape;450;p50"/>
          <p:cNvPicPr preferRelativeResize="0"/>
          <p:nvPr/>
        </p:nvPicPr>
        <p:blipFill>
          <a:blip r:embed="rId4">
            <a:alphaModFix/>
          </a:blip>
          <a:stretch>
            <a:fillRect/>
          </a:stretch>
        </p:blipFill>
        <p:spPr>
          <a:xfrm>
            <a:off x="4074975" y="107700"/>
            <a:ext cx="5069024" cy="2522625"/>
          </a:xfrm>
          <a:prstGeom prst="rect">
            <a:avLst/>
          </a:prstGeom>
          <a:noFill/>
          <a:ln cap="flat" cmpd="sng" w="9525">
            <a:solidFill>
              <a:schemeClr val="dk1"/>
            </a:solidFill>
            <a:prstDash val="solid"/>
            <a:round/>
            <a:headEnd len="sm" w="sm" type="none"/>
            <a:tailEnd len="sm" w="sm" type="none"/>
          </a:ln>
        </p:spPr>
      </p:pic>
      <p:pic>
        <p:nvPicPr>
          <p:cNvPr id="451" name="Google Shape;451;p50"/>
          <p:cNvPicPr preferRelativeResize="0"/>
          <p:nvPr/>
        </p:nvPicPr>
        <p:blipFill>
          <a:blip r:embed="rId5">
            <a:alphaModFix/>
          </a:blip>
          <a:stretch>
            <a:fillRect/>
          </a:stretch>
        </p:blipFill>
        <p:spPr>
          <a:xfrm>
            <a:off x="6657950" y="3457747"/>
            <a:ext cx="2369850" cy="1559125"/>
          </a:xfrm>
          <a:prstGeom prst="rect">
            <a:avLst/>
          </a:prstGeom>
          <a:noFill/>
          <a:ln cap="flat" cmpd="sng" w="9525">
            <a:solidFill>
              <a:schemeClr val="dk1"/>
            </a:solidFill>
            <a:prstDash val="solid"/>
            <a:round/>
            <a:headEnd len="sm" w="sm" type="none"/>
            <a:tailEnd len="sm" w="sm" type="none"/>
          </a:ln>
        </p:spPr>
      </p:pic>
      <p:sp>
        <p:nvSpPr>
          <p:cNvPr id="452" name="Google Shape;452;p50"/>
          <p:cNvSpPr txBox="1"/>
          <p:nvPr/>
        </p:nvSpPr>
        <p:spPr>
          <a:xfrm>
            <a:off x="4327175" y="2776750"/>
            <a:ext cx="4771800" cy="323100"/>
          </a:xfrm>
          <a:prstGeom prst="rect">
            <a:avLst/>
          </a:prstGeom>
          <a:noFill/>
          <a:ln>
            <a:noFill/>
          </a:ln>
        </p:spPr>
        <p:txBody>
          <a:bodyPr anchorCtr="0" anchor="t" bIns="91425" lIns="91425" spcFirstLastPara="1" rIns="91425" wrap="square" tIns="91425">
            <a:spAutoFit/>
          </a:bodyPr>
          <a:lstStyle/>
          <a:p>
            <a:pPr indent="0" lvl="0" marL="0" rtl="0" algn="r">
              <a:lnSpc>
                <a:spcPct val="115000"/>
              </a:lnSpc>
              <a:spcBef>
                <a:spcPts val="0"/>
              </a:spcBef>
              <a:spcAft>
                <a:spcPts val="1200"/>
              </a:spcAft>
              <a:buClr>
                <a:schemeClr val="dk1"/>
              </a:buClr>
              <a:buSzPts val="1100"/>
              <a:buFont typeface="Arial"/>
              <a:buNone/>
            </a:pPr>
            <a:r>
              <a:rPr lang="en" sz="900" u="sng">
                <a:solidFill>
                  <a:schemeClr val="accent5"/>
                </a:solidFill>
                <a:highlight>
                  <a:srgbClr val="FFFFFF"/>
                </a:highlight>
                <a:latin typeface="Times New Roman"/>
                <a:ea typeface="Times New Roman"/>
                <a:cs typeface="Times New Roman"/>
                <a:sym typeface="Times New Roman"/>
                <a:hlinkClick r:id="rId6">
                  <a:extLst>
                    <a:ext uri="{A12FA001-AC4F-418D-AE19-62706E023703}">
                      <ahyp:hlinkClr val="tx"/>
                    </a:ext>
                  </a:extLst>
                </a:hlinkClick>
              </a:rPr>
              <a:t>https://catalog.archives.gov/id/299998?objectPage=9</a:t>
            </a:r>
            <a:r>
              <a:rPr lang="en" sz="900">
                <a:solidFill>
                  <a:schemeClr val="dk1"/>
                </a:solidFill>
                <a:highlight>
                  <a:srgbClr val="FFFFFF"/>
                </a:highlight>
                <a:latin typeface="Times New Roman"/>
                <a:ea typeface="Times New Roman"/>
                <a:cs typeface="Times New Roman"/>
                <a:sym typeface="Times New Roman"/>
              </a:rPr>
              <a:t> </a:t>
            </a:r>
            <a:endParaRPr sz="900">
              <a:solidFill>
                <a:schemeClr val="dk1"/>
              </a:solidFill>
              <a:highlight>
                <a:srgbClr val="FFFFFF"/>
              </a:highlight>
              <a:latin typeface="Times New Roman"/>
              <a:ea typeface="Times New Roman"/>
              <a:cs typeface="Times New Roman"/>
              <a:sym typeface="Times New Roman"/>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p51"/>
          <p:cNvSpPr txBox="1"/>
          <p:nvPr>
            <p:ph type="title"/>
          </p:nvPr>
        </p:nvSpPr>
        <p:spPr>
          <a:xfrm>
            <a:off x="311700" y="1662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Transcription of the Proclamation</a:t>
            </a:r>
            <a:endParaRPr/>
          </a:p>
        </p:txBody>
      </p:sp>
      <p:sp>
        <p:nvSpPr>
          <p:cNvPr id="458" name="Google Shape;458;p51"/>
          <p:cNvSpPr txBox="1"/>
          <p:nvPr>
            <p:ph idx="1" type="body"/>
          </p:nvPr>
        </p:nvSpPr>
        <p:spPr>
          <a:xfrm>
            <a:off x="159050" y="3411300"/>
            <a:ext cx="4260300" cy="1336800"/>
          </a:xfrm>
          <a:prstGeom prst="rect">
            <a:avLst/>
          </a:prstGeom>
        </p:spPr>
        <p:txBody>
          <a:bodyPr anchorCtr="0" anchor="t" bIns="91425" lIns="91425" spcFirstLastPara="1" rIns="91425" wrap="square" tIns="91425">
            <a:normAutofit fontScale="77500" lnSpcReduction="20000"/>
          </a:bodyPr>
          <a:lstStyle/>
          <a:p>
            <a:pPr indent="0" lvl="0" marL="0" rtl="0" algn="l">
              <a:spcBef>
                <a:spcPts val="0"/>
              </a:spcBef>
              <a:spcAft>
                <a:spcPts val="0"/>
              </a:spcAft>
              <a:buNone/>
            </a:pPr>
            <a:r>
              <a:rPr lang="en" u="sng">
                <a:solidFill>
                  <a:schemeClr val="hlink"/>
                </a:solidFill>
                <a:hlinkClick r:id="rId3"/>
              </a:rPr>
              <a:t>https://www.archives.gov/exhibits/featured-documents/emancipation-proclamation/transcript.html</a:t>
            </a:r>
            <a:r>
              <a:rPr lang="en"/>
              <a:t> </a:t>
            </a:r>
            <a:r>
              <a:rPr lang="en">
                <a:solidFill>
                  <a:schemeClr val="dk1"/>
                </a:solidFill>
              </a:rPr>
              <a:t>&lt;National Archives&gt;</a:t>
            </a:r>
            <a:endParaRPr>
              <a:solidFill>
                <a:schemeClr val="dk1"/>
              </a:solidFill>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 u="sng">
                <a:solidFill>
                  <a:schemeClr val="hlink"/>
                </a:solidFill>
                <a:hlinkClick r:id="rId4"/>
              </a:rPr>
              <a:t>Google Docs Transcription of the Proclamation with live link to archives.gov</a:t>
            </a:r>
            <a:r>
              <a:rPr lang="en"/>
              <a:t> </a:t>
            </a:r>
            <a:endParaRPr/>
          </a:p>
        </p:txBody>
      </p:sp>
      <p:sp>
        <p:nvSpPr>
          <p:cNvPr id="459" name="Google Shape;459;p51"/>
          <p:cNvSpPr txBox="1"/>
          <p:nvPr>
            <p:ph idx="2" type="body"/>
          </p:nvPr>
        </p:nvSpPr>
        <p:spPr>
          <a:xfrm>
            <a:off x="159050" y="999825"/>
            <a:ext cx="3974700" cy="2278800"/>
          </a:xfrm>
          <a:prstGeom prst="rect">
            <a:avLst/>
          </a:prstGeom>
          <a:ln cap="flat" cmpd="sng" w="19050">
            <a:solidFill>
              <a:schemeClr val="dk1"/>
            </a:solidFill>
            <a:prstDash val="solid"/>
            <a:round/>
            <a:headEnd len="sm" w="sm" type="none"/>
            <a:tailEnd len="sm" w="sm" type="none"/>
          </a:ln>
        </p:spPr>
        <p:txBody>
          <a:bodyPr anchorCtr="0" anchor="t" bIns="91425" lIns="91425" spcFirstLastPara="1" rIns="91425" wrap="square" tIns="91425">
            <a:normAutofit lnSpcReduction="20000"/>
          </a:bodyPr>
          <a:lstStyle/>
          <a:p>
            <a:pPr indent="0" lvl="0" marL="0" rtl="0" algn="l">
              <a:spcBef>
                <a:spcPts val="0"/>
              </a:spcBef>
              <a:spcAft>
                <a:spcPts val="1200"/>
              </a:spcAft>
              <a:buNone/>
            </a:pPr>
            <a:r>
              <a:rPr lang="en" sz="1200">
                <a:solidFill>
                  <a:schemeClr val="dk1"/>
                </a:solidFill>
                <a:highlight>
                  <a:srgbClr val="FFFFFF"/>
                </a:highlight>
              </a:rPr>
              <a:t>"That on the first day of January, in the year of our Lord one thousand eight hundred and sixty-three, all persons held as slaves within any State or designated part of a State, the people whereof shall then be in rebellion against the United States, shall be then, thenceforward, and forever free; and the Executive Government of the United States, including the military and naval authority thereof, will recognize and maintain the freedom of such persons, and will do no act or acts to repress such persons, or any of them, in any efforts they may make for their actual freedom.</a:t>
            </a:r>
            <a:endParaRPr>
              <a:solidFill>
                <a:schemeClr val="dk1"/>
              </a:solidFill>
            </a:endParaRPr>
          </a:p>
        </p:txBody>
      </p:sp>
      <p:sp>
        <p:nvSpPr>
          <p:cNvPr id="460" name="Google Shape;460;p51"/>
          <p:cNvSpPr txBox="1"/>
          <p:nvPr/>
        </p:nvSpPr>
        <p:spPr>
          <a:xfrm>
            <a:off x="5468700" y="205750"/>
            <a:ext cx="3516300" cy="31401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highlight>
                  <a:srgbClr val="FFFFFF"/>
                </a:highlight>
              </a:rPr>
              <a:t>“Now, therefore I, Abraham Lincoln, President of the United States, by virtue of the power in me vested as Commander-in-Chief, of the Army and Navy of the United States in time of actual armed rebellion against the authority and government of the United States, and as a fit and necessary war measure for suppressing said rebellion, do, on this first day of January, in the year of our Lord one thousand eight hundred and sixty-three, and in accordance with my purpose so to do publicly proclaimed for the full period of one hundred days, from the day first above mentioned, order and designate as the States and parts of States wherein the people thereof respectively, are this day in rebellion against the United States, the following, to wit:</a:t>
            </a:r>
            <a:endParaRPr>
              <a:solidFill>
                <a:schemeClr val="dk1"/>
              </a:solidFill>
            </a:endParaRPr>
          </a:p>
        </p:txBody>
      </p:sp>
      <p:sp>
        <p:nvSpPr>
          <p:cNvPr id="461" name="Google Shape;461;p51"/>
          <p:cNvSpPr txBox="1"/>
          <p:nvPr/>
        </p:nvSpPr>
        <p:spPr>
          <a:xfrm>
            <a:off x="5004125" y="3583850"/>
            <a:ext cx="3888900" cy="1477500"/>
          </a:xfrm>
          <a:prstGeom prst="rect">
            <a:avLst/>
          </a:prstGeom>
          <a:noFill/>
          <a:ln cap="flat" cmpd="sng" w="19050">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1200">
                <a:solidFill>
                  <a:schemeClr val="dk1"/>
                </a:solidFill>
                <a:highlight>
                  <a:srgbClr val="FFFFFF"/>
                </a:highlight>
              </a:rPr>
              <a:t>And by virtue of the power, and for the purpose aforesaid, I do order and declare that all persons held as slaves within said designated States, and parts of States, are, and henceforward shall be free; and that the Executive government of the United States, including the military and naval authorities thereof, will recognize and maintain the freedom of said persons.</a:t>
            </a:r>
            <a:endParaRPr>
              <a:solidFill>
                <a:schemeClr val="dk1"/>
              </a:solidFill>
            </a:endParaRPr>
          </a:p>
        </p:txBody>
      </p:sp>
      <p:pic>
        <p:nvPicPr>
          <p:cNvPr id="462" name="Google Shape;462;p51"/>
          <p:cNvPicPr preferRelativeResize="0"/>
          <p:nvPr/>
        </p:nvPicPr>
        <p:blipFill rotWithShape="1">
          <a:blip r:embed="rId5">
            <a:alphaModFix/>
          </a:blip>
          <a:srcRect b="0" l="23672" r="9944" t="0"/>
          <a:stretch/>
        </p:blipFill>
        <p:spPr>
          <a:xfrm>
            <a:off x="4085975" y="769325"/>
            <a:ext cx="1303075" cy="1306250"/>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pic>
        <p:nvPicPr>
          <p:cNvPr id="125" name="Google Shape;125;p16"/>
          <p:cNvPicPr preferRelativeResize="0"/>
          <p:nvPr/>
        </p:nvPicPr>
        <p:blipFill>
          <a:blip r:embed="rId3">
            <a:alphaModFix/>
          </a:blip>
          <a:stretch>
            <a:fillRect/>
          </a:stretch>
        </p:blipFill>
        <p:spPr>
          <a:xfrm>
            <a:off x="6003273" y="756198"/>
            <a:ext cx="3192925" cy="1053400"/>
          </a:xfrm>
          <a:prstGeom prst="rect">
            <a:avLst/>
          </a:prstGeom>
          <a:noFill/>
          <a:ln>
            <a:noFill/>
          </a:ln>
        </p:spPr>
      </p:pic>
      <p:sp>
        <p:nvSpPr>
          <p:cNvPr id="126" name="Google Shape;126;p16"/>
          <p:cNvSpPr/>
          <p:nvPr/>
        </p:nvSpPr>
        <p:spPr>
          <a:xfrm>
            <a:off x="0" y="12400"/>
            <a:ext cx="9144000" cy="5143500"/>
          </a:xfrm>
          <a:prstGeom prst="rect">
            <a:avLst/>
          </a:prstGeom>
          <a:noFill/>
          <a:ln cap="flat" cmpd="sng" w="762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16"/>
          <p:cNvSpPr txBox="1"/>
          <p:nvPr>
            <p:ph type="ctrTitle"/>
          </p:nvPr>
        </p:nvSpPr>
        <p:spPr>
          <a:xfrm>
            <a:off x="311700" y="137275"/>
            <a:ext cx="8520600" cy="9411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John Adams</a:t>
            </a:r>
            <a:endParaRPr/>
          </a:p>
        </p:txBody>
      </p:sp>
      <p:sp>
        <p:nvSpPr>
          <p:cNvPr id="128" name="Google Shape;128;p16"/>
          <p:cNvSpPr txBox="1"/>
          <p:nvPr>
            <p:ph idx="1" type="subTitle"/>
          </p:nvPr>
        </p:nvSpPr>
        <p:spPr>
          <a:xfrm>
            <a:off x="311700" y="991500"/>
            <a:ext cx="8520600" cy="8181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700">
                <a:solidFill>
                  <a:srgbClr val="000000"/>
                </a:solidFill>
              </a:rPr>
              <a:t>2nd President of the White House</a:t>
            </a:r>
            <a:endParaRPr b="1" sz="1700">
              <a:solidFill>
                <a:srgbClr val="000000"/>
              </a:solidFill>
            </a:endParaRPr>
          </a:p>
          <a:p>
            <a:pPr indent="0" lvl="0" marL="0" rtl="0" algn="l">
              <a:spcBef>
                <a:spcPts val="0"/>
              </a:spcBef>
              <a:spcAft>
                <a:spcPts val="0"/>
              </a:spcAft>
              <a:buNone/>
            </a:pPr>
            <a:r>
              <a:rPr lang="en" sz="1900">
                <a:solidFill>
                  <a:schemeClr val="dk1"/>
                </a:solidFill>
                <a:highlight>
                  <a:srgbClr val="FFFFFF"/>
                </a:highlight>
                <a:latin typeface="Times New Roman"/>
                <a:ea typeface="Times New Roman"/>
                <a:cs typeface="Times New Roman"/>
                <a:sym typeface="Times New Roman"/>
              </a:rPr>
              <a:t>(1797-1801) Federalist Party</a:t>
            </a:r>
            <a:endParaRPr sz="1700">
              <a:solidFill>
                <a:schemeClr val="dk1"/>
              </a:solidFill>
            </a:endParaRPr>
          </a:p>
        </p:txBody>
      </p:sp>
      <p:sp>
        <p:nvSpPr>
          <p:cNvPr id="129" name="Google Shape;129;p16"/>
          <p:cNvSpPr txBox="1"/>
          <p:nvPr/>
        </p:nvSpPr>
        <p:spPr>
          <a:xfrm>
            <a:off x="311700" y="2283975"/>
            <a:ext cx="426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30" name="Google Shape;130;p16"/>
          <p:cNvSpPr txBox="1"/>
          <p:nvPr/>
        </p:nvSpPr>
        <p:spPr>
          <a:xfrm>
            <a:off x="4537500" y="1512075"/>
            <a:ext cx="4658700" cy="37404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Born 1735</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Founding Father</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VP to President George Washington</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2nd President of the United States</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VP: Thomas Jefferson,</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“Father of the American Navy”</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Established the </a:t>
            </a:r>
            <a:r>
              <a:rPr b="1" lang="en" sz="2100">
                <a:solidFill>
                  <a:schemeClr val="dk1"/>
                </a:solidFill>
                <a:latin typeface="Times New Roman"/>
                <a:ea typeface="Times New Roman"/>
                <a:cs typeface="Times New Roman"/>
                <a:sym typeface="Times New Roman"/>
              </a:rPr>
              <a:t>Library of Congress</a:t>
            </a:r>
            <a:endParaRPr b="1"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Signed the Alien and Sedition Acts</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Appointed John Marshall to the US Supreme Court</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Died 1826,  90 years</a:t>
            </a:r>
            <a:endParaRPr sz="2100">
              <a:solidFill>
                <a:schemeClr val="dk1"/>
              </a:solidFill>
              <a:latin typeface="Times New Roman"/>
              <a:ea typeface="Times New Roman"/>
              <a:cs typeface="Times New Roman"/>
              <a:sym typeface="Times New Roman"/>
            </a:endParaRPr>
          </a:p>
        </p:txBody>
      </p:sp>
      <p:pic>
        <p:nvPicPr>
          <p:cNvPr id="131" name="Google Shape;131;p16"/>
          <p:cNvPicPr preferRelativeResize="0"/>
          <p:nvPr/>
        </p:nvPicPr>
        <p:blipFill>
          <a:blip r:embed="rId4">
            <a:alphaModFix amt="10000"/>
          </a:blip>
          <a:stretch>
            <a:fillRect/>
          </a:stretch>
        </p:blipFill>
        <p:spPr>
          <a:xfrm>
            <a:off x="1386270" y="0"/>
            <a:ext cx="6371469" cy="5143500"/>
          </a:xfrm>
          <a:prstGeom prst="rect">
            <a:avLst/>
          </a:prstGeom>
          <a:noFill/>
          <a:ln>
            <a:noFill/>
          </a:ln>
        </p:spPr>
      </p:pic>
      <p:pic>
        <p:nvPicPr>
          <p:cNvPr id="132" name="Google Shape;132;p16"/>
          <p:cNvPicPr preferRelativeResize="0"/>
          <p:nvPr/>
        </p:nvPicPr>
        <p:blipFill>
          <a:blip r:embed="rId5">
            <a:alphaModFix/>
          </a:blip>
          <a:stretch>
            <a:fillRect/>
          </a:stretch>
        </p:blipFill>
        <p:spPr>
          <a:xfrm>
            <a:off x="152400" y="1809600"/>
            <a:ext cx="4385100" cy="3181500"/>
          </a:xfrm>
          <a:prstGeom prst="roundRect">
            <a:avLst>
              <a:gd fmla="val 16667" name="adj"/>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sp>
        <p:nvSpPr>
          <p:cNvPr id="467" name="Google Shape;467;p52"/>
          <p:cNvSpPr txBox="1"/>
          <p:nvPr>
            <p:ph type="title"/>
          </p:nvPr>
        </p:nvSpPr>
        <p:spPr>
          <a:xfrm>
            <a:off x="311700" y="445025"/>
            <a:ext cx="42387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Union Victory!!!</a:t>
            </a:r>
            <a:endParaRPr/>
          </a:p>
        </p:txBody>
      </p:sp>
      <p:sp>
        <p:nvSpPr>
          <p:cNvPr id="468" name="Google Shape;468;p52"/>
          <p:cNvSpPr txBox="1"/>
          <p:nvPr>
            <p:ph idx="1" type="body"/>
          </p:nvPr>
        </p:nvSpPr>
        <p:spPr>
          <a:xfrm>
            <a:off x="311700" y="101772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200">
                <a:solidFill>
                  <a:schemeClr val="dk1"/>
                </a:solidFill>
              </a:rPr>
              <a:t>The Union victory in the Civil War </a:t>
            </a:r>
            <a:r>
              <a:rPr lang="en" sz="1200">
                <a:solidFill>
                  <a:schemeClr val="dk1"/>
                </a:solidFill>
                <a:highlight>
                  <a:srgbClr val="FFFF00"/>
                </a:highlight>
              </a:rPr>
              <a:t>helped pave the way for the 13th amendment </a:t>
            </a:r>
            <a:r>
              <a:rPr lang="en" sz="1200">
                <a:solidFill>
                  <a:schemeClr val="dk1"/>
                </a:solidFill>
              </a:rPr>
              <a:t>to formally abolish the practice of slavery in the United States. But following their emancipation, </a:t>
            </a:r>
            <a:r>
              <a:rPr lang="en" sz="1200">
                <a:solidFill>
                  <a:schemeClr val="dk1"/>
                </a:solidFill>
                <a:highlight>
                  <a:srgbClr val="FFFF00"/>
                </a:highlight>
              </a:rPr>
              <a:t>most former slaves had no financial resources, property, residence, or education</a:t>
            </a:r>
            <a:r>
              <a:rPr lang="en" sz="1200">
                <a:solidFill>
                  <a:schemeClr val="dk1"/>
                </a:solidFill>
              </a:rPr>
              <a:t>—the keys to their economic independence.</a:t>
            </a:r>
            <a:endParaRPr sz="1200">
              <a:solidFill>
                <a:schemeClr val="dk1"/>
              </a:solidFill>
            </a:endParaRPr>
          </a:p>
          <a:p>
            <a:pPr indent="-304800" lvl="0" marL="457200" rtl="0" algn="l">
              <a:spcBef>
                <a:spcPts val="1200"/>
              </a:spcBef>
              <a:spcAft>
                <a:spcPts val="0"/>
              </a:spcAft>
              <a:buClr>
                <a:schemeClr val="dk1"/>
              </a:buClr>
              <a:buSzPts val="1200"/>
              <a:buChar char="●"/>
            </a:pPr>
            <a:r>
              <a:rPr lang="en" sz="1200">
                <a:solidFill>
                  <a:schemeClr val="dk1"/>
                </a:solidFill>
              </a:rPr>
              <a:t>In the late 19th century, the idea of pursuing pensions for ex-slaves—similar to pensions for Union veterans—took hold. If disabled elderly veterans were compensated for their years of service during the Civil War, </a:t>
            </a:r>
            <a:r>
              <a:rPr lang="en" sz="1200">
                <a:solidFill>
                  <a:schemeClr val="dk1"/>
                </a:solidFill>
                <a:highlight>
                  <a:srgbClr val="FFFF00"/>
                </a:highlight>
              </a:rPr>
              <a:t>why shouldn't former slaves who had served the country in the process of nation building be compensated for their years of forced, unpaid labor?</a:t>
            </a:r>
            <a:r>
              <a:rPr lang="en" sz="1200">
                <a:solidFill>
                  <a:schemeClr val="dk1"/>
                </a:solidFill>
                <a:highlight>
                  <a:srgbClr val="FFFFFF"/>
                </a:highlight>
              </a:rPr>
              <a:t> </a:t>
            </a:r>
            <a:endParaRPr sz="1200">
              <a:solidFill>
                <a:schemeClr val="dk1"/>
              </a:solidFill>
              <a:highlight>
                <a:srgbClr val="FFFFFF"/>
              </a:highlight>
            </a:endParaRPr>
          </a:p>
        </p:txBody>
      </p:sp>
      <p:sp>
        <p:nvSpPr>
          <p:cNvPr id="469" name="Google Shape;469;p52"/>
          <p:cNvSpPr txBox="1"/>
          <p:nvPr/>
        </p:nvSpPr>
        <p:spPr>
          <a:xfrm>
            <a:off x="72900" y="4703625"/>
            <a:ext cx="3630300" cy="46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u="sng">
                <a:solidFill>
                  <a:schemeClr val="hlink"/>
                </a:solidFill>
                <a:hlinkClick r:id="rId3"/>
              </a:rPr>
              <a:t>https://www.archives.gov/publications/prologue/2010/summer/slave-pension.html</a:t>
            </a:r>
            <a:r>
              <a:rPr lang="en" sz="900"/>
              <a:t> </a:t>
            </a:r>
            <a:endParaRPr sz="900"/>
          </a:p>
        </p:txBody>
      </p:sp>
      <p:pic>
        <p:nvPicPr>
          <p:cNvPr id="470" name="Google Shape;470;p52"/>
          <p:cNvPicPr preferRelativeResize="0"/>
          <p:nvPr/>
        </p:nvPicPr>
        <p:blipFill>
          <a:blip r:embed="rId4">
            <a:alphaModFix/>
          </a:blip>
          <a:stretch>
            <a:fillRect/>
          </a:stretch>
        </p:blipFill>
        <p:spPr>
          <a:xfrm>
            <a:off x="5265425" y="74375"/>
            <a:ext cx="3036350" cy="1808150"/>
          </a:xfrm>
          <a:prstGeom prst="rect">
            <a:avLst/>
          </a:prstGeom>
          <a:noFill/>
          <a:ln cap="flat" cmpd="sng" w="19050">
            <a:solidFill>
              <a:schemeClr val="dk1"/>
            </a:solidFill>
            <a:prstDash val="solid"/>
            <a:round/>
            <a:headEnd len="sm" w="sm" type="none"/>
            <a:tailEnd len="sm" w="sm" type="none"/>
          </a:ln>
        </p:spPr>
      </p:pic>
      <p:sp>
        <p:nvSpPr>
          <p:cNvPr id="471" name="Google Shape;471;p52"/>
          <p:cNvSpPr txBox="1"/>
          <p:nvPr>
            <p:ph idx="1" type="body"/>
          </p:nvPr>
        </p:nvSpPr>
        <p:spPr>
          <a:xfrm>
            <a:off x="4550400" y="1882525"/>
            <a:ext cx="4466400" cy="1661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sz="1200">
                <a:solidFill>
                  <a:schemeClr val="dk1"/>
                </a:solidFill>
              </a:rPr>
              <a:t>In the </a:t>
            </a:r>
            <a:r>
              <a:rPr lang="en" sz="1200">
                <a:solidFill>
                  <a:schemeClr val="dk1"/>
                </a:solidFill>
                <a:highlight>
                  <a:srgbClr val="FFFF00"/>
                </a:highlight>
              </a:rPr>
              <a:t>late stages of the Civil War and in its aftermath</a:t>
            </a:r>
            <a:r>
              <a:rPr lang="en" sz="1200">
                <a:solidFill>
                  <a:schemeClr val="dk1"/>
                </a:solidFill>
                <a:highlight>
                  <a:srgbClr val="FFFFFF"/>
                </a:highlight>
              </a:rPr>
              <a:t>, </a:t>
            </a:r>
            <a:r>
              <a:rPr lang="en" sz="1200">
                <a:solidFill>
                  <a:schemeClr val="dk1"/>
                </a:solidFill>
              </a:rPr>
              <a:t>the </a:t>
            </a:r>
            <a:r>
              <a:rPr lang="en" sz="1200">
                <a:solidFill>
                  <a:schemeClr val="dk1"/>
                </a:solidFill>
                <a:highlight>
                  <a:srgbClr val="FFFF00"/>
                </a:highlight>
              </a:rPr>
              <a:t>federal government</a:t>
            </a:r>
            <a:r>
              <a:rPr lang="en" sz="1200">
                <a:solidFill>
                  <a:schemeClr val="dk1"/>
                </a:solidFill>
              </a:rPr>
              <a:t> (primarily Republicans) tried to relieve destitution among freedpeople and </a:t>
            </a:r>
            <a:r>
              <a:rPr lang="en" sz="1200">
                <a:solidFill>
                  <a:schemeClr val="dk1"/>
                </a:solidFill>
                <a:highlight>
                  <a:srgbClr val="FFFF00"/>
                </a:highlight>
              </a:rPr>
              <a:t>help them</a:t>
            </a:r>
            <a:r>
              <a:rPr lang="en" sz="1200">
                <a:solidFill>
                  <a:schemeClr val="dk1"/>
                </a:solidFill>
                <a:highlight>
                  <a:srgbClr val="FFFFFF"/>
                </a:highlight>
              </a:rPr>
              <a:t> </a:t>
            </a:r>
            <a:r>
              <a:rPr lang="en" sz="1200">
                <a:solidFill>
                  <a:schemeClr val="dk1"/>
                </a:solidFill>
              </a:rPr>
              <a:t>gain economic independence through attempts to </a:t>
            </a:r>
            <a:r>
              <a:rPr lang="en" sz="1200">
                <a:solidFill>
                  <a:schemeClr val="dk1"/>
                </a:solidFill>
                <a:highlight>
                  <a:srgbClr val="FFFF00"/>
                </a:highlight>
              </a:rPr>
              <a:t>allocate land</a:t>
            </a:r>
            <a:r>
              <a:rPr lang="en" sz="1200">
                <a:solidFill>
                  <a:schemeClr val="dk1"/>
                </a:solidFill>
              </a:rPr>
              <a:t>. These efforts, both military and legislative, help explain why African Americans thought that compensation was attainable. </a:t>
            </a:r>
            <a:endParaRPr sz="1200">
              <a:solidFill>
                <a:schemeClr val="dk1"/>
              </a:solidFill>
            </a:endParaRPr>
          </a:p>
          <a:p>
            <a:pPr indent="0" lvl="0" marL="457200" rtl="0" algn="l">
              <a:spcBef>
                <a:spcPts val="1200"/>
              </a:spcBef>
              <a:spcAft>
                <a:spcPts val="1200"/>
              </a:spcAft>
              <a:buNone/>
            </a:pPr>
            <a:r>
              <a:t/>
            </a:r>
            <a:endParaRPr sz="1200">
              <a:solidFill>
                <a:schemeClr val="dk1"/>
              </a:solidFill>
              <a:highlight>
                <a:srgbClr val="FFFFFF"/>
              </a:highlight>
            </a:endParaRPr>
          </a:p>
        </p:txBody>
      </p:sp>
      <p:sp>
        <p:nvSpPr>
          <p:cNvPr id="472" name="Google Shape;472;p52"/>
          <p:cNvSpPr txBox="1"/>
          <p:nvPr/>
        </p:nvSpPr>
        <p:spPr>
          <a:xfrm>
            <a:off x="4559475" y="3557300"/>
            <a:ext cx="4506300" cy="16440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chemeClr val="dk1"/>
              </a:buClr>
              <a:buSzPts val="1200"/>
              <a:buChar char="●"/>
            </a:pPr>
            <a:r>
              <a:rPr b="1" lang="en" sz="1200">
                <a:solidFill>
                  <a:srgbClr val="980000"/>
                </a:solidFill>
              </a:rPr>
              <a:t>Special Field Orders No. 15</a:t>
            </a:r>
            <a:r>
              <a:rPr lang="en" sz="1200">
                <a:solidFill>
                  <a:schemeClr val="dk1"/>
                </a:solidFill>
              </a:rPr>
              <a:t>, issued by </a:t>
            </a:r>
            <a:r>
              <a:rPr b="1" lang="en" sz="1200">
                <a:solidFill>
                  <a:schemeClr val="dk1"/>
                </a:solidFill>
                <a:highlight>
                  <a:srgbClr val="FFFF00"/>
                </a:highlight>
              </a:rPr>
              <a:t>Gen. William T. Sherman</a:t>
            </a:r>
            <a:r>
              <a:rPr lang="en" sz="1200">
                <a:solidFill>
                  <a:schemeClr val="dk1"/>
                </a:solidFill>
              </a:rPr>
              <a:t> in January 1865, </a:t>
            </a:r>
            <a:r>
              <a:rPr lang="en" sz="1200">
                <a:solidFill>
                  <a:schemeClr val="dk1"/>
                </a:solidFill>
                <a:highlight>
                  <a:srgbClr val="FFFF00"/>
                </a:highlight>
              </a:rPr>
              <a:t>promised</a:t>
            </a:r>
            <a:r>
              <a:rPr lang="en" sz="1200">
                <a:solidFill>
                  <a:schemeClr val="dk1"/>
                </a:solidFill>
                <a:highlight>
                  <a:schemeClr val="lt1"/>
                </a:highlight>
              </a:rPr>
              <a:t> 40 acres of </a:t>
            </a:r>
            <a:r>
              <a:rPr lang="en" sz="1200">
                <a:solidFill>
                  <a:schemeClr val="dk1"/>
                </a:solidFill>
                <a:highlight>
                  <a:srgbClr val="FFFF00"/>
                </a:highlight>
              </a:rPr>
              <a:t>abandoned and confiscated land</a:t>
            </a:r>
            <a:r>
              <a:rPr lang="en" sz="1200">
                <a:solidFill>
                  <a:schemeClr val="dk1"/>
                </a:solidFill>
                <a:highlight>
                  <a:schemeClr val="lt1"/>
                </a:highlight>
              </a:rPr>
              <a:t> in South Carolina, Georgia, and northern Florida (largely the Sea Islands and coastal lands that had previously belonged to Confederates) </a:t>
            </a:r>
            <a:r>
              <a:rPr lang="en" sz="1200">
                <a:solidFill>
                  <a:schemeClr val="dk1"/>
                </a:solidFill>
                <a:highlight>
                  <a:srgbClr val="FFFF00"/>
                </a:highlight>
              </a:rPr>
              <a:t>to freedpeople</a:t>
            </a:r>
            <a:r>
              <a:rPr lang="en" sz="1200">
                <a:solidFill>
                  <a:schemeClr val="dk1"/>
                </a:solidFill>
                <a:highlight>
                  <a:schemeClr val="lt1"/>
                </a:highlight>
              </a:rPr>
              <a:t>. Sherman also decided to loan mules to former slaves who settled the land.</a:t>
            </a:r>
            <a:endParaRPr/>
          </a:p>
        </p:txBody>
      </p:sp>
      <p:pic>
        <p:nvPicPr>
          <p:cNvPr id="473" name="Google Shape;473;p52"/>
          <p:cNvPicPr preferRelativeResize="0"/>
          <p:nvPr/>
        </p:nvPicPr>
        <p:blipFill rotWithShape="1">
          <a:blip r:embed="rId5">
            <a:alphaModFix/>
          </a:blip>
          <a:srcRect b="0" l="10415" r="23665" t="0"/>
          <a:stretch/>
        </p:blipFill>
        <p:spPr>
          <a:xfrm>
            <a:off x="3753750" y="4065225"/>
            <a:ext cx="1243750" cy="1045100"/>
          </a:xfrm>
          <a:prstGeom prst="rect">
            <a:avLst/>
          </a:prstGeom>
          <a:noFill/>
          <a:ln cap="flat" cmpd="sng" w="19050">
            <a:solidFill>
              <a:schemeClr val="dk1"/>
            </a:solidFill>
            <a:prstDash val="solid"/>
            <a:round/>
            <a:headEnd len="sm" w="sm" type="none"/>
            <a:tailEnd len="sm" w="sm" type="none"/>
          </a:ln>
        </p:spPr>
      </p:pic>
      <p:sp>
        <p:nvSpPr>
          <p:cNvPr id="474" name="Google Shape;474;p52"/>
          <p:cNvSpPr/>
          <p:nvPr/>
        </p:nvSpPr>
        <p:spPr>
          <a:xfrm rot="-626930">
            <a:off x="4736055" y="3945937"/>
            <a:ext cx="352343" cy="316092"/>
          </a:xfrm>
          <a:prstGeom prst="rightArrow">
            <a:avLst>
              <a:gd fmla="val 50000" name="adj1"/>
              <a:gd fmla="val 50000" name="adj2"/>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sp>
        <p:nvSpPr>
          <p:cNvPr id="479" name="Google Shape;479;p53"/>
          <p:cNvSpPr txBox="1"/>
          <p:nvPr>
            <p:ph idx="2" type="body"/>
          </p:nvPr>
        </p:nvSpPr>
        <p:spPr>
          <a:xfrm>
            <a:off x="132900" y="66375"/>
            <a:ext cx="4439100" cy="23988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Clr>
                <a:schemeClr val="dk1"/>
              </a:buClr>
              <a:buSzPts val="1400"/>
              <a:buChar char="●"/>
            </a:pPr>
            <a:r>
              <a:rPr lang="en" sz="1200">
                <a:solidFill>
                  <a:schemeClr val="dk1"/>
                </a:solidFill>
                <a:highlight>
                  <a:srgbClr val="FFFFFF"/>
                </a:highlight>
              </a:rPr>
              <a:t>The </a:t>
            </a:r>
            <a:r>
              <a:rPr b="1" lang="en" sz="1200" u="sng">
                <a:solidFill>
                  <a:schemeClr val="dk1"/>
                </a:solidFill>
                <a:highlight>
                  <a:srgbClr val="FFFF00"/>
                </a:highlight>
              </a:rPr>
              <a:t>Freedmen's Bureau Act</a:t>
            </a:r>
            <a:r>
              <a:rPr lang="en" sz="1200">
                <a:solidFill>
                  <a:schemeClr val="dk1"/>
                </a:solidFill>
                <a:highlight>
                  <a:srgbClr val="FFFF00"/>
                </a:highlight>
              </a:rPr>
              <a:t> had been established by Congress in March 1865 to help former slaves transition from slavery to freedom</a:t>
            </a:r>
            <a:r>
              <a:rPr lang="en" sz="1200">
                <a:solidFill>
                  <a:schemeClr val="dk1"/>
                </a:solidFill>
                <a:highlight>
                  <a:srgbClr val="FFFFFF"/>
                </a:highlight>
              </a:rPr>
              <a:t>. Section four of the act authorized the bureau to </a:t>
            </a:r>
            <a:r>
              <a:rPr lang="en" sz="1200">
                <a:solidFill>
                  <a:schemeClr val="dk1"/>
                </a:solidFill>
                <a:highlight>
                  <a:srgbClr val="FFFF00"/>
                </a:highlight>
              </a:rPr>
              <a:t>rent</a:t>
            </a:r>
            <a:r>
              <a:rPr lang="en" sz="1200">
                <a:solidFill>
                  <a:schemeClr val="dk1"/>
                </a:solidFill>
                <a:highlight>
                  <a:srgbClr val="FFFFFF"/>
                </a:highlight>
              </a:rPr>
              <a:t> no more than 40 acres of confiscated or abandoned </a:t>
            </a:r>
            <a:r>
              <a:rPr lang="en" sz="1200">
                <a:solidFill>
                  <a:schemeClr val="dk1"/>
                </a:solidFill>
                <a:highlight>
                  <a:srgbClr val="FFFF00"/>
                </a:highlight>
              </a:rPr>
              <a:t>land to freedpeople</a:t>
            </a:r>
            <a:r>
              <a:rPr lang="en" sz="1200">
                <a:solidFill>
                  <a:schemeClr val="dk1"/>
                </a:solidFill>
                <a:highlight>
                  <a:srgbClr val="FFFFFF"/>
                </a:highlight>
              </a:rPr>
              <a:t> and loyal white refugees for a term of three years. At the end of the term, or at any point during the term, the male occupants renting the land </a:t>
            </a:r>
            <a:r>
              <a:rPr lang="en" sz="1200">
                <a:solidFill>
                  <a:schemeClr val="dk1"/>
                </a:solidFill>
                <a:highlight>
                  <a:srgbClr val="FFFF00"/>
                </a:highlight>
              </a:rPr>
              <a:t>had the option to purchase it</a:t>
            </a:r>
            <a:r>
              <a:rPr lang="en" sz="1200">
                <a:solidFill>
                  <a:schemeClr val="dk1"/>
                </a:solidFill>
                <a:highlight>
                  <a:srgbClr val="FFFFFF"/>
                </a:highlight>
              </a:rPr>
              <a:t> and would then r</a:t>
            </a:r>
            <a:r>
              <a:rPr lang="en" sz="1200">
                <a:solidFill>
                  <a:schemeClr val="dk1"/>
                </a:solidFill>
                <a:highlight>
                  <a:srgbClr val="FFFF00"/>
                </a:highlight>
              </a:rPr>
              <a:t>eceive a title</a:t>
            </a:r>
            <a:r>
              <a:rPr lang="en" sz="1200">
                <a:solidFill>
                  <a:schemeClr val="dk1"/>
                </a:solidFill>
                <a:highlight>
                  <a:srgbClr val="FFFFFF"/>
                </a:highlight>
              </a:rPr>
              <a:t> to the land. </a:t>
            </a:r>
            <a:endParaRPr sz="1200">
              <a:solidFill>
                <a:schemeClr val="dk1"/>
              </a:solidFill>
              <a:highlight>
                <a:srgbClr val="FFFFFF"/>
              </a:highlight>
            </a:endParaRPr>
          </a:p>
          <a:p>
            <a:pPr indent="0" lvl="0" marL="0" rtl="0" algn="l">
              <a:spcBef>
                <a:spcPts val="1200"/>
              </a:spcBef>
              <a:spcAft>
                <a:spcPts val="1200"/>
              </a:spcAft>
              <a:buNone/>
            </a:pPr>
            <a:r>
              <a:t/>
            </a:r>
            <a:endParaRPr sz="1200">
              <a:solidFill>
                <a:schemeClr val="dk1"/>
              </a:solidFill>
              <a:highlight>
                <a:srgbClr val="FFFFFF"/>
              </a:highlight>
            </a:endParaRPr>
          </a:p>
        </p:txBody>
      </p:sp>
      <p:pic>
        <p:nvPicPr>
          <p:cNvPr id="480" name="Google Shape;480;p53"/>
          <p:cNvPicPr preferRelativeResize="0"/>
          <p:nvPr/>
        </p:nvPicPr>
        <p:blipFill>
          <a:blip r:embed="rId3">
            <a:alphaModFix/>
          </a:blip>
          <a:stretch>
            <a:fillRect/>
          </a:stretch>
        </p:blipFill>
        <p:spPr>
          <a:xfrm>
            <a:off x="5508550" y="49575"/>
            <a:ext cx="3154975" cy="2432400"/>
          </a:xfrm>
          <a:prstGeom prst="rect">
            <a:avLst/>
          </a:prstGeom>
          <a:noFill/>
          <a:ln>
            <a:noFill/>
          </a:ln>
        </p:spPr>
      </p:pic>
      <p:sp>
        <p:nvSpPr>
          <p:cNvPr id="481" name="Google Shape;481;p53"/>
          <p:cNvSpPr txBox="1"/>
          <p:nvPr/>
        </p:nvSpPr>
        <p:spPr>
          <a:xfrm>
            <a:off x="53075" y="2418100"/>
            <a:ext cx="4518900" cy="1218900"/>
          </a:xfrm>
          <a:prstGeom prst="rect">
            <a:avLst/>
          </a:prstGeom>
          <a:noFill/>
          <a:ln>
            <a:noFill/>
          </a:ln>
        </p:spPr>
        <p:txBody>
          <a:bodyPr anchorCtr="0" anchor="t" bIns="91425" lIns="91425" spcFirstLastPara="1" rIns="91425" wrap="square" tIns="91425">
            <a:spAutoFit/>
          </a:bodyPr>
          <a:lstStyle/>
          <a:p>
            <a:pPr indent="-304800" lvl="0" marL="457200" rtl="0" algn="l">
              <a:lnSpc>
                <a:spcPct val="115000"/>
              </a:lnSpc>
              <a:spcBef>
                <a:spcPts val="0"/>
              </a:spcBef>
              <a:spcAft>
                <a:spcPts val="0"/>
              </a:spcAft>
              <a:buClr>
                <a:schemeClr val="dk1"/>
              </a:buClr>
              <a:buSzPts val="1200"/>
              <a:buChar char="●"/>
            </a:pPr>
            <a:r>
              <a:rPr lang="en" sz="1200">
                <a:solidFill>
                  <a:schemeClr val="dk1"/>
                </a:solidFill>
                <a:highlight>
                  <a:srgbClr val="FFFFFF"/>
                </a:highlight>
              </a:rPr>
              <a:t>In June 1866 the </a:t>
            </a:r>
            <a:r>
              <a:rPr b="1" lang="en" sz="1200">
                <a:solidFill>
                  <a:srgbClr val="980000"/>
                </a:solidFill>
                <a:highlight>
                  <a:srgbClr val="FFFFFF"/>
                </a:highlight>
              </a:rPr>
              <a:t>Southern Homestead Act </a:t>
            </a:r>
            <a:r>
              <a:rPr lang="en" sz="1200">
                <a:solidFill>
                  <a:schemeClr val="dk1"/>
                </a:solidFill>
                <a:highlight>
                  <a:srgbClr val="FFFFFF"/>
                </a:highlight>
              </a:rPr>
              <a:t>was enacted. It was designed to </a:t>
            </a:r>
            <a:r>
              <a:rPr lang="en" sz="1200">
                <a:solidFill>
                  <a:schemeClr val="dk1"/>
                </a:solidFill>
                <a:highlight>
                  <a:srgbClr val="FFFF00"/>
                </a:highlight>
              </a:rPr>
              <a:t>exclusively give freedpeople and white southern loyalists first choice of the remaining public lands from five southern states until January 1, 1867</a:t>
            </a:r>
            <a:r>
              <a:rPr lang="en" sz="1200">
                <a:solidFill>
                  <a:schemeClr val="dk1"/>
                </a:solidFill>
                <a:highlight>
                  <a:srgbClr val="FFFFFF"/>
                </a:highlight>
              </a:rPr>
              <a:t>. </a:t>
            </a:r>
            <a:endParaRPr/>
          </a:p>
        </p:txBody>
      </p:sp>
      <p:sp>
        <p:nvSpPr>
          <p:cNvPr id="482" name="Google Shape;482;p53"/>
          <p:cNvSpPr txBox="1"/>
          <p:nvPr/>
        </p:nvSpPr>
        <p:spPr>
          <a:xfrm>
            <a:off x="4300500" y="2571750"/>
            <a:ext cx="4843500" cy="2695500"/>
          </a:xfrm>
          <a:prstGeom prst="rect">
            <a:avLst/>
          </a:prstGeom>
          <a:noFill/>
          <a:ln>
            <a:noFill/>
          </a:ln>
        </p:spPr>
        <p:txBody>
          <a:bodyPr anchorCtr="0" anchor="t" bIns="91425" lIns="91425" spcFirstLastPara="1" rIns="91425" wrap="square" tIns="91425">
            <a:spAutoFit/>
          </a:bodyPr>
          <a:lstStyle/>
          <a:p>
            <a:pPr indent="-305276" lvl="0" marL="457200" rtl="0" algn="l">
              <a:lnSpc>
                <a:spcPct val="95000"/>
              </a:lnSpc>
              <a:spcBef>
                <a:spcPts val="0"/>
              </a:spcBef>
              <a:spcAft>
                <a:spcPts val="0"/>
              </a:spcAft>
              <a:buClr>
                <a:schemeClr val="dk1"/>
              </a:buClr>
              <a:buSzPts val="1208"/>
              <a:buChar char="●"/>
            </a:pPr>
            <a:r>
              <a:rPr lang="en" sz="1207">
                <a:solidFill>
                  <a:schemeClr val="dk1"/>
                </a:solidFill>
                <a:highlight>
                  <a:srgbClr val="FFFFFF"/>
                </a:highlight>
              </a:rPr>
              <a:t>Out of the lands thus seized and confiscated, the slaves who have been liberated by the operations of the war and the amendment of the Constitution or otherwise, who resided in said "confederate States" on the 4th day of March, A.D. 1861 or since, shall have distributed to them as follows namely: </a:t>
            </a:r>
            <a:r>
              <a:rPr lang="en" sz="1207" u="sng">
                <a:solidFill>
                  <a:schemeClr val="dk1"/>
                </a:solidFill>
                <a:highlight>
                  <a:srgbClr val="FFFFFF"/>
                </a:highlight>
              </a:rPr>
              <a:t>to each male person who is the head of a family, forty acres; to each adult male, whether the head of the family or not, forty acres; to each widow who is the head of a family, forty acres; to be held by them in fee simple, but to be inalienable for the next ten years after they become seized thereof. . . . At the end of ten years the absolute title to said homesteads shall be conveyed to said owners or to the heirs of such as are then dead.</a:t>
            </a:r>
            <a:endParaRPr sz="1285" u="sng">
              <a:solidFill>
                <a:schemeClr val="dk1"/>
              </a:solidFill>
            </a:endParaRPr>
          </a:p>
          <a:p>
            <a:pPr indent="0" lvl="0" marL="0" rtl="0" algn="l">
              <a:spcBef>
                <a:spcPts val="0"/>
              </a:spcBef>
              <a:spcAft>
                <a:spcPts val="0"/>
              </a:spcAft>
              <a:buNone/>
            </a:pPr>
            <a:r>
              <a:t/>
            </a:r>
            <a:endParaRPr/>
          </a:p>
        </p:txBody>
      </p:sp>
      <p:pic>
        <p:nvPicPr>
          <p:cNvPr id="483" name="Google Shape;483;p53"/>
          <p:cNvPicPr preferRelativeResize="0"/>
          <p:nvPr/>
        </p:nvPicPr>
        <p:blipFill>
          <a:blip r:embed="rId4">
            <a:alphaModFix/>
          </a:blip>
          <a:stretch>
            <a:fillRect/>
          </a:stretch>
        </p:blipFill>
        <p:spPr>
          <a:xfrm>
            <a:off x="1300825" y="3445175"/>
            <a:ext cx="1615325" cy="1615325"/>
          </a:xfrm>
          <a:prstGeom prst="rect">
            <a:avLst/>
          </a:prstGeom>
          <a:noFill/>
          <a:ln cap="flat" cmpd="sng" w="19050">
            <a:solidFill>
              <a:schemeClr val="dk1"/>
            </a:solidFill>
            <a:prstDash val="solid"/>
            <a:round/>
            <a:headEnd len="sm" w="sm" type="none"/>
            <a:tailEnd len="sm" w="sm" type="none"/>
          </a:ln>
        </p:spPr>
      </p:pic>
      <p:sp>
        <p:nvSpPr>
          <p:cNvPr id="484" name="Google Shape;484;p53"/>
          <p:cNvSpPr txBox="1"/>
          <p:nvPr/>
        </p:nvSpPr>
        <p:spPr>
          <a:xfrm>
            <a:off x="2853825" y="3445175"/>
            <a:ext cx="1287600" cy="1723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solidFill>
                  <a:schemeClr val="dk1"/>
                </a:solidFill>
              </a:rPr>
              <a:t>Senator Thaddeus Stevens, a powerful Radical Republican leader, was a staunch advocate for emancipation and championed civil and equal rights for blacks. </a:t>
            </a:r>
            <a:endParaRPr sz="1200">
              <a:solidFill>
                <a:schemeClr val="dk1"/>
              </a:solidFill>
            </a:endParaRPr>
          </a:p>
        </p:txBody>
      </p:sp>
      <p:sp>
        <p:nvSpPr>
          <p:cNvPr id="485" name="Google Shape;485;p53"/>
          <p:cNvSpPr/>
          <p:nvPr/>
        </p:nvSpPr>
        <p:spPr>
          <a:xfrm>
            <a:off x="3982075" y="4147975"/>
            <a:ext cx="398100" cy="192600"/>
          </a:xfrm>
          <a:prstGeom prst="rightArrow">
            <a:avLst>
              <a:gd fmla="val 50000" name="adj1"/>
              <a:gd fmla="val 50000" name="adj2"/>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pic>
        <p:nvPicPr>
          <p:cNvPr id="490" name="Google Shape;490;p54"/>
          <p:cNvPicPr preferRelativeResize="0"/>
          <p:nvPr/>
        </p:nvPicPr>
        <p:blipFill>
          <a:blip r:embed="rId3">
            <a:alphaModFix/>
          </a:blip>
          <a:stretch>
            <a:fillRect/>
          </a:stretch>
        </p:blipFill>
        <p:spPr>
          <a:xfrm>
            <a:off x="1226634" y="0"/>
            <a:ext cx="6690732" cy="5143500"/>
          </a:xfrm>
          <a:prstGeom prst="rect">
            <a:avLst/>
          </a:prstGeom>
          <a:noFill/>
          <a:ln>
            <a:noFill/>
          </a:ln>
        </p:spPr>
      </p:pic>
      <p:sp>
        <p:nvSpPr>
          <p:cNvPr id="491" name="Google Shape;491;p54"/>
          <p:cNvSpPr txBox="1"/>
          <p:nvPr/>
        </p:nvSpPr>
        <p:spPr>
          <a:xfrm>
            <a:off x="0" y="67800"/>
            <a:ext cx="1148400" cy="3124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t>The National Ex-Slave</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i="1" lang="en" sz="1500"/>
              <a:t>Mutual Relief, Bounty and Pension Association Of the United States of America</a:t>
            </a:r>
            <a:endParaRPr i="1" sz="1500"/>
          </a:p>
        </p:txBody>
      </p:sp>
      <p:sp>
        <p:nvSpPr>
          <p:cNvPr id="492" name="Google Shape;492;p54"/>
          <p:cNvSpPr txBox="1"/>
          <p:nvPr/>
        </p:nvSpPr>
        <p:spPr>
          <a:xfrm>
            <a:off x="7844100" y="0"/>
            <a:ext cx="1299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pectral ExtraBold"/>
                <a:ea typeface="Spectral ExtraBold"/>
                <a:cs typeface="Spectral ExtraBold"/>
                <a:sym typeface="Spectral ExtraBold"/>
              </a:rPr>
              <a:t>Certificate of Membership</a:t>
            </a:r>
            <a:endParaRPr>
              <a:latin typeface="Spectral ExtraBold"/>
              <a:ea typeface="Spectral ExtraBold"/>
              <a:cs typeface="Spectral ExtraBold"/>
              <a:sym typeface="Spectral ExtraBold"/>
            </a:endParaRPr>
          </a:p>
        </p:txBody>
      </p:sp>
      <p:sp>
        <p:nvSpPr>
          <p:cNvPr id="493" name="Google Shape;493;p54"/>
          <p:cNvSpPr txBox="1"/>
          <p:nvPr/>
        </p:nvSpPr>
        <p:spPr>
          <a:xfrm>
            <a:off x="7942975" y="611000"/>
            <a:ext cx="1200900" cy="4787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300"/>
              <a:t>This is to Certify, That M </a:t>
            </a:r>
            <a:r>
              <a:rPr lang="en" sz="1300" u="sng">
                <a:latin typeface="Dancing Script"/>
                <a:ea typeface="Dancing Script"/>
                <a:cs typeface="Dancing Script"/>
                <a:sym typeface="Dancing Script"/>
              </a:rPr>
              <a:t>Ellen Jorden</a:t>
            </a:r>
            <a:r>
              <a:rPr lang="en" sz="1300"/>
              <a:t> of </a:t>
            </a:r>
            <a:r>
              <a:rPr lang="en" sz="1300" u="sng">
                <a:latin typeface="Dancing Script"/>
                <a:ea typeface="Dancing Script"/>
                <a:cs typeface="Dancing Script"/>
                <a:sym typeface="Dancing Script"/>
              </a:rPr>
              <a:t>Mound Bayou</a:t>
            </a:r>
            <a:r>
              <a:rPr lang="en" sz="1300">
                <a:latin typeface="Dancing Script"/>
                <a:ea typeface="Dancing Script"/>
                <a:cs typeface="Dancing Script"/>
                <a:sym typeface="Dancing Script"/>
              </a:rPr>
              <a:t>,</a:t>
            </a:r>
            <a:r>
              <a:rPr lang="en" sz="1300"/>
              <a:t>County of </a:t>
            </a:r>
            <a:r>
              <a:rPr lang="en" sz="1300" u="sng">
                <a:solidFill>
                  <a:schemeClr val="dk1"/>
                </a:solidFill>
                <a:latin typeface="Dancing Script"/>
                <a:ea typeface="Dancing Script"/>
                <a:cs typeface="Dancing Script"/>
                <a:sym typeface="Dancing Script"/>
              </a:rPr>
              <a:t>Bolivar</a:t>
            </a:r>
            <a:r>
              <a:rPr lang="en" sz="1300">
                <a:solidFill>
                  <a:schemeClr val="dk1"/>
                </a:solidFill>
              </a:rPr>
              <a:t>,</a:t>
            </a:r>
            <a:r>
              <a:rPr lang="en" sz="1300"/>
              <a:t>State of </a:t>
            </a:r>
            <a:r>
              <a:rPr lang="en" sz="1300" u="sng">
                <a:latin typeface="Dancing Script"/>
                <a:ea typeface="Dancing Script"/>
                <a:cs typeface="Dancing Script"/>
                <a:sym typeface="Dancing Script"/>
              </a:rPr>
              <a:t>Miss.</a:t>
            </a:r>
            <a:r>
              <a:rPr lang="en" sz="1300">
                <a:latin typeface="Dancing Script"/>
                <a:ea typeface="Dancing Script"/>
                <a:cs typeface="Dancing Script"/>
                <a:sym typeface="Dancing Script"/>
              </a:rPr>
              <a:t> </a:t>
            </a:r>
            <a:r>
              <a:rPr lang="en" sz="1300"/>
              <a:t>is a member of the Ex-Slave Bounty and Pension Association of the United States of America, </a:t>
            </a:r>
            <a:r>
              <a:rPr lang="en" sz="1300"/>
              <a:t>having</a:t>
            </a:r>
            <a:r>
              <a:rPr lang="en" sz="1300"/>
              <a:t> paid the membership fee of 50 cents to aid the movement</a:t>
            </a:r>
            <a:endParaRPr sz="1300"/>
          </a:p>
        </p:txBody>
      </p:sp>
      <p:sp>
        <p:nvSpPr>
          <p:cNvPr id="494" name="Google Shape;494;p54"/>
          <p:cNvSpPr/>
          <p:nvPr/>
        </p:nvSpPr>
        <p:spPr>
          <a:xfrm>
            <a:off x="1226625" y="0"/>
            <a:ext cx="382800" cy="438600"/>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t>1</a:t>
            </a:r>
            <a:endParaRPr b="1"/>
          </a:p>
        </p:txBody>
      </p:sp>
      <p:sp>
        <p:nvSpPr>
          <p:cNvPr id="495" name="Google Shape;495;p54"/>
          <p:cNvSpPr/>
          <p:nvPr/>
        </p:nvSpPr>
        <p:spPr>
          <a:xfrm>
            <a:off x="7534575" y="0"/>
            <a:ext cx="382800" cy="438600"/>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t>2</a:t>
            </a:r>
            <a:endParaRPr b="1"/>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id="500" name="Google Shape;500;p55"/>
          <p:cNvPicPr preferRelativeResize="0"/>
          <p:nvPr/>
        </p:nvPicPr>
        <p:blipFill>
          <a:blip r:embed="rId3">
            <a:alphaModFix/>
          </a:blip>
          <a:stretch>
            <a:fillRect/>
          </a:stretch>
        </p:blipFill>
        <p:spPr>
          <a:xfrm>
            <a:off x="1226634" y="0"/>
            <a:ext cx="6690732" cy="5143500"/>
          </a:xfrm>
          <a:prstGeom prst="rect">
            <a:avLst/>
          </a:prstGeom>
          <a:noFill/>
          <a:ln>
            <a:noFill/>
          </a:ln>
        </p:spPr>
      </p:pic>
      <p:sp>
        <p:nvSpPr>
          <p:cNvPr id="501" name="Google Shape;501;p55"/>
          <p:cNvSpPr txBox="1"/>
          <p:nvPr/>
        </p:nvSpPr>
        <p:spPr>
          <a:xfrm>
            <a:off x="5167575" y="371475"/>
            <a:ext cx="1299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pectral ExtraBold"/>
                <a:ea typeface="Spectral ExtraBold"/>
                <a:cs typeface="Spectral ExtraBold"/>
                <a:sym typeface="Spectral ExtraBold"/>
              </a:rPr>
              <a:t>Certificate of Membership</a:t>
            </a:r>
            <a:endParaRPr>
              <a:latin typeface="Spectral ExtraBold"/>
              <a:ea typeface="Spectral ExtraBold"/>
              <a:cs typeface="Spectral ExtraBold"/>
              <a:sym typeface="Spectral ExtraBold"/>
            </a:endParaRPr>
          </a:p>
        </p:txBody>
      </p:sp>
      <p:sp>
        <p:nvSpPr>
          <p:cNvPr id="502" name="Google Shape;502;p55"/>
          <p:cNvSpPr txBox="1"/>
          <p:nvPr/>
        </p:nvSpPr>
        <p:spPr>
          <a:xfrm>
            <a:off x="7867650" y="-45025"/>
            <a:ext cx="1299900" cy="517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200"/>
              <a:t>having paid the membership fee of 50 cents to aid the movement in securing the passage of the </a:t>
            </a:r>
            <a:r>
              <a:rPr lang="en" sz="1200"/>
              <a:t>Ex-Slave Bounty and Pension Bill </a:t>
            </a:r>
            <a:r>
              <a:rPr lang="en" sz="1200"/>
              <a:t>as introduced </a:t>
            </a:r>
            <a:r>
              <a:rPr i="1" lang="en" sz="1200"/>
              <a:t>February 17th</a:t>
            </a:r>
            <a:r>
              <a:rPr lang="en" sz="1200"/>
              <a:t>, to the 57th House of Representatives of the United States by the Hon. </a:t>
            </a:r>
            <a:r>
              <a:rPr b="1" lang="en" sz="1200"/>
              <a:t>E S Blackburn, of N.C.   </a:t>
            </a:r>
            <a:r>
              <a:rPr lang="en" sz="1200"/>
              <a:t>The holder of this certificate agrees to pay </a:t>
            </a:r>
            <a:r>
              <a:rPr b="1" lang="en" sz="1200"/>
              <a:t>ten </a:t>
            </a:r>
            <a:r>
              <a:rPr b="1" lang="en" sz="1200"/>
              <a:t>cents</a:t>
            </a:r>
            <a:r>
              <a:rPr b="1" lang="en" sz="1200"/>
              <a:t> per month</a:t>
            </a:r>
            <a:r>
              <a:rPr lang="en" sz="1200"/>
              <a:t> to the local Association to </a:t>
            </a:r>
            <a:endParaRPr sz="1200"/>
          </a:p>
        </p:txBody>
      </p:sp>
      <p:sp>
        <p:nvSpPr>
          <p:cNvPr id="503" name="Google Shape;503;p55"/>
          <p:cNvSpPr/>
          <p:nvPr/>
        </p:nvSpPr>
        <p:spPr>
          <a:xfrm>
            <a:off x="7534575" y="0"/>
            <a:ext cx="382800" cy="438600"/>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t>3</a:t>
            </a:r>
            <a:endParaRPr b="1"/>
          </a:p>
        </p:txBody>
      </p:sp>
      <p:sp>
        <p:nvSpPr>
          <p:cNvPr id="504" name="Google Shape;504;p55"/>
          <p:cNvSpPr/>
          <p:nvPr/>
        </p:nvSpPr>
        <p:spPr>
          <a:xfrm>
            <a:off x="1226625" y="67800"/>
            <a:ext cx="382800" cy="438600"/>
          </a:xfrm>
          <a:prstGeom prst="ellipse">
            <a:avLst/>
          </a:prstGeom>
          <a:solidFill>
            <a:schemeClr val="lt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b="1" lang="en"/>
              <a:t>4</a:t>
            </a:r>
            <a:endParaRPr b="1"/>
          </a:p>
        </p:txBody>
      </p:sp>
      <p:pic>
        <p:nvPicPr>
          <p:cNvPr id="505" name="Google Shape;505;p55"/>
          <p:cNvPicPr preferRelativeResize="0"/>
          <p:nvPr/>
        </p:nvPicPr>
        <p:blipFill>
          <a:blip r:embed="rId4">
            <a:alphaModFix/>
          </a:blip>
          <a:stretch>
            <a:fillRect/>
          </a:stretch>
        </p:blipFill>
        <p:spPr>
          <a:xfrm>
            <a:off x="899175" y="3006924"/>
            <a:ext cx="1148400" cy="1795901"/>
          </a:xfrm>
          <a:prstGeom prst="rect">
            <a:avLst/>
          </a:prstGeom>
          <a:noFill/>
          <a:ln cap="flat" cmpd="sng" w="9525">
            <a:solidFill>
              <a:schemeClr val="dk1"/>
            </a:solidFill>
            <a:prstDash val="solid"/>
            <a:round/>
            <a:headEnd len="sm" w="sm" type="none"/>
            <a:tailEnd len="sm" w="sm" type="none"/>
          </a:ln>
        </p:spPr>
      </p:pic>
      <p:sp>
        <p:nvSpPr>
          <p:cNvPr id="506" name="Google Shape;506;p55"/>
          <p:cNvSpPr txBox="1"/>
          <p:nvPr/>
        </p:nvSpPr>
        <p:spPr>
          <a:xfrm>
            <a:off x="0" y="0"/>
            <a:ext cx="1148400" cy="5217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t>AID THE SICK AND BURY THE DEAD.</a:t>
            </a:r>
            <a:endParaRPr sz="1500"/>
          </a:p>
          <a:p>
            <a:pPr indent="0" lvl="0" marL="0" rtl="0" algn="l">
              <a:spcBef>
                <a:spcPts val="0"/>
              </a:spcBef>
              <a:spcAft>
                <a:spcPts val="0"/>
              </a:spcAft>
              <a:buNone/>
            </a:pPr>
            <a:r>
              <a:t/>
            </a:r>
            <a:endParaRPr sz="1200"/>
          </a:p>
          <a:p>
            <a:pPr indent="0" lvl="0" marL="0" rtl="0" algn="l">
              <a:spcBef>
                <a:spcPts val="0"/>
              </a:spcBef>
              <a:spcAft>
                <a:spcPts val="0"/>
              </a:spcAft>
              <a:buNone/>
            </a:pPr>
            <a:r>
              <a:rPr lang="en" sz="1200"/>
              <a:t>I hereby testify that I was born a slave</a:t>
            </a:r>
            <a:r>
              <a:rPr lang="en" sz="1200">
                <a:latin typeface="Dancing Script"/>
                <a:ea typeface="Dancing Script"/>
                <a:cs typeface="Dancing Script"/>
                <a:sym typeface="Dancing Script"/>
              </a:rPr>
              <a:t> </a:t>
            </a:r>
            <a:r>
              <a:rPr lang="en" sz="1200" u="sng">
                <a:latin typeface="Dancing Script"/>
                <a:ea typeface="Dancing Script"/>
                <a:cs typeface="Dancing Script"/>
                <a:sym typeface="Dancing Script"/>
              </a:rPr>
              <a:t>in Claborn</a:t>
            </a:r>
            <a:r>
              <a:rPr lang="en" sz="1200" u="sng"/>
              <a:t> [sic]</a:t>
            </a:r>
            <a:r>
              <a:rPr lang="en" sz="1200" u="sng">
                <a:latin typeface="Dancing Script"/>
                <a:ea typeface="Dancing Script"/>
                <a:cs typeface="Dancing Script"/>
                <a:sym typeface="Dancing Script"/>
              </a:rPr>
              <a:t> County Miss</a:t>
            </a:r>
            <a:r>
              <a:rPr lang="en" sz="1200"/>
              <a:t> and am entitled to all the benefits included in said Bill, My</a:t>
            </a:r>
            <a:endParaRPr sz="1200"/>
          </a:p>
          <a:p>
            <a:pPr indent="0" lvl="0" marL="0" rtl="0" algn="l">
              <a:spcBef>
                <a:spcPts val="0"/>
              </a:spcBef>
              <a:spcAft>
                <a:spcPts val="0"/>
              </a:spcAft>
              <a:buNone/>
            </a:pPr>
            <a:r>
              <a:rPr lang="en" sz="1200"/>
              <a:t>Age is </a:t>
            </a:r>
            <a:r>
              <a:rPr lang="en" sz="1200" u="sng">
                <a:latin typeface="Dancing Script"/>
                <a:ea typeface="Dancing Script"/>
                <a:cs typeface="Dancing Script"/>
                <a:sym typeface="Dancing Script"/>
              </a:rPr>
              <a:t>58</a:t>
            </a:r>
            <a:r>
              <a:rPr lang="en" sz="1200"/>
              <a:t> years.</a:t>
            </a:r>
            <a:endParaRPr sz="1200"/>
          </a:p>
          <a:p>
            <a:pPr indent="0" lvl="0" marL="0" rtl="0" algn="l">
              <a:spcBef>
                <a:spcPts val="0"/>
              </a:spcBef>
              <a:spcAft>
                <a:spcPts val="0"/>
              </a:spcAft>
              <a:buNone/>
            </a:pPr>
            <a:r>
              <a:rPr lang="en" sz="1200"/>
              <a:t>Signed</a:t>
            </a:r>
            <a:endParaRPr sz="1200"/>
          </a:p>
          <a:p>
            <a:pPr indent="0" lvl="0" marL="0" rtl="0" algn="l">
              <a:spcBef>
                <a:spcPts val="0"/>
              </a:spcBef>
              <a:spcAft>
                <a:spcPts val="0"/>
              </a:spcAft>
              <a:buNone/>
            </a:pPr>
            <a:r>
              <a:rPr lang="en" sz="1200" u="sng">
                <a:latin typeface="Dancing Script"/>
                <a:ea typeface="Dancing Script"/>
                <a:cs typeface="Dancing Script"/>
                <a:sym typeface="Dancing Script"/>
              </a:rPr>
              <a:t>Ellen Jorden</a:t>
            </a:r>
            <a:r>
              <a:rPr lang="en" sz="1200"/>
              <a:t> Issued at Washington DC., this </a:t>
            </a:r>
            <a:r>
              <a:rPr lang="en" sz="1200" u="sng">
                <a:latin typeface="Dancing Script"/>
                <a:ea typeface="Dancing Script"/>
                <a:cs typeface="Dancing Script"/>
                <a:sym typeface="Dancing Script"/>
              </a:rPr>
              <a:t>7</a:t>
            </a:r>
            <a:r>
              <a:rPr lang="en" sz="1200"/>
              <a:t> day of </a:t>
            </a:r>
            <a:r>
              <a:rPr lang="en" sz="1200" u="sng">
                <a:latin typeface="Dancing Script"/>
                <a:ea typeface="Dancing Script"/>
                <a:cs typeface="Dancing Script"/>
                <a:sym typeface="Dancing Script"/>
              </a:rPr>
              <a:t>November</a:t>
            </a:r>
            <a:r>
              <a:rPr lang="en" sz="1200"/>
              <a:t>190</a:t>
            </a:r>
            <a:r>
              <a:rPr lang="en" sz="1200" u="sng">
                <a:latin typeface="Dancing Script"/>
                <a:ea typeface="Dancing Script"/>
                <a:cs typeface="Dancing Script"/>
                <a:sym typeface="Dancing Script"/>
              </a:rPr>
              <a:t>2</a:t>
            </a:r>
            <a:endParaRPr sz="1200" u="sng">
              <a:latin typeface="Dancing Script"/>
              <a:ea typeface="Dancing Script"/>
              <a:cs typeface="Dancing Script"/>
              <a:sym typeface="Dancing Script"/>
            </a:endParaRPr>
          </a:p>
        </p:txBody>
      </p:sp>
      <p:cxnSp>
        <p:nvCxnSpPr>
          <p:cNvPr id="507" name="Google Shape;507;p55"/>
          <p:cNvCxnSpPr/>
          <p:nvPr/>
        </p:nvCxnSpPr>
        <p:spPr>
          <a:xfrm flipH="1">
            <a:off x="1974800" y="3135200"/>
            <a:ext cx="345900" cy="189600"/>
          </a:xfrm>
          <a:prstGeom prst="straightConnector1">
            <a:avLst/>
          </a:prstGeom>
          <a:noFill/>
          <a:ln cap="flat" cmpd="sng" w="19050">
            <a:solidFill>
              <a:schemeClr val="dk1"/>
            </a:solidFill>
            <a:prstDash val="solid"/>
            <a:round/>
            <a:headEnd len="med" w="med" type="none"/>
            <a:tailEnd len="med" w="med" type="triangle"/>
          </a:ln>
        </p:spPr>
      </p:cxn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1" name="Shape 511"/>
        <p:cNvGrpSpPr/>
        <p:nvPr/>
      </p:nvGrpSpPr>
      <p:grpSpPr>
        <a:xfrm>
          <a:off x="0" y="0"/>
          <a:ext cx="0" cy="0"/>
          <a:chOff x="0" y="0"/>
          <a:chExt cx="0" cy="0"/>
        </a:xfrm>
      </p:grpSpPr>
      <p:sp>
        <p:nvSpPr>
          <p:cNvPr id="512" name="Google Shape;512;p56"/>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ctr">
              <a:lnSpc>
                <a:spcPct val="120000"/>
              </a:lnSpc>
              <a:spcBef>
                <a:spcPts val="800"/>
              </a:spcBef>
              <a:spcAft>
                <a:spcPts val="0"/>
              </a:spcAft>
              <a:buClr>
                <a:schemeClr val="dk1"/>
              </a:buClr>
              <a:buSzPct val="40740"/>
              <a:buFont typeface="Arial"/>
              <a:buNone/>
            </a:pPr>
            <a:r>
              <a:rPr b="1" lang="en" sz="2700">
                <a:solidFill>
                  <a:srgbClr val="333333"/>
                </a:solidFill>
                <a:highlight>
                  <a:srgbClr val="FFFFFF"/>
                </a:highlight>
              </a:rPr>
              <a:t>Civil Rights Act of 1866</a:t>
            </a:r>
            <a:endParaRPr b="1" sz="2700">
              <a:solidFill>
                <a:srgbClr val="333333"/>
              </a:solidFill>
              <a:highlight>
                <a:srgbClr val="FFFFFF"/>
              </a:highlight>
            </a:endParaRPr>
          </a:p>
          <a:p>
            <a:pPr indent="0" lvl="0" marL="0" rtl="0" algn="l">
              <a:spcBef>
                <a:spcPts val="200"/>
              </a:spcBef>
              <a:spcAft>
                <a:spcPts val="0"/>
              </a:spcAft>
              <a:buNone/>
            </a:pPr>
            <a:r>
              <a:t/>
            </a:r>
            <a:endParaRPr/>
          </a:p>
        </p:txBody>
      </p:sp>
      <p:sp>
        <p:nvSpPr>
          <p:cNvPr id="513" name="Google Shape;513;p56"/>
          <p:cNvSpPr txBox="1"/>
          <p:nvPr>
            <p:ph idx="1" type="body"/>
          </p:nvPr>
        </p:nvSpPr>
        <p:spPr>
          <a:xfrm>
            <a:off x="311700" y="948375"/>
            <a:ext cx="3999900" cy="36204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Clr>
                <a:schemeClr val="dk1"/>
              </a:buClr>
              <a:buSzPts val="1600"/>
              <a:buChar char="●"/>
            </a:pPr>
            <a:r>
              <a:rPr b="1" lang="en">
                <a:solidFill>
                  <a:schemeClr val="dk1"/>
                </a:solidFill>
                <a:highlight>
                  <a:srgbClr val="FFFFFF"/>
                </a:highlight>
              </a:rPr>
              <a:t>The Civil Rights Act of 1866 declared</a:t>
            </a:r>
            <a:r>
              <a:rPr b="1" lang="en">
                <a:solidFill>
                  <a:schemeClr val="dk1"/>
                </a:solidFill>
                <a:highlight>
                  <a:srgbClr val="FFFF00"/>
                </a:highlight>
              </a:rPr>
              <a:t> all persons born in the United States to be citizens</a:t>
            </a:r>
            <a:r>
              <a:rPr b="1" lang="en">
                <a:solidFill>
                  <a:schemeClr val="dk1"/>
                </a:solidFill>
                <a:highlight>
                  <a:srgbClr val="FFFFFF"/>
                </a:highlight>
              </a:rPr>
              <a:t>, "without distinction of race or color, or previous condition of slavery or involuntary servitude."</a:t>
            </a:r>
            <a:r>
              <a:rPr lang="en">
                <a:solidFill>
                  <a:schemeClr val="dk1"/>
                </a:solidFill>
                <a:highlight>
                  <a:srgbClr val="FFFFFF"/>
                </a:highlight>
              </a:rPr>
              <a:t> </a:t>
            </a:r>
            <a:endParaRPr>
              <a:solidFill>
                <a:schemeClr val="dk1"/>
              </a:solidFill>
              <a:highlight>
                <a:srgbClr val="FFFFFF"/>
              </a:highlight>
            </a:endParaRPr>
          </a:p>
          <a:p>
            <a:pPr indent="-317500" lvl="1" marL="914400" rtl="0" algn="l">
              <a:spcBef>
                <a:spcPts val="0"/>
              </a:spcBef>
              <a:spcAft>
                <a:spcPts val="0"/>
              </a:spcAft>
              <a:buClr>
                <a:schemeClr val="dk1"/>
              </a:buClr>
              <a:buSzPts val="1400"/>
              <a:buChar char="○"/>
            </a:pPr>
            <a:r>
              <a:rPr lang="en" sz="1400">
                <a:solidFill>
                  <a:schemeClr val="dk1"/>
                </a:solidFill>
                <a:highlight>
                  <a:srgbClr val="FFFFFF"/>
                </a:highlight>
              </a:rPr>
              <a:t>Although President Andrew Johnson vetoed the legislation, that veto was overturned by the 39th </a:t>
            </a:r>
            <a:r>
              <a:rPr lang="en" sz="1400">
                <a:solidFill>
                  <a:schemeClr val="dk1"/>
                </a:solidFill>
                <a:highlight>
                  <a:srgbClr val="FFFFFF"/>
                </a:highlight>
                <a:uFill>
                  <a:noFill/>
                </a:uFill>
                <a:hlinkClick r:id="rId3">
                  <a:extLst>
                    <a:ext uri="{A12FA001-AC4F-418D-AE19-62706E023703}">
                      <ahyp:hlinkClr val="tx"/>
                    </a:ext>
                  </a:extLst>
                </a:hlinkClick>
              </a:rPr>
              <a:t>United States Congress</a:t>
            </a:r>
            <a:r>
              <a:rPr lang="en" sz="1400">
                <a:solidFill>
                  <a:schemeClr val="dk1"/>
                </a:solidFill>
                <a:highlight>
                  <a:srgbClr val="FFFFFF"/>
                </a:highlight>
              </a:rPr>
              <a:t> and the bill became law. </a:t>
            </a:r>
            <a:r>
              <a:rPr b="1" lang="en" sz="1400">
                <a:solidFill>
                  <a:schemeClr val="dk1"/>
                </a:solidFill>
                <a:highlight>
                  <a:srgbClr val="FFFF00"/>
                </a:highlight>
              </a:rPr>
              <a:t>The Civil Rights Act of 1866 was the nation's first civil rights law</a:t>
            </a:r>
            <a:r>
              <a:rPr lang="en" sz="1400">
                <a:solidFill>
                  <a:schemeClr val="dk1"/>
                </a:solidFill>
                <a:highlight>
                  <a:srgbClr val="FFFF00"/>
                </a:highlight>
              </a:rPr>
              <a:t>.</a:t>
            </a:r>
            <a:endParaRPr sz="1400">
              <a:solidFill>
                <a:schemeClr val="dk1"/>
              </a:solidFill>
              <a:highlight>
                <a:srgbClr val="FFFF00"/>
              </a:highlight>
            </a:endParaRPr>
          </a:p>
          <a:p>
            <a:pPr indent="-317500" lvl="1" marL="914400" rtl="0" algn="l">
              <a:spcBef>
                <a:spcPts val="0"/>
              </a:spcBef>
              <a:spcAft>
                <a:spcPts val="0"/>
              </a:spcAft>
              <a:buClr>
                <a:schemeClr val="dk1"/>
              </a:buClr>
              <a:buSzPts val="1400"/>
              <a:buChar char="○"/>
            </a:pPr>
            <a:r>
              <a:rPr lang="en" sz="1400">
                <a:solidFill>
                  <a:schemeClr val="dk1"/>
                </a:solidFill>
              </a:rPr>
              <a:t>First time Congress overrode a US Presidential veto.</a:t>
            </a:r>
            <a:endParaRPr sz="1400">
              <a:solidFill>
                <a:schemeClr val="dk1"/>
              </a:solidFill>
            </a:endParaRPr>
          </a:p>
        </p:txBody>
      </p:sp>
      <p:pic>
        <p:nvPicPr>
          <p:cNvPr id="514" name="Google Shape;514;p56"/>
          <p:cNvPicPr preferRelativeResize="0"/>
          <p:nvPr/>
        </p:nvPicPr>
        <p:blipFill>
          <a:blip r:embed="rId4">
            <a:alphaModFix/>
          </a:blip>
          <a:stretch>
            <a:fillRect/>
          </a:stretch>
        </p:blipFill>
        <p:spPr>
          <a:xfrm>
            <a:off x="6169975" y="850125"/>
            <a:ext cx="2187900" cy="2669225"/>
          </a:xfrm>
          <a:prstGeom prst="rect">
            <a:avLst/>
          </a:prstGeom>
          <a:noFill/>
          <a:ln cap="flat" cmpd="sng" w="19050">
            <a:solidFill>
              <a:schemeClr val="dk1"/>
            </a:solidFill>
            <a:prstDash val="solid"/>
            <a:round/>
            <a:headEnd len="sm" w="sm" type="none"/>
            <a:tailEnd len="sm" w="sm" type="none"/>
          </a:ln>
        </p:spPr>
      </p:pic>
      <p:sp>
        <p:nvSpPr>
          <p:cNvPr id="515" name="Google Shape;515;p56"/>
          <p:cNvSpPr txBox="1"/>
          <p:nvPr/>
        </p:nvSpPr>
        <p:spPr>
          <a:xfrm>
            <a:off x="6583675" y="3580350"/>
            <a:ext cx="13605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t>President Andrew </a:t>
            </a:r>
            <a:r>
              <a:rPr lang="en" sz="1200"/>
              <a:t>Johnson</a:t>
            </a:r>
            <a:endParaRPr sz="12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519" name="Shape 519"/>
        <p:cNvGrpSpPr/>
        <p:nvPr/>
      </p:nvGrpSpPr>
      <p:grpSpPr>
        <a:xfrm>
          <a:off x="0" y="0"/>
          <a:ext cx="0" cy="0"/>
          <a:chOff x="0" y="0"/>
          <a:chExt cx="0" cy="0"/>
        </a:xfrm>
      </p:grpSpPr>
      <p:sp>
        <p:nvSpPr>
          <p:cNvPr id="520" name="Google Shape;520;p57"/>
          <p:cNvSpPr txBox="1"/>
          <p:nvPr>
            <p:ph type="title"/>
          </p:nvPr>
        </p:nvSpPr>
        <p:spPr>
          <a:xfrm>
            <a:off x="1373825" y="42900"/>
            <a:ext cx="7523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i="1" lang="en" sz="3320"/>
              <a:t>Emancipation Proclamation</a:t>
            </a:r>
            <a:r>
              <a:rPr lang="en" sz="3320"/>
              <a:t>	</a:t>
            </a:r>
            <a:endParaRPr sz="3320"/>
          </a:p>
        </p:txBody>
      </p:sp>
      <p:sp>
        <p:nvSpPr>
          <p:cNvPr id="521" name="Google Shape;521;p57"/>
          <p:cNvSpPr txBox="1"/>
          <p:nvPr>
            <p:ph idx="1" type="body"/>
          </p:nvPr>
        </p:nvSpPr>
        <p:spPr>
          <a:xfrm>
            <a:off x="0" y="1589175"/>
            <a:ext cx="3537300" cy="3554400"/>
          </a:xfrm>
          <a:prstGeom prst="rect">
            <a:avLst/>
          </a:prstGeom>
        </p:spPr>
        <p:txBody>
          <a:bodyPr anchorCtr="0" anchor="t" bIns="91425" lIns="91425" spcFirstLastPara="1" rIns="91425" wrap="square" tIns="91425">
            <a:noAutofit/>
          </a:bodyPr>
          <a:lstStyle/>
          <a:p>
            <a:pPr indent="0" lvl="0" marL="0" marR="50800" rtl="0" algn="l">
              <a:lnSpc>
                <a:spcPct val="100000"/>
              </a:lnSpc>
              <a:spcBef>
                <a:spcPts val="0"/>
              </a:spcBef>
              <a:spcAft>
                <a:spcPts val="0"/>
              </a:spcAft>
              <a:buSzPts val="935"/>
              <a:buNone/>
            </a:pPr>
            <a:r>
              <a:rPr b="1" lang="en" sz="1150" u="sng">
                <a:solidFill>
                  <a:schemeClr val="dk1"/>
                </a:solidFill>
              </a:rPr>
              <a:t>Artist</a:t>
            </a:r>
            <a:r>
              <a:rPr b="1" lang="en" sz="1150">
                <a:solidFill>
                  <a:schemeClr val="dk1"/>
                </a:solidFill>
              </a:rPr>
              <a:t>: Francis Bicknell Carpenter</a:t>
            </a:r>
            <a:endParaRPr b="1" sz="1150">
              <a:solidFill>
                <a:schemeClr val="dk1"/>
              </a:solidFill>
            </a:endParaRPr>
          </a:p>
          <a:p>
            <a:pPr indent="0" lvl="0" marL="0" marR="50800" rtl="0" algn="l">
              <a:lnSpc>
                <a:spcPct val="100000"/>
              </a:lnSpc>
              <a:spcBef>
                <a:spcPts val="0"/>
              </a:spcBef>
              <a:spcAft>
                <a:spcPts val="0"/>
              </a:spcAft>
              <a:buSzPts val="935"/>
              <a:buNone/>
            </a:pPr>
            <a:r>
              <a:rPr b="1" lang="en" sz="1150" u="sng">
                <a:solidFill>
                  <a:schemeClr val="dk1"/>
                </a:solidFill>
              </a:rPr>
              <a:t>Title</a:t>
            </a:r>
            <a:r>
              <a:rPr b="1" lang="en" sz="1150">
                <a:solidFill>
                  <a:schemeClr val="dk1"/>
                </a:solidFill>
              </a:rPr>
              <a:t>: </a:t>
            </a:r>
            <a:r>
              <a:rPr b="1" i="1" lang="en" sz="1150">
                <a:solidFill>
                  <a:schemeClr val="dk1"/>
                </a:solidFill>
                <a:uFill>
                  <a:noFill/>
                </a:uFill>
                <a:hlinkClick r:id="rId3">
                  <a:extLst>
                    <a:ext uri="{A12FA001-AC4F-418D-AE19-62706E023703}">
                      <ahyp:hlinkClr val="tx"/>
                    </a:ext>
                  </a:extLst>
                </a:hlinkClick>
              </a:rPr>
              <a:t>First Reading of the Emancipation Proclamation     </a:t>
            </a:r>
            <a:endParaRPr/>
          </a:p>
          <a:p>
            <a:pPr indent="0" lvl="0" marL="0" marR="50800" rtl="0" algn="l">
              <a:lnSpc>
                <a:spcPct val="100000"/>
              </a:lnSpc>
              <a:spcBef>
                <a:spcPts val="0"/>
              </a:spcBef>
              <a:spcAft>
                <a:spcPts val="0"/>
              </a:spcAft>
              <a:buSzPts val="935"/>
              <a:buNone/>
            </a:pPr>
            <a:r>
              <a:rPr lang="en"/>
              <a:t>          </a:t>
            </a:r>
            <a:r>
              <a:rPr b="1" i="1" lang="en" sz="1150">
                <a:solidFill>
                  <a:schemeClr val="dk1"/>
                </a:solidFill>
                <a:uFill>
                  <a:noFill/>
                </a:uFill>
                <a:hlinkClick r:id="rId4">
                  <a:extLst>
                    <a:ext uri="{A12FA001-AC4F-418D-AE19-62706E023703}">
                      <ahyp:hlinkClr val="tx"/>
                    </a:ext>
                  </a:extLst>
                </a:hlinkClick>
              </a:rPr>
              <a:t>by President Lincoln</a:t>
            </a:r>
            <a:endParaRPr b="1" i="1" sz="1150">
              <a:solidFill>
                <a:schemeClr val="dk1"/>
              </a:solidFill>
            </a:endParaRPr>
          </a:p>
          <a:p>
            <a:pPr indent="0" lvl="0" marL="0" marR="50800" rtl="0" algn="l">
              <a:lnSpc>
                <a:spcPct val="100000"/>
              </a:lnSpc>
              <a:spcBef>
                <a:spcPts val="0"/>
              </a:spcBef>
              <a:spcAft>
                <a:spcPts val="0"/>
              </a:spcAft>
              <a:buSzPts val="935"/>
              <a:buNone/>
            </a:pPr>
            <a:r>
              <a:rPr b="1" lang="en" sz="1150" u="sng">
                <a:solidFill>
                  <a:schemeClr val="dk1"/>
                </a:solidFill>
              </a:rPr>
              <a:t>Date</a:t>
            </a:r>
            <a:r>
              <a:rPr b="1" lang="en" sz="1150">
                <a:solidFill>
                  <a:schemeClr val="dk1"/>
                </a:solidFill>
              </a:rPr>
              <a:t>: 1864</a:t>
            </a:r>
            <a:endParaRPr b="1" sz="1150">
              <a:solidFill>
                <a:schemeClr val="dk1"/>
              </a:solidFill>
            </a:endParaRPr>
          </a:p>
          <a:p>
            <a:pPr indent="0" lvl="0" marL="50800" marR="50800" rtl="0" algn="l">
              <a:lnSpc>
                <a:spcPct val="100000"/>
              </a:lnSpc>
              <a:spcBef>
                <a:spcPts val="0"/>
              </a:spcBef>
              <a:spcAft>
                <a:spcPts val="0"/>
              </a:spcAft>
              <a:buSzPts val="935"/>
              <a:buNone/>
            </a:pPr>
            <a:r>
              <a:rPr b="1" lang="en" sz="1150">
                <a:solidFill>
                  <a:schemeClr val="dk1"/>
                </a:solidFill>
              </a:rPr>
              <a:t>    Depicted people</a:t>
            </a:r>
            <a:endParaRPr b="1" sz="1150">
              <a:solidFill>
                <a:schemeClr val="dk1"/>
              </a:solidFill>
            </a:endParaRPr>
          </a:p>
          <a:p>
            <a:pPr indent="0" lvl="0" marL="0" rtl="0" algn="l">
              <a:lnSpc>
                <a:spcPct val="80000"/>
              </a:lnSpc>
              <a:spcBef>
                <a:spcPts val="500"/>
              </a:spcBef>
              <a:spcAft>
                <a:spcPts val="0"/>
              </a:spcAft>
              <a:buSzPts val="935"/>
              <a:buNone/>
            </a:pPr>
            <a:r>
              <a:rPr i="1" lang="en" sz="1150">
                <a:solidFill>
                  <a:schemeClr val="dk1"/>
                </a:solidFill>
              </a:rPr>
              <a:t>Shown from left to right are:</a:t>
            </a:r>
            <a:endParaRPr i="1" sz="1150">
              <a:solidFill>
                <a:schemeClr val="dk1"/>
              </a:solidFill>
            </a:endParaRPr>
          </a:p>
          <a:p>
            <a:pPr indent="0" lvl="0" marL="0" rtl="0" algn="l">
              <a:lnSpc>
                <a:spcPct val="80000"/>
              </a:lnSpc>
              <a:spcBef>
                <a:spcPts val="500"/>
              </a:spcBef>
              <a:spcAft>
                <a:spcPts val="0"/>
              </a:spcAft>
              <a:buSzPts val="935"/>
              <a:buNone/>
            </a:pPr>
            <a:r>
              <a:rPr lang="en" sz="1050">
                <a:solidFill>
                  <a:schemeClr val="dk1"/>
                </a:solidFill>
                <a:uFill>
                  <a:noFill/>
                </a:uFill>
                <a:hlinkClick r:id="rId5">
                  <a:extLst>
                    <a:ext uri="{A12FA001-AC4F-418D-AE19-62706E023703}">
                      <ahyp:hlinkClr val="tx"/>
                    </a:ext>
                  </a:extLst>
                </a:hlinkClick>
              </a:rPr>
              <a:t>Edwin M. Stanton</a:t>
            </a:r>
            <a:r>
              <a:rPr lang="en" sz="1050">
                <a:solidFill>
                  <a:schemeClr val="dk1"/>
                </a:solidFill>
              </a:rPr>
              <a:t>, secretary of war (seated);</a:t>
            </a:r>
            <a:endParaRPr sz="1050">
              <a:solidFill>
                <a:schemeClr val="dk1"/>
              </a:solidFill>
            </a:endParaRPr>
          </a:p>
          <a:p>
            <a:pPr indent="0" lvl="0" marL="0" rtl="0" algn="l">
              <a:lnSpc>
                <a:spcPct val="80000"/>
              </a:lnSpc>
              <a:spcBef>
                <a:spcPts val="500"/>
              </a:spcBef>
              <a:spcAft>
                <a:spcPts val="0"/>
              </a:spcAft>
              <a:buSzPts val="935"/>
              <a:buNone/>
            </a:pPr>
            <a:r>
              <a:rPr lang="en" sz="1050">
                <a:solidFill>
                  <a:schemeClr val="dk1"/>
                </a:solidFill>
                <a:uFill>
                  <a:noFill/>
                </a:uFill>
                <a:hlinkClick r:id="rId6">
                  <a:extLst>
                    <a:ext uri="{A12FA001-AC4F-418D-AE19-62706E023703}">
                      <ahyp:hlinkClr val="tx"/>
                    </a:ext>
                  </a:extLst>
                </a:hlinkClick>
              </a:rPr>
              <a:t>Salmon P. Chase</a:t>
            </a:r>
            <a:r>
              <a:rPr lang="en" sz="1050">
                <a:solidFill>
                  <a:schemeClr val="dk1"/>
                </a:solidFill>
              </a:rPr>
              <a:t>, secretary of the treasury (standing);</a:t>
            </a:r>
            <a:endParaRPr sz="1050">
              <a:solidFill>
                <a:schemeClr val="dk1"/>
              </a:solidFill>
            </a:endParaRPr>
          </a:p>
          <a:p>
            <a:pPr indent="0" lvl="0" marL="0" rtl="0" algn="l">
              <a:lnSpc>
                <a:spcPct val="80000"/>
              </a:lnSpc>
              <a:spcBef>
                <a:spcPts val="500"/>
              </a:spcBef>
              <a:spcAft>
                <a:spcPts val="0"/>
              </a:spcAft>
              <a:buSzPts val="935"/>
              <a:buNone/>
            </a:pPr>
            <a:r>
              <a:rPr lang="en" sz="1050">
                <a:solidFill>
                  <a:schemeClr val="dk1"/>
                </a:solidFill>
                <a:uFill>
                  <a:noFill/>
                </a:uFill>
                <a:hlinkClick r:id="rId7">
                  <a:extLst>
                    <a:ext uri="{A12FA001-AC4F-418D-AE19-62706E023703}">
                      <ahyp:hlinkClr val="tx"/>
                    </a:ext>
                  </a:extLst>
                </a:hlinkClick>
              </a:rPr>
              <a:t>Abraham Lincoln</a:t>
            </a:r>
            <a:r>
              <a:rPr lang="en" sz="1050">
                <a:solidFill>
                  <a:schemeClr val="dk1"/>
                </a:solidFill>
              </a:rPr>
              <a:t>;</a:t>
            </a:r>
            <a:endParaRPr sz="1050">
              <a:solidFill>
                <a:schemeClr val="dk1"/>
              </a:solidFill>
            </a:endParaRPr>
          </a:p>
          <a:p>
            <a:pPr indent="0" lvl="0" marL="0" rtl="0" algn="l">
              <a:lnSpc>
                <a:spcPct val="80000"/>
              </a:lnSpc>
              <a:spcBef>
                <a:spcPts val="500"/>
              </a:spcBef>
              <a:spcAft>
                <a:spcPts val="0"/>
              </a:spcAft>
              <a:buSzPts val="935"/>
              <a:buNone/>
            </a:pPr>
            <a:r>
              <a:rPr lang="en" sz="1050">
                <a:solidFill>
                  <a:schemeClr val="dk1"/>
                </a:solidFill>
                <a:uFill>
                  <a:noFill/>
                </a:uFill>
                <a:hlinkClick r:id="rId8">
                  <a:extLst>
                    <a:ext uri="{A12FA001-AC4F-418D-AE19-62706E023703}">
                      <ahyp:hlinkClr val="tx"/>
                    </a:ext>
                  </a:extLst>
                </a:hlinkClick>
              </a:rPr>
              <a:t>Gideon Welles</a:t>
            </a:r>
            <a:r>
              <a:rPr lang="en" sz="1050">
                <a:solidFill>
                  <a:schemeClr val="dk1"/>
                </a:solidFill>
              </a:rPr>
              <a:t>, secretary of the navy (seated);</a:t>
            </a:r>
            <a:endParaRPr sz="1050">
              <a:solidFill>
                <a:schemeClr val="dk1"/>
              </a:solidFill>
            </a:endParaRPr>
          </a:p>
          <a:p>
            <a:pPr indent="0" lvl="0" marL="0" rtl="0" algn="l">
              <a:lnSpc>
                <a:spcPct val="80000"/>
              </a:lnSpc>
              <a:spcBef>
                <a:spcPts val="500"/>
              </a:spcBef>
              <a:spcAft>
                <a:spcPts val="0"/>
              </a:spcAft>
              <a:buSzPts val="935"/>
              <a:buNone/>
            </a:pPr>
            <a:r>
              <a:rPr lang="en" sz="1050">
                <a:solidFill>
                  <a:schemeClr val="dk1"/>
                </a:solidFill>
                <a:uFill>
                  <a:noFill/>
                </a:uFill>
                <a:hlinkClick r:id="rId9">
                  <a:extLst>
                    <a:ext uri="{A12FA001-AC4F-418D-AE19-62706E023703}">
                      <ahyp:hlinkClr val="tx"/>
                    </a:ext>
                  </a:extLst>
                </a:hlinkClick>
              </a:rPr>
              <a:t>Caleb Blood Smith</a:t>
            </a:r>
            <a:r>
              <a:rPr lang="en" sz="1050">
                <a:solidFill>
                  <a:schemeClr val="dk1"/>
                </a:solidFill>
              </a:rPr>
              <a:t>, secretary of the interior (standing);</a:t>
            </a:r>
            <a:endParaRPr sz="1050">
              <a:solidFill>
                <a:schemeClr val="dk1"/>
              </a:solidFill>
            </a:endParaRPr>
          </a:p>
          <a:p>
            <a:pPr indent="0" lvl="0" marL="0" rtl="0" algn="l">
              <a:lnSpc>
                <a:spcPct val="80000"/>
              </a:lnSpc>
              <a:spcBef>
                <a:spcPts val="500"/>
              </a:spcBef>
              <a:spcAft>
                <a:spcPts val="0"/>
              </a:spcAft>
              <a:buSzPts val="935"/>
              <a:buNone/>
            </a:pPr>
            <a:r>
              <a:rPr lang="en" sz="1050">
                <a:solidFill>
                  <a:schemeClr val="dk1"/>
                </a:solidFill>
                <a:uFill>
                  <a:noFill/>
                </a:uFill>
                <a:hlinkClick r:id="rId10">
                  <a:extLst>
                    <a:ext uri="{A12FA001-AC4F-418D-AE19-62706E023703}">
                      <ahyp:hlinkClr val="tx"/>
                    </a:ext>
                  </a:extLst>
                </a:hlinkClick>
              </a:rPr>
              <a:t>William H. Seward</a:t>
            </a:r>
            <a:r>
              <a:rPr lang="en" sz="1050">
                <a:solidFill>
                  <a:schemeClr val="dk1"/>
                </a:solidFill>
              </a:rPr>
              <a:t>, secretary of state (seated);</a:t>
            </a:r>
            <a:endParaRPr sz="1050">
              <a:solidFill>
                <a:schemeClr val="dk1"/>
              </a:solidFill>
            </a:endParaRPr>
          </a:p>
          <a:p>
            <a:pPr indent="0" lvl="0" marL="0" rtl="0" algn="l">
              <a:lnSpc>
                <a:spcPct val="80000"/>
              </a:lnSpc>
              <a:spcBef>
                <a:spcPts val="500"/>
              </a:spcBef>
              <a:spcAft>
                <a:spcPts val="0"/>
              </a:spcAft>
              <a:buSzPts val="935"/>
              <a:buNone/>
            </a:pPr>
            <a:r>
              <a:rPr lang="en" sz="1050">
                <a:solidFill>
                  <a:schemeClr val="dk1"/>
                </a:solidFill>
                <a:uFill>
                  <a:noFill/>
                </a:uFill>
                <a:hlinkClick r:id="rId11">
                  <a:extLst>
                    <a:ext uri="{A12FA001-AC4F-418D-AE19-62706E023703}">
                      <ahyp:hlinkClr val="tx"/>
                    </a:ext>
                  </a:extLst>
                </a:hlinkClick>
              </a:rPr>
              <a:t>Montgomery Blair</a:t>
            </a:r>
            <a:r>
              <a:rPr lang="en" sz="1050">
                <a:solidFill>
                  <a:schemeClr val="dk1"/>
                </a:solidFill>
              </a:rPr>
              <a:t>, postmaster general (standing);</a:t>
            </a:r>
            <a:endParaRPr sz="1050">
              <a:solidFill>
                <a:schemeClr val="dk1"/>
              </a:solidFill>
            </a:endParaRPr>
          </a:p>
          <a:p>
            <a:pPr indent="0" lvl="0" marL="0" rtl="0" algn="l">
              <a:lnSpc>
                <a:spcPct val="80000"/>
              </a:lnSpc>
              <a:spcBef>
                <a:spcPts val="500"/>
              </a:spcBef>
              <a:spcAft>
                <a:spcPts val="0"/>
              </a:spcAft>
              <a:buSzPts val="935"/>
              <a:buNone/>
            </a:pPr>
            <a:r>
              <a:rPr lang="en" sz="1050">
                <a:solidFill>
                  <a:schemeClr val="dk1"/>
                </a:solidFill>
                <a:uFill>
                  <a:noFill/>
                </a:uFill>
                <a:hlinkClick r:id="rId12">
                  <a:extLst>
                    <a:ext uri="{A12FA001-AC4F-418D-AE19-62706E023703}">
                      <ahyp:hlinkClr val="tx"/>
                    </a:ext>
                  </a:extLst>
                </a:hlinkClick>
              </a:rPr>
              <a:t>Edward Bates</a:t>
            </a:r>
            <a:r>
              <a:rPr lang="en" sz="1050">
                <a:solidFill>
                  <a:schemeClr val="dk1"/>
                </a:solidFill>
              </a:rPr>
              <a:t>, attorney general (seated).</a:t>
            </a:r>
            <a:endParaRPr sz="1050">
              <a:solidFill>
                <a:schemeClr val="dk1"/>
              </a:solidFill>
            </a:endParaRPr>
          </a:p>
          <a:p>
            <a:pPr indent="0" lvl="0" marL="0" rtl="0" algn="l">
              <a:lnSpc>
                <a:spcPct val="80000"/>
              </a:lnSpc>
              <a:spcBef>
                <a:spcPts val="500"/>
              </a:spcBef>
              <a:spcAft>
                <a:spcPts val="0"/>
              </a:spcAft>
              <a:buSzPts val="935"/>
              <a:buNone/>
            </a:pPr>
            <a:r>
              <a:rPr b="1" lang="en" sz="1050">
                <a:solidFill>
                  <a:schemeClr val="dk1"/>
                </a:solidFill>
              </a:rPr>
              <a:t>       Also shown are:</a:t>
            </a:r>
            <a:endParaRPr b="1" sz="1050">
              <a:solidFill>
                <a:schemeClr val="dk1"/>
              </a:solidFill>
            </a:endParaRPr>
          </a:p>
          <a:p>
            <a:pPr indent="0" lvl="0" marL="0" rtl="0" algn="l">
              <a:lnSpc>
                <a:spcPct val="80000"/>
              </a:lnSpc>
              <a:spcBef>
                <a:spcPts val="500"/>
              </a:spcBef>
              <a:spcAft>
                <a:spcPts val="0"/>
              </a:spcAft>
              <a:buSzPts val="935"/>
              <a:buNone/>
            </a:pPr>
            <a:r>
              <a:rPr lang="en" sz="1050">
                <a:solidFill>
                  <a:schemeClr val="dk1"/>
                </a:solidFill>
                <a:uFill>
                  <a:noFill/>
                </a:uFill>
                <a:hlinkClick r:id="rId13">
                  <a:extLst>
                    <a:ext uri="{A12FA001-AC4F-418D-AE19-62706E023703}">
                      <ahyp:hlinkClr val="tx"/>
                    </a:ext>
                  </a:extLst>
                </a:hlinkClick>
              </a:rPr>
              <a:t>Andrew Jackson</a:t>
            </a:r>
            <a:r>
              <a:rPr lang="en" sz="1050">
                <a:solidFill>
                  <a:schemeClr val="dk1"/>
                </a:solidFill>
              </a:rPr>
              <a:t>, former president (painting centre);</a:t>
            </a:r>
            <a:endParaRPr sz="1050">
              <a:solidFill>
                <a:schemeClr val="dk1"/>
              </a:solidFill>
            </a:endParaRPr>
          </a:p>
          <a:p>
            <a:pPr indent="0" lvl="0" marL="0" marR="50800" rtl="0" algn="l">
              <a:lnSpc>
                <a:spcPct val="80000"/>
              </a:lnSpc>
              <a:spcBef>
                <a:spcPts val="500"/>
              </a:spcBef>
              <a:spcAft>
                <a:spcPts val="0"/>
              </a:spcAft>
              <a:buSzPts val="935"/>
              <a:buNone/>
            </a:pPr>
            <a:r>
              <a:rPr lang="en" sz="1050">
                <a:solidFill>
                  <a:schemeClr val="dk1"/>
                </a:solidFill>
                <a:uFill>
                  <a:noFill/>
                </a:uFill>
                <a:hlinkClick r:id="rId14">
                  <a:extLst>
                    <a:ext uri="{A12FA001-AC4F-418D-AE19-62706E023703}">
                      <ahyp:hlinkClr val="tx"/>
                    </a:ext>
                  </a:extLst>
                </a:hlinkClick>
              </a:rPr>
              <a:t>Simon Cameron</a:t>
            </a:r>
            <a:r>
              <a:rPr lang="en" sz="1050">
                <a:solidFill>
                  <a:schemeClr val="dk1"/>
                </a:solidFill>
              </a:rPr>
              <a:t>, former secretary of war (painting left).</a:t>
            </a:r>
            <a:endParaRPr sz="1050">
              <a:solidFill>
                <a:schemeClr val="dk1"/>
              </a:solidFill>
            </a:endParaRPr>
          </a:p>
          <a:p>
            <a:pPr indent="0" lvl="0" marL="0" rtl="0" algn="l">
              <a:lnSpc>
                <a:spcPct val="95000"/>
              </a:lnSpc>
              <a:spcBef>
                <a:spcPts val="0"/>
              </a:spcBef>
              <a:spcAft>
                <a:spcPts val="1200"/>
              </a:spcAft>
              <a:buSzPts val="935"/>
              <a:buNone/>
            </a:pPr>
            <a:r>
              <a:t/>
            </a:r>
            <a:endParaRPr sz="1190"/>
          </a:p>
        </p:txBody>
      </p:sp>
      <p:pic>
        <p:nvPicPr>
          <p:cNvPr id="522" name="Google Shape;522;p57"/>
          <p:cNvPicPr preferRelativeResize="0"/>
          <p:nvPr/>
        </p:nvPicPr>
        <p:blipFill>
          <a:blip r:embed="rId15">
            <a:alphaModFix/>
          </a:blip>
          <a:stretch>
            <a:fillRect/>
          </a:stretch>
        </p:blipFill>
        <p:spPr>
          <a:xfrm>
            <a:off x="3632250" y="742050"/>
            <a:ext cx="5511750" cy="3359525"/>
          </a:xfrm>
          <a:prstGeom prst="rect">
            <a:avLst/>
          </a:prstGeom>
          <a:noFill/>
          <a:ln cap="flat" cmpd="sng" w="19050">
            <a:solidFill>
              <a:schemeClr val="dk1"/>
            </a:solidFill>
            <a:prstDash val="solid"/>
            <a:round/>
            <a:headEnd len="sm" w="sm" type="none"/>
            <a:tailEnd len="sm" w="sm" type="none"/>
          </a:ln>
        </p:spPr>
      </p:pic>
      <p:pic>
        <p:nvPicPr>
          <p:cNvPr id="523" name="Google Shape;523;p57"/>
          <p:cNvPicPr preferRelativeResize="0"/>
          <p:nvPr/>
        </p:nvPicPr>
        <p:blipFill>
          <a:blip r:embed="rId16">
            <a:alphaModFix/>
          </a:blip>
          <a:stretch>
            <a:fillRect/>
          </a:stretch>
        </p:blipFill>
        <p:spPr>
          <a:xfrm>
            <a:off x="262199" y="42900"/>
            <a:ext cx="1111625" cy="1546275"/>
          </a:xfrm>
          <a:prstGeom prst="rect">
            <a:avLst/>
          </a:prstGeom>
          <a:noFill/>
          <a:ln cap="flat" cmpd="sng" w="19050">
            <a:solidFill>
              <a:schemeClr val="dk1"/>
            </a:solidFill>
            <a:prstDash val="solid"/>
            <a:round/>
            <a:headEnd len="sm" w="sm" type="none"/>
            <a:tailEnd len="sm" w="sm" type="none"/>
          </a:ln>
        </p:spPr>
      </p:pic>
      <p:sp>
        <p:nvSpPr>
          <p:cNvPr id="524" name="Google Shape;524;p57"/>
          <p:cNvSpPr txBox="1"/>
          <p:nvPr/>
        </p:nvSpPr>
        <p:spPr>
          <a:xfrm>
            <a:off x="3632250" y="4101575"/>
            <a:ext cx="2577000" cy="1185300"/>
          </a:xfrm>
          <a:prstGeom prst="rect">
            <a:avLst/>
          </a:prstGeom>
          <a:noFill/>
          <a:ln>
            <a:noFill/>
          </a:ln>
        </p:spPr>
        <p:txBody>
          <a:bodyPr anchorCtr="0" anchor="t" bIns="91425" lIns="91425" spcFirstLastPara="1" rIns="91425" wrap="square" tIns="91425">
            <a:spAutoFit/>
          </a:bodyPr>
          <a:lstStyle/>
          <a:p>
            <a:pPr indent="-311150" lvl="0" marL="457200" rtl="0" algn="l">
              <a:spcBef>
                <a:spcPts val="0"/>
              </a:spcBef>
              <a:spcAft>
                <a:spcPts val="0"/>
              </a:spcAft>
              <a:buClr>
                <a:schemeClr val="dk1"/>
              </a:buClr>
              <a:buSzPts val="1300"/>
              <a:buAutoNum type="arabicPeriod"/>
            </a:pPr>
            <a:r>
              <a:rPr b="1" lang="en" sz="1300">
                <a:solidFill>
                  <a:schemeClr val="dk1"/>
                </a:solidFill>
              </a:rPr>
              <a:t>What do you see?</a:t>
            </a:r>
            <a:endParaRPr b="1" sz="1300">
              <a:solidFill>
                <a:schemeClr val="dk1"/>
              </a:solidFill>
            </a:endParaRPr>
          </a:p>
          <a:p>
            <a:pPr indent="-311150" lvl="0" marL="457200" rtl="0" algn="l">
              <a:spcBef>
                <a:spcPts val="0"/>
              </a:spcBef>
              <a:spcAft>
                <a:spcPts val="0"/>
              </a:spcAft>
              <a:buClr>
                <a:schemeClr val="dk1"/>
              </a:buClr>
              <a:buSzPts val="1300"/>
              <a:buAutoNum type="arabicPeriod"/>
            </a:pPr>
            <a:r>
              <a:rPr b="1" lang="en" sz="1300">
                <a:solidFill>
                  <a:schemeClr val="dk1"/>
                </a:solidFill>
              </a:rPr>
              <a:t>What do you think?</a:t>
            </a:r>
            <a:endParaRPr b="1" sz="1300">
              <a:solidFill>
                <a:schemeClr val="dk1"/>
              </a:solidFill>
            </a:endParaRPr>
          </a:p>
          <a:p>
            <a:pPr indent="-311150" lvl="0" marL="457200" rtl="0" algn="l">
              <a:spcBef>
                <a:spcPts val="0"/>
              </a:spcBef>
              <a:spcAft>
                <a:spcPts val="0"/>
              </a:spcAft>
              <a:buClr>
                <a:schemeClr val="dk1"/>
              </a:buClr>
              <a:buSzPts val="1300"/>
              <a:buAutoNum type="arabicPeriod"/>
            </a:pPr>
            <a:r>
              <a:rPr b="1" lang="en" sz="1300">
                <a:solidFill>
                  <a:schemeClr val="dk1"/>
                </a:solidFill>
              </a:rPr>
              <a:t>What do you wonder?</a:t>
            </a:r>
            <a:endParaRPr b="1" sz="1300">
              <a:solidFill>
                <a:schemeClr val="dk1"/>
              </a:solidFill>
            </a:endParaRPr>
          </a:p>
          <a:p>
            <a:pPr indent="-311150" lvl="0" marL="457200" rtl="0" algn="l">
              <a:spcBef>
                <a:spcPts val="0"/>
              </a:spcBef>
              <a:spcAft>
                <a:spcPts val="0"/>
              </a:spcAft>
              <a:buClr>
                <a:schemeClr val="dk1"/>
              </a:buClr>
              <a:buSzPts val="1300"/>
              <a:buAutoNum type="arabicPeriod"/>
            </a:pPr>
            <a:r>
              <a:rPr b="1" lang="en" sz="1300">
                <a:solidFill>
                  <a:schemeClr val="dk1"/>
                </a:solidFill>
              </a:rPr>
              <a:t>Why did the artist use these colors?</a:t>
            </a:r>
            <a:endParaRPr b="1" sz="1300">
              <a:solidFill>
                <a:schemeClr val="dk1"/>
              </a:solidFill>
            </a:endParaRPr>
          </a:p>
        </p:txBody>
      </p:sp>
      <p:sp>
        <p:nvSpPr>
          <p:cNvPr id="525" name="Google Shape;525;p57"/>
          <p:cNvSpPr txBox="1"/>
          <p:nvPr/>
        </p:nvSpPr>
        <p:spPr>
          <a:xfrm>
            <a:off x="6209250" y="4101575"/>
            <a:ext cx="29346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t>5.     What emotion might the artist be conveying?</a:t>
            </a:r>
            <a:endParaRPr b="1" sz="1300"/>
          </a:p>
          <a:p>
            <a:pPr indent="0" lvl="0" marL="0" rtl="0" algn="l">
              <a:spcBef>
                <a:spcPts val="0"/>
              </a:spcBef>
              <a:spcAft>
                <a:spcPts val="0"/>
              </a:spcAft>
              <a:buNone/>
            </a:pPr>
            <a:r>
              <a:rPr b="1" lang="en" sz="1300"/>
              <a:t>6.     </a:t>
            </a:r>
            <a:endParaRPr b="1" sz="1300"/>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529" name="Shape 529"/>
        <p:cNvGrpSpPr/>
        <p:nvPr/>
      </p:nvGrpSpPr>
      <p:grpSpPr>
        <a:xfrm>
          <a:off x="0" y="0"/>
          <a:ext cx="0" cy="0"/>
          <a:chOff x="0" y="0"/>
          <a:chExt cx="0" cy="0"/>
        </a:xfrm>
      </p:grpSpPr>
      <p:sp>
        <p:nvSpPr>
          <p:cNvPr id="530" name="Google Shape;530;p58"/>
          <p:cNvSpPr txBox="1"/>
          <p:nvPr>
            <p:ph type="title"/>
          </p:nvPr>
        </p:nvSpPr>
        <p:spPr>
          <a:xfrm>
            <a:off x="111550" y="0"/>
            <a:ext cx="5088300" cy="769800"/>
          </a:xfrm>
          <a:prstGeom prst="rect">
            <a:avLst/>
          </a:prstGeom>
        </p:spPr>
        <p:txBody>
          <a:bodyPr anchorCtr="0" anchor="t" bIns="91425" lIns="91425" spcFirstLastPara="1" rIns="91425" wrap="square" tIns="91425">
            <a:normAutofit fontScale="90000"/>
          </a:bodyPr>
          <a:lstStyle/>
          <a:p>
            <a:pPr indent="0" lvl="0" marL="0" rtl="0" algn="ctr">
              <a:lnSpc>
                <a:spcPct val="120000"/>
              </a:lnSpc>
              <a:spcBef>
                <a:spcPts val="0"/>
              </a:spcBef>
              <a:spcAft>
                <a:spcPts val="0"/>
              </a:spcAft>
              <a:buClr>
                <a:schemeClr val="dk1"/>
              </a:buClr>
              <a:buSzPct val="44000"/>
              <a:buFont typeface="Arial"/>
              <a:buNone/>
            </a:pPr>
            <a:r>
              <a:rPr b="1" lang="en" sz="2500"/>
              <a:t>“American prosperity was </a:t>
            </a:r>
            <a:r>
              <a:rPr b="1" lang="en" sz="2500" u="sng"/>
              <a:t>built</a:t>
            </a:r>
            <a:r>
              <a:rPr b="1" lang="en" sz="2500"/>
              <a:t> on slavery and torture”</a:t>
            </a:r>
            <a:endParaRPr b="1" sz="2500"/>
          </a:p>
          <a:p>
            <a:pPr indent="0" lvl="0" marL="0" rtl="0" algn="ctr">
              <a:lnSpc>
                <a:spcPct val="115000"/>
              </a:lnSpc>
              <a:spcBef>
                <a:spcPts val="0"/>
              </a:spcBef>
              <a:spcAft>
                <a:spcPts val="0"/>
              </a:spcAft>
              <a:buClr>
                <a:schemeClr val="dk1"/>
              </a:buClr>
              <a:buSzPct val="81481"/>
              <a:buFont typeface="Arial"/>
              <a:buNone/>
            </a:pPr>
            <a:r>
              <a:t/>
            </a:r>
            <a:endParaRPr sz="1350">
              <a:highlight>
                <a:srgbClr val="FFFFFF"/>
              </a:highlight>
            </a:endParaRPr>
          </a:p>
          <a:p>
            <a:pPr indent="0" lvl="0" marL="0" rtl="0" algn="ctr">
              <a:spcBef>
                <a:spcPts val="0"/>
              </a:spcBef>
              <a:spcAft>
                <a:spcPts val="0"/>
              </a:spcAft>
              <a:buNone/>
            </a:pPr>
            <a:r>
              <a:t/>
            </a:r>
            <a:endParaRPr/>
          </a:p>
        </p:txBody>
      </p:sp>
      <p:sp>
        <p:nvSpPr>
          <p:cNvPr id="531" name="Google Shape;531;p58"/>
          <p:cNvSpPr txBox="1"/>
          <p:nvPr>
            <p:ph idx="1" type="body"/>
          </p:nvPr>
        </p:nvSpPr>
        <p:spPr>
          <a:xfrm>
            <a:off x="51400" y="4475625"/>
            <a:ext cx="4460100" cy="514500"/>
          </a:xfrm>
          <a:prstGeom prst="rect">
            <a:avLst/>
          </a:prstGeom>
        </p:spPr>
        <p:txBody>
          <a:bodyPr anchorCtr="0" anchor="t" bIns="91425" lIns="91425" spcFirstLastPara="1" rIns="91425" wrap="square" tIns="91425">
            <a:normAutofit fontScale="92500" lnSpcReduction="20000"/>
          </a:bodyPr>
          <a:lstStyle/>
          <a:p>
            <a:pPr indent="0" lvl="0" marL="0" rtl="0" algn="l">
              <a:spcBef>
                <a:spcPts val="0"/>
              </a:spcBef>
              <a:spcAft>
                <a:spcPts val="1200"/>
              </a:spcAft>
              <a:buNone/>
            </a:pPr>
            <a:r>
              <a:rPr lang="en" sz="1200" u="sng">
                <a:solidFill>
                  <a:schemeClr val="hlink"/>
                </a:solidFill>
                <a:hlinkClick r:id="rId3"/>
              </a:rPr>
              <a:t>https://www.vox.com/2014/9/10/6109509/half-has-never-been-told-by-edward-baptist</a:t>
            </a:r>
            <a:r>
              <a:rPr lang="en" sz="1200"/>
              <a:t> </a:t>
            </a:r>
            <a:endParaRPr sz="1200"/>
          </a:p>
        </p:txBody>
      </p:sp>
      <p:pic>
        <p:nvPicPr>
          <p:cNvPr id="532" name="Google Shape;532;p58"/>
          <p:cNvPicPr preferRelativeResize="0"/>
          <p:nvPr/>
        </p:nvPicPr>
        <p:blipFill>
          <a:blip r:embed="rId4">
            <a:alphaModFix/>
          </a:blip>
          <a:stretch>
            <a:fillRect/>
          </a:stretch>
        </p:blipFill>
        <p:spPr>
          <a:xfrm>
            <a:off x="4511500" y="1659667"/>
            <a:ext cx="4512376" cy="3355046"/>
          </a:xfrm>
          <a:prstGeom prst="rect">
            <a:avLst/>
          </a:prstGeom>
          <a:noFill/>
          <a:ln cap="flat" cmpd="sng" w="19050">
            <a:solidFill>
              <a:schemeClr val="dk1"/>
            </a:solidFill>
            <a:prstDash val="solid"/>
            <a:round/>
            <a:headEnd len="sm" w="sm" type="none"/>
            <a:tailEnd len="sm" w="sm" type="none"/>
          </a:ln>
        </p:spPr>
      </p:pic>
      <p:sp>
        <p:nvSpPr>
          <p:cNvPr id="533" name="Google Shape;533;p58"/>
          <p:cNvSpPr txBox="1"/>
          <p:nvPr/>
        </p:nvSpPr>
        <p:spPr>
          <a:xfrm>
            <a:off x="235475" y="867575"/>
            <a:ext cx="4201500" cy="3755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450">
                <a:solidFill>
                  <a:schemeClr val="dk1"/>
                </a:solidFill>
              </a:rPr>
              <a:t>Millions of people of African ancestry were held in bondage, making the idea of hard work as the ticket to success a joke. And possession of their labor was extremely valuable. </a:t>
            </a:r>
            <a:endParaRPr sz="1450">
              <a:solidFill>
                <a:schemeClr val="dk1"/>
              </a:solidFill>
            </a:endParaRPr>
          </a:p>
          <a:p>
            <a:pPr indent="0" lvl="0" marL="0" rtl="0" algn="l">
              <a:spcBef>
                <a:spcPts val="0"/>
              </a:spcBef>
              <a:spcAft>
                <a:spcPts val="0"/>
              </a:spcAft>
              <a:buNone/>
            </a:pPr>
            <a:r>
              <a:t/>
            </a:r>
            <a:endParaRPr sz="1450">
              <a:solidFill>
                <a:schemeClr val="dk1"/>
              </a:solidFill>
            </a:endParaRPr>
          </a:p>
          <a:p>
            <a:pPr indent="0" lvl="0" marL="0" rtl="0" algn="l">
              <a:spcBef>
                <a:spcPts val="0"/>
              </a:spcBef>
              <a:spcAft>
                <a:spcPts val="0"/>
              </a:spcAft>
              <a:buNone/>
            </a:pPr>
            <a:r>
              <a:rPr lang="en" sz="1450">
                <a:solidFill>
                  <a:schemeClr val="dk1"/>
                </a:solidFill>
              </a:rPr>
              <a:t>As this chart illustrates, </a:t>
            </a:r>
            <a:r>
              <a:rPr lang="en" sz="1450">
                <a:solidFill>
                  <a:schemeClr val="dk1"/>
                </a:solidFill>
                <a:highlight>
                  <a:srgbClr val="FFFF00"/>
                </a:highlight>
              </a:rPr>
              <a:t>slave wealth was slightly more valuable than all the agricultural land in the country put together.</a:t>
            </a:r>
            <a:r>
              <a:rPr lang="en" sz="1450">
                <a:solidFill>
                  <a:schemeClr val="dk1"/>
                </a:solidFill>
              </a:rPr>
              <a:t> It was also more valuable than all the factories and railroads and canals combined. </a:t>
            </a:r>
            <a:endParaRPr sz="1450">
              <a:solidFill>
                <a:schemeClr val="dk1"/>
              </a:solidFill>
            </a:endParaRPr>
          </a:p>
          <a:p>
            <a:pPr indent="0" lvl="0" marL="0" rtl="0" algn="l">
              <a:spcBef>
                <a:spcPts val="0"/>
              </a:spcBef>
              <a:spcAft>
                <a:spcPts val="0"/>
              </a:spcAft>
              <a:buNone/>
            </a:pPr>
            <a:r>
              <a:t/>
            </a:r>
            <a:endParaRPr sz="1450">
              <a:solidFill>
                <a:schemeClr val="dk1"/>
              </a:solidFill>
            </a:endParaRPr>
          </a:p>
          <a:p>
            <a:pPr indent="0" lvl="0" marL="0" rtl="0" algn="l">
              <a:spcBef>
                <a:spcPts val="0"/>
              </a:spcBef>
              <a:spcAft>
                <a:spcPts val="0"/>
              </a:spcAft>
              <a:buNone/>
            </a:pPr>
            <a:r>
              <a:rPr lang="en" sz="1450">
                <a:solidFill>
                  <a:schemeClr val="dk1"/>
                </a:solidFill>
              </a:rPr>
              <a:t>In a world of relatively abundant land and high wages, owning black people was </a:t>
            </a:r>
            <a:r>
              <a:rPr i="1" lang="en" sz="1450">
                <a:solidFill>
                  <a:schemeClr val="dk1"/>
                </a:solidFill>
              </a:rPr>
              <a:t>the</a:t>
            </a:r>
            <a:r>
              <a:rPr lang="en" sz="1450">
                <a:solidFill>
                  <a:schemeClr val="dk1"/>
                </a:solidFill>
              </a:rPr>
              <a:t> key to wealth. And </a:t>
            </a:r>
            <a:r>
              <a:rPr lang="en" sz="1450">
                <a:solidFill>
                  <a:schemeClr val="dk1"/>
                </a:solidFill>
                <a:highlight>
                  <a:srgbClr val="FFFF00"/>
                </a:highlight>
              </a:rPr>
              <a:t>the process of emancipation was possibly the </a:t>
            </a:r>
            <a:r>
              <a:rPr b="1" lang="en" sz="1450" u="sng">
                <a:solidFill>
                  <a:schemeClr val="dk1"/>
                </a:solidFill>
                <a:highlight>
                  <a:srgbClr val="FFFF00"/>
                </a:highlight>
              </a:rPr>
              <a:t>single greatest expropriation of wealth in human history.</a:t>
            </a:r>
            <a:endParaRPr b="1" sz="1500" u="sng">
              <a:solidFill>
                <a:schemeClr val="dk1"/>
              </a:solidFill>
              <a:highlight>
                <a:srgbClr val="FFFF00"/>
              </a:highlight>
            </a:endParaRPr>
          </a:p>
        </p:txBody>
      </p:sp>
      <p:sp>
        <p:nvSpPr>
          <p:cNvPr id="534" name="Google Shape;534;p58"/>
          <p:cNvSpPr txBox="1"/>
          <p:nvPr/>
        </p:nvSpPr>
        <p:spPr>
          <a:xfrm>
            <a:off x="4481063" y="1228575"/>
            <a:ext cx="718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t>4.10 </a:t>
            </a:r>
            <a:endParaRPr b="1" sz="1600"/>
          </a:p>
        </p:txBody>
      </p:sp>
      <p:pic>
        <p:nvPicPr>
          <p:cNvPr id="535" name="Google Shape;535;p58"/>
          <p:cNvPicPr preferRelativeResize="0"/>
          <p:nvPr/>
        </p:nvPicPr>
        <p:blipFill>
          <a:blip r:embed="rId5">
            <a:alphaModFix/>
          </a:blip>
          <a:stretch>
            <a:fillRect/>
          </a:stretch>
        </p:blipFill>
        <p:spPr>
          <a:xfrm>
            <a:off x="5120050" y="0"/>
            <a:ext cx="2851432" cy="1629400"/>
          </a:xfrm>
          <a:prstGeom prst="rect">
            <a:avLst/>
          </a:prstGeom>
          <a:noFill/>
          <a:ln>
            <a:noFill/>
          </a:ln>
        </p:spPr>
      </p:pic>
      <p:pic>
        <p:nvPicPr>
          <p:cNvPr id="536" name="Google Shape;536;p58"/>
          <p:cNvPicPr preferRelativeResize="0"/>
          <p:nvPr/>
        </p:nvPicPr>
        <p:blipFill>
          <a:blip r:embed="rId6">
            <a:alphaModFix/>
          </a:blip>
          <a:stretch>
            <a:fillRect/>
          </a:stretch>
        </p:blipFill>
        <p:spPr>
          <a:xfrm>
            <a:off x="7659475" y="583200"/>
            <a:ext cx="1484526" cy="1076475"/>
          </a:xfrm>
          <a:prstGeom prst="rect">
            <a:avLst/>
          </a:prstGeom>
          <a:noFill/>
          <a:ln cap="flat" cmpd="sng" w="9525">
            <a:solidFill>
              <a:schemeClr val="dk1"/>
            </a:solidFill>
            <a:prstDash val="solid"/>
            <a:round/>
            <a:headEnd len="sm" w="sm" type="none"/>
            <a:tailEnd len="sm" w="sm" type="none"/>
          </a:ln>
        </p:spPr>
      </p:pic>
      <p:sp>
        <p:nvSpPr>
          <p:cNvPr id="537" name="Google Shape;537;p58"/>
          <p:cNvSpPr txBox="1"/>
          <p:nvPr/>
        </p:nvSpPr>
        <p:spPr>
          <a:xfrm>
            <a:off x="8043700" y="24800"/>
            <a:ext cx="1054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Edward Baptist</a:t>
            </a:r>
            <a:endParaRPr/>
          </a:p>
        </p:txBody>
      </p:sp>
      <p:pic>
        <p:nvPicPr>
          <p:cNvPr id="538" name="Google Shape;538;p58"/>
          <p:cNvPicPr preferRelativeResize="0"/>
          <p:nvPr/>
        </p:nvPicPr>
        <p:blipFill>
          <a:blip r:embed="rId7">
            <a:alphaModFix/>
          </a:blip>
          <a:stretch>
            <a:fillRect/>
          </a:stretch>
        </p:blipFill>
        <p:spPr>
          <a:xfrm>
            <a:off x="8425200" y="1578869"/>
            <a:ext cx="718800" cy="484156"/>
          </a:xfrm>
          <a:prstGeom prst="rect">
            <a:avLst/>
          </a:prstGeom>
          <a:noFill/>
          <a:ln cap="flat" cmpd="sng" w="9525">
            <a:solidFill>
              <a:schemeClr val="dk1"/>
            </a:solidFill>
            <a:prstDash val="solid"/>
            <a:round/>
            <a:headEnd len="sm" w="sm" type="none"/>
            <a:tailEnd len="sm" w="sm" type="none"/>
          </a:ln>
        </p:spPr>
      </p:pic>
      <p:pic>
        <p:nvPicPr>
          <p:cNvPr id="539" name="Google Shape;539;p58"/>
          <p:cNvPicPr preferRelativeResize="0"/>
          <p:nvPr/>
        </p:nvPicPr>
        <p:blipFill>
          <a:blip r:embed="rId8">
            <a:alphaModFix/>
          </a:blip>
          <a:stretch>
            <a:fillRect/>
          </a:stretch>
        </p:blipFill>
        <p:spPr>
          <a:xfrm>
            <a:off x="7733825" y="1978000"/>
            <a:ext cx="943775" cy="849400"/>
          </a:xfrm>
          <a:prstGeom prst="rect">
            <a:avLst/>
          </a:prstGeom>
          <a:noFill/>
          <a:ln cap="flat" cmpd="sng" w="9525">
            <a:solidFill>
              <a:schemeClr val="dk1"/>
            </a:solidFill>
            <a:prstDash val="solid"/>
            <a:round/>
            <a:headEnd len="sm" w="sm" type="none"/>
            <a:tailEnd len="sm" w="sm" type="none"/>
          </a:ln>
        </p:spPr>
      </p:pic>
      <p:sp>
        <p:nvSpPr>
          <p:cNvPr id="540" name="Google Shape;540;p58"/>
          <p:cNvSpPr txBox="1"/>
          <p:nvPr/>
        </p:nvSpPr>
        <p:spPr>
          <a:xfrm>
            <a:off x="8527200" y="2171850"/>
            <a:ext cx="616800" cy="4617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sz="900"/>
              <a:t>Matt Yglesias</a:t>
            </a:r>
            <a:endParaRPr sz="900"/>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544" name="Shape 544"/>
        <p:cNvGrpSpPr/>
        <p:nvPr/>
      </p:nvGrpSpPr>
      <p:grpSpPr>
        <a:xfrm>
          <a:off x="0" y="0"/>
          <a:ext cx="0" cy="0"/>
          <a:chOff x="0" y="0"/>
          <a:chExt cx="0" cy="0"/>
        </a:xfrm>
      </p:grpSpPr>
      <p:sp>
        <p:nvSpPr>
          <p:cNvPr id="545" name="Google Shape;545;p59"/>
          <p:cNvSpPr txBox="1"/>
          <p:nvPr>
            <p:ph type="title"/>
          </p:nvPr>
        </p:nvSpPr>
        <p:spPr>
          <a:xfrm>
            <a:off x="0" y="3157275"/>
            <a:ext cx="2045100" cy="1568400"/>
          </a:xfrm>
          <a:prstGeom prst="rect">
            <a:avLst/>
          </a:prstGeom>
        </p:spPr>
        <p:txBody>
          <a:bodyPr anchorCtr="0" anchor="t" bIns="91425" lIns="91425" spcFirstLastPara="1" rIns="91425" wrap="square" tIns="91425">
            <a:normAutofit fontScale="90000"/>
          </a:bodyPr>
          <a:lstStyle/>
          <a:p>
            <a:pPr indent="0" lvl="0" marL="0" rtl="0" algn="ctr">
              <a:lnSpc>
                <a:spcPct val="120000"/>
              </a:lnSpc>
              <a:spcBef>
                <a:spcPts val="0"/>
              </a:spcBef>
              <a:spcAft>
                <a:spcPts val="0"/>
              </a:spcAft>
              <a:buNone/>
            </a:pPr>
            <a:r>
              <a:rPr b="1" lang="en" sz="2277"/>
              <a:t>“American prosperity was built on slavery and torture”</a:t>
            </a:r>
            <a:endParaRPr b="1" sz="2277"/>
          </a:p>
          <a:p>
            <a:pPr indent="0" lvl="0" marL="0" rtl="0" algn="ctr">
              <a:lnSpc>
                <a:spcPct val="115000"/>
              </a:lnSpc>
              <a:spcBef>
                <a:spcPts val="0"/>
              </a:spcBef>
              <a:spcAft>
                <a:spcPts val="0"/>
              </a:spcAft>
              <a:buNone/>
            </a:pPr>
            <a:r>
              <a:t/>
            </a:r>
            <a:endParaRPr sz="1350">
              <a:highlight>
                <a:srgbClr val="FFFFFF"/>
              </a:highlight>
            </a:endParaRPr>
          </a:p>
          <a:p>
            <a:pPr indent="0" lvl="0" marL="0" rtl="0" algn="ctr">
              <a:spcBef>
                <a:spcPts val="0"/>
              </a:spcBef>
              <a:spcAft>
                <a:spcPts val="0"/>
              </a:spcAft>
              <a:buNone/>
            </a:pPr>
            <a:r>
              <a:t/>
            </a:r>
            <a:endParaRPr/>
          </a:p>
        </p:txBody>
      </p:sp>
      <p:pic>
        <p:nvPicPr>
          <p:cNvPr id="546" name="Google Shape;546;p59"/>
          <p:cNvPicPr preferRelativeResize="0"/>
          <p:nvPr/>
        </p:nvPicPr>
        <p:blipFill>
          <a:blip r:embed="rId3">
            <a:alphaModFix/>
          </a:blip>
          <a:stretch>
            <a:fillRect/>
          </a:stretch>
        </p:blipFill>
        <p:spPr>
          <a:xfrm>
            <a:off x="4672600" y="91424"/>
            <a:ext cx="2152189" cy="1600200"/>
          </a:xfrm>
          <a:prstGeom prst="rect">
            <a:avLst/>
          </a:prstGeom>
          <a:noFill/>
          <a:ln cap="flat" cmpd="sng" w="19050">
            <a:solidFill>
              <a:schemeClr val="dk1"/>
            </a:solidFill>
            <a:prstDash val="solid"/>
            <a:round/>
            <a:headEnd len="sm" w="sm" type="none"/>
            <a:tailEnd len="sm" w="sm" type="none"/>
          </a:ln>
        </p:spPr>
      </p:pic>
      <p:pic>
        <p:nvPicPr>
          <p:cNvPr id="547" name="Google Shape;547;p59"/>
          <p:cNvPicPr preferRelativeResize="0"/>
          <p:nvPr/>
        </p:nvPicPr>
        <p:blipFill>
          <a:blip r:embed="rId4">
            <a:alphaModFix/>
          </a:blip>
          <a:stretch>
            <a:fillRect/>
          </a:stretch>
        </p:blipFill>
        <p:spPr>
          <a:xfrm>
            <a:off x="6012450" y="1883875"/>
            <a:ext cx="2851432" cy="1629400"/>
          </a:xfrm>
          <a:prstGeom prst="rect">
            <a:avLst/>
          </a:prstGeom>
          <a:noFill/>
          <a:ln>
            <a:noFill/>
          </a:ln>
        </p:spPr>
      </p:pic>
      <p:pic>
        <p:nvPicPr>
          <p:cNvPr id="548" name="Google Shape;548;p59"/>
          <p:cNvPicPr preferRelativeResize="0"/>
          <p:nvPr/>
        </p:nvPicPr>
        <p:blipFill>
          <a:blip r:embed="rId5">
            <a:alphaModFix/>
          </a:blip>
          <a:stretch>
            <a:fillRect/>
          </a:stretch>
        </p:blipFill>
        <p:spPr>
          <a:xfrm>
            <a:off x="2045088" y="4015225"/>
            <a:ext cx="1484526" cy="1076475"/>
          </a:xfrm>
          <a:prstGeom prst="rect">
            <a:avLst/>
          </a:prstGeom>
          <a:noFill/>
          <a:ln cap="flat" cmpd="sng" w="9525">
            <a:solidFill>
              <a:schemeClr val="dk1"/>
            </a:solidFill>
            <a:prstDash val="solid"/>
            <a:round/>
            <a:headEnd len="sm" w="sm" type="none"/>
            <a:tailEnd len="sm" w="sm" type="none"/>
          </a:ln>
        </p:spPr>
      </p:pic>
      <p:pic>
        <p:nvPicPr>
          <p:cNvPr id="549" name="Google Shape;549;p59"/>
          <p:cNvPicPr preferRelativeResize="0"/>
          <p:nvPr/>
        </p:nvPicPr>
        <p:blipFill>
          <a:blip r:embed="rId6">
            <a:alphaModFix/>
          </a:blip>
          <a:stretch>
            <a:fillRect/>
          </a:stretch>
        </p:blipFill>
        <p:spPr>
          <a:xfrm>
            <a:off x="2051650" y="3053225"/>
            <a:ext cx="943775" cy="849400"/>
          </a:xfrm>
          <a:prstGeom prst="rect">
            <a:avLst/>
          </a:prstGeom>
          <a:noFill/>
          <a:ln cap="flat" cmpd="sng" w="9525">
            <a:solidFill>
              <a:schemeClr val="dk1"/>
            </a:solidFill>
            <a:prstDash val="solid"/>
            <a:round/>
            <a:headEnd len="sm" w="sm" type="none"/>
            <a:tailEnd len="sm" w="sm" type="none"/>
          </a:ln>
        </p:spPr>
      </p:pic>
      <p:sp>
        <p:nvSpPr>
          <p:cNvPr id="550" name="Google Shape;550;p59"/>
          <p:cNvSpPr txBox="1"/>
          <p:nvPr/>
        </p:nvSpPr>
        <p:spPr>
          <a:xfrm>
            <a:off x="3055725" y="3537375"/>
            <a:ext cx="668700" cy="4617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900"/>
              <a:t>Matt Yglesias</a:t>
            </a:r>
            <a:endParaRPr b="1" sz="900"/>
          </a:p>
        </p:txBody>
      </p:sp>
      <p:pic>
        <p:nvPicPr>
          <p:cNvPr id="551" name="Google Shape;551;p59"/>
          <p:cNvPicPr preferRelativeResize="0"/>
          <p:nvPr/>
        </p:nvPicPr>
        <p:blipFill rotWithShape="1">
          <a:blip r:embed="rId7">
            <a:alphaModFix/>
          </a:blip>
          <a:srcRect b="0" l="57473" r="0" t="0"/>
          <a:stretch/>
        </p:blipFill>
        <p:spPr>
          <a:xfrm>
            <a:off x="2117005" y="91424"/>
            <a:ext cx="1124219" cy="1568250"/>
          </a:xfrm>
          <a:prstGeom prst="rect">
            <a:avLst/>
          </a:prstGeom>
          <a:noFill/>
          <a:ln>
            <a:noFill/>
          </a:ln>
        </p:spPr>
      </p:pic>
      <p:pic>
        <p:nvPicPr>
          <p:cNvPr id="552" name="Google Shape;552;p59"/>
          <p:cNvPicPr preferRelativeResize="0"/>
          <p:nvPr/>
        </p:nvPicPr>
        <p:blipFill>
          <a:blip r:embed="rId8">
            <a:alphaModFix/>
          </a:blip>
          <a:stretch>
            <a:fillRect/>
          </a:stretch>
        </p:blipFill>
        <p:spPr>
          <a:xfrm>
            <a:off x="3330400" y="91413"/>
            <a:ext cx="1181100" cy="1600200"/>
          </a:xfrm>
          <a:prstGeom prst="rect">
            <a:avLst/>
          </a:prstGeom>
          <a:noFill/>
          <a:ln>
            <a:noFill/>
          </a:ln>
        </p:spPr>
      </p:pic>
      <p:pic>
        <p:nvPicPr>
          <p:cNvPr id="553" name="Google Shape;553;p59"/>
          <p:cNvPicPr preferRelativeResize="0"/>
          <p:nvPr/>
        </p:nvPicPr>
        <p:blipFill>
          <a:blip r:embed="rId9">
            <a:alphaModFix/>
          </a:blip>
          <a:stretch>
            <a:fillRect/>
          </a:stretch>
        </p:blipFill>
        <p:spPr>
          <a:xfrm>
            <a:off x="2820200" y="3053219"/>
            <a:ext cx="718800" cy="484156"/>
          </a:xfrm>
          <a:prstGeom prst="rect">
            <a:avLst/>
          </a:prstGeom>
          <a:noFill/>
          <a:ln cap="flat" cmpd="sng" w="9525">
            <a:solidFill>
              <a:schemeClr val="dk1"/>
            </a:solidFill>
            <a:prstDash val="solid"/>
            <a:round/>
            <a:headEnd len="sm" w="sm" type="none"/>
            <a:tailEnd len="sm" w="sm" type="none"/>
          </a:ln>
        </p:spPr>
      </p:pic>
      <p:sp>
        <p:nvSpPr>
          <p:cNvPr id="554" name="Google Shape;554;p59"/>
          <p:cNvSpPr txBox="1"/>
          <p:nvPr/>
        </p:nvSpPr>
        <p:spPr>
          <a:xfrm>
            <a:off x="6717525" y="129000"/>
            <a:ext cx="2426700" cy="1493100"/>
          </a:xfrm>
          <a:prstGeom prst="rect">
            <a:avLst/>
          </a:prstGeom>
          <a:noFill/>
          <a:ln>
            <a:noFill/>
          </a:ln>
        </p:spPr>
        <p:txBody>
          <a:bodyPr anchorCtr="0" anchor="t" bIns="91425" lIns="91425" spcFirstLastPara="1" rIns="91425" wrap="square" tIns="91425">
            <a:spAutoFit/>
          </a:bodyPr>
          <a:lstStyle/>
          <a:p>
            <a:pPr indent="0" lvl="0" marL="0" rtl="0" algn="ctr">
              <a:lnSpc>
                <a:spcPct val="120000"/>
              </a:lnSpc>
              <a:spcBef>
                <a:spcPts val="0"/>
              </a:spcBef>
              <a:spcAft>
                <a:spcPts val="0"/>
              </a:spcAft>
              <a:buNone/>
            </a:pPr>
            <a:r>
              <a:rPr b="1" lang="en" sz="2500">
                <a:solidFill>
                  <a:schemeClr val="dk1"/>
                </a:solidFill>
              </a:rPr>
              <a:t>“Capital in the Twenty-First Century”</a:t>
            </a:r>
            <a:endParaRPr/>
          </a:p>
        </p:txBody>
      </p:sp>
      <p:sp>
        <p:nvSpPr>
          <p:cNvPr id="555" name="Google Shape;555;p59"/>
          <p:cNvSpPr/>
          <p:nvPr/>
        </p:nvSpPr>
        <p:spPr>
          <a:xfrm>
            <a:off x="818000" y="0"/>
            <a:ext cx="8205000" cy="1772400"/>
          </a:xfrm>
          <a:prstGeom prst="roundRect">
            <a:avLst>
              <a:gd fmla="val 16667" name="adj"/>
            </a:avLst>
          </a:prstGeom>
          <a:noFill/>
          <a:ln cap="flat" cmpd="sng" w="19050">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59"/>
          <p:cNvSpPr/>
          <p:nvPr/>
        </p:nvSpPr>
        <p:spPr>
          <a:xfrm>
            <a:off x="3842125" y="1852775"/>
            <a:ext cx="5181000" cy="1728900"/>
          </a:xfrm>
          <a:prstGeom prst="roundRect">
            <a:avLst>
              <a:gd fmla="val 16667" name="adj"/>
            </a:avLst>
          </a:prstGeom>
          <a:noFill/>
          <a:ln cap="flat" cmpd="sng" w="19050">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59"/>
          <p:cNvSpPr/>
          <p:nvPr/>
        </p:nvSpPr>
        <p:spPr>
          <a:xfrm>
            <a:off x="0" y="2900200"/>
            <a:ext cx="3786300" cy="2243100"/>
          </a:xfrm>
          <a:prstGeom prst="roundRect">
            <a:avLst>
              <a:gd fmla="val 16667" name="adj"/>
            </a:avLst>
          </a:prstGeom>
          <a:noFill/>
          <a:ln cap="flat" cmpd="sng" w="19050">
            <a:solidFill>
              <a:srgbClr val="337A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59"/>
          <p:cNvSpPr txBox="1"/>
          <p:nvPr/>
        </p:nvSpPr>
        <p:spPr>
          <a:xfrm>
            <a:off x="1067838" y="385763"/>
            <a:ext cx="1054200" cy="10467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Thomas</a:t>
            </a:r>
            <a:endParaRPr/>
          </a:p>
          <a:p>
            <a:pPr indent="0" lvl="0" marL="0" rtl="0" algn="r">
              <a:spcBef>
                <a:spcPts val="0"/>
              </a:spcBef>
              <a:spcAft>
                <a:spcPts val="0"/>
              </a:spcAft>
              <a:buNone/>
            </a:pPr>
            <a:r>
              <a:rPr lang="en"/>
              <a:t>Piketty- </a:t>
            </a:r>
            <a:r>
              <a:rPr i="1" lang="en"/>
              <a:t>French</a:t>
            </a:r>
            <a:endParaRPr i="1"/>
          </a:p>
          <a:p>
            <a:pPr indent="0" lvl="0" marL="0" rtl="0" algn="r">
              <a:spcBef>
                <a:spcPts val="0"/>
              </a:spcBef>
              <a:spcAft>
                <a:spcPts val="0"/>
              </a:spcAft>
              <a:buNone/>
            </a:pPr>
            <a:r>
              <a:rPr i="1" lang="en"/>
              <a:t>Economist</a:t>
            </a:r>
            <a:endParaRPr i="1"/>
          </a:p>
        </p:txBody>
      </p:sp>
      <p:pic>
        <p:nvPicPr>
          <p:cNvPr id="559" name="Google Shape;559;p59"/>
          <p:cNvPicPr preferRelativeResize="0"/>
          <p:nvPr/>
        </p:nvPicPr>
        <p:blipFill>
          <a:blip r:embed="rId10">
            <a:alphaModFix/>
          </a:blip>
          <a:stretch>
            <a:fillRect/>
          </a:stretch>
        </p:blipFill>
        <p:spPr>
          <a:xfrm>
            <a:off x="6911063" y="3686725"/>
            <a:ext cx="1054199" cy="1404975"/>
          </a:xfrm>
          <a:prstGeom prst="rect">
            <a:avLst/>
          </a:prstGeom>
          <a:noFill/>
          <a:ln cap="flat" cmpd="sng" w="9525">
            <a:solidFill>
              <a:schemeClr val="dk1"/>
            </a:solidFill>
            <a:prstDash val="solid"/>
            <a:round/>
            <a:headEnd len="sm" w="sm" type="none"/>
            <a:tailEnd len="sm" w="sm" type="none"/>
          </a:ln>
        </p:spPr>
      </p:pic>
      <p:pic>
        <p:nvPicPr>
          <p:cNvPr id="560" name="Google Shape;560;p59"/>
          <p:cNvPicPr preferRelativeResize="0"/>
          <p:nvPr/>
        </p:nvPicPr>
        <p:blipFill>
          <a:blip r:embed="rId11">
            <a:alphaModFix/>
          </a:blip>
          <a:stretch>
            <a:fillRect/>
          </a:stretch>
        </p:blipFill>
        <p:spPr>
          <a:xfrm>
            <a:off x="7841300" y="3775056"/>
            <a:ext cx="943775" cy="422894"/>
          </a:xfrm>
          <a:prstGeom prst="rect">
            <a:avLst/>
          </a:prstGeom>
          <a:noFill/>
          <a:ln cap="flat" cmpd="sng" w="9525">
            <a:solidFill>
              <a:schemeClr val="dk1"/>
            </a:solidFill>
            <a:prstDash val="solid"/>
            <a:round/>
            <a:headEnd len="sm" w="sm" type="none"/>
            <a:tailEnd len="sm" w="sm" type="none"/>
          </a:ln>
        </p:spPr>
      </p:pic>
      <p:sp>
        <p:nvSpPr>
          <p:cNvPr id="561" name="Google Shape;561;p59"/>
          <p:cNvSpPr/>
          <p:nvPr/>
        </p:nvSpPr>
        <p:spPr>
          <a:xfrm>
            <a:off x="4053000" y="3646500"/>
            <a:ext cx="4970100" cy="1493100"/>
          </a:xfrm>
          <a:prstGeom prst="roundRect">
            <a:avLst>
              <a:gd fmla="val 16667" name="adj"/>
            </a:avLst>
          </a:prstGeom>
          <a:noFill/>
          <a:ln cap="flat" cmpd="sng" w="19050">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59"/>
          <p:cNvSpPr txBox="1"/>
          <p:nvPr/>
        </p:nvSpPr>
        <p:spPr>
          <a:xfrm>
            <a:off x="5856863" y="3705513"/>
            <a:ext cx="1054200" cy="1262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t>Scott</a:t>
            </a:r>
            <a:endParaRPr b="1"/>
          </a:p>
          <a:p>
            <a:pPr indent="0" lvl="0" marL="0" rtl="0" algn="r">
              <a:spcBef>
                <a:spcPts val="0"/>
              </a:spcBef>
              <a:spcAft>
                <a:spcPts val="0"/>
              </a:spcAft>
              <a:buNone/>
            </a:pPr>
            <a:r>
              <a:rPr b="1" lang="en"/>
              <a:t>Sumner</a:t>
            </a:r>
            <a:r>
              <a:rPr lang="en"/>
              <a:t>-</a:t>
            </a:r>
            <a:endParaRPr/>
          </a:p>
          <a:p>
            <a:pPr indent="0" lvl="0" marL="0" rtl="0" algn="r">
              <a:spcBef>
                <a:spcPts val="0"/>
              </a:spcBef>
              <a:spcAft>
                <a:spcPts val="0"/>
              </a:spcAft>
              <a:buNone/>
            </a:pPr>
            <a:r>
              <a:rPr i="1" lang="en"/>
              <a:t>American Economic</a:t>
            </a:r>
            <a:endParaRPr i="1"/>
          </a:p>
          <a:p>
            <a:pPr indent="0" lvl="0" marL="0" rtl="0" algn="r">
              <a:spcBef>
                <a:spcPts val="0"/>
              </a:spcBef>
              <a:spcAft>
                <a:spcPts val="0"/>
              </a:spcAft>
              <a:buNone/>
            </a:pPr>
            <a:r>
              <a:rPr i="1" lang="en"/>
              <a:t>Professor</a:t>
            </a:r>
            <a:endParaRPr i="1"/>
          </a:p>
        </p:txBody>
      </p:sp>
      <p:sp>
        <p:nvSpPr>
          <p:cNvPr id="563" name="Google Shape;563;p59"/>
          <p:cNvSpPr txBox="1"/>
          <p:nvPr/>
        </p:nvSpPr>
        <p:spPr>
          <a:xfrm>
            <a:off x="4970088" y="1956138"/>
            <a:ext cx="1054200" cy="16932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t>Edward Baptist</a:t>
            </a:r>
            <a:r>
              <a:rPr lang="en"/>
              <a:t>- </a:t>
            </a:r>
            <a:r>
              <a:rPr i="1" lang="en"/>
              <a:t>American Academic Writer</a:t>
            </a:r>
            <a:endParaRPr i="1"/>
          </a:p>
          <a:p>
            <a:pPr indent="0" lvl="0" marL="0" rtl="0" algn="r">
              <a:spcBef>
                <a:spcPts val="0"/>
              </a:spcBef>
              <a:spcAft>
                <a:spcPts val="0"/>
              </a:spcAft>
              <a:buNone/>
            </a:pPr>
            <a:r>
              <a:t/>
            </a:r>
            <a:endParaRPr/>
          </a:p>
          <a:p>
            <a:pPr indent="0" lvl="0" marL="0" rtl="0" algn="r">
              <a:spcBef>
                <a:spcPts val="0"/>
              </a:spcBef>
              <a:spcAft>
                <a:spcPts val="0"/>
              </a:spcAft>
              <a:buNone/>
            </a:pPr>
            <a:r>
              <a:t/>
            </a:r>
            <a:endParaRPr/>
          </a:p>
        </p:txBody>
      </p:sp>
      <p:sp>
        <p:nvSpPr>
          <p:cNvPr id="564" name="Google Shape;564;p59"/>
          <p:cNvSpPr txBox="1"/>
          <p:nvPr>
            <p:ph type="title"/>
          </p:nvPr>
        </p:nvSpPr>
        <p:spPr>
          <a:xfrm>
            <a:off x="3786300" y="1925250"/>
            <a:ext cx="1484400" cy="1568400"/>
          </a:xfrm>
          <a:prstGeom prst="rect">
            <a:avLst/>
          </a:prstGeom>
        </p:spPr>
        <p:txBody>
          <a:bodyPr anchorCtr="0" anchor="t" bIns="91425" lIns="91425" spcFirstLastPara="1" rIns="91425" wrap="square" tIns="91425">
            <a:normAutofit fontScale="90000"/>
          </a:bodyPr>
          <a:lstStyle/>
          <a:p>
            <a:pPr indent="0" lvl="0" marL="0" rtl="0" algn="ctr">
              <a:lnSpc>
                <a:spcPct val="120000"/>
              </a:lnSpc>
              <a:spcBef>
                <a:spcPts val="0"/>
              </a:spcBef>
              <a:spcAft>
                <a:spcPts val="0"/>
              </a:spcAft>
              <a:buNone/>
            </a:pPr>
            <a:r>
              <a:rPr b="1" lang="en" sz="2277"/>
              <a:t>“Half Has Never Been Told”</a:t>
            </a:r>
            <a:endParaRPr b="1" sz="2277"/>
          </a:p>
          <a:p>
            <a:pPr indent="0" lvl="0" marL="0" rtl="0" algn="ctr">
              <a:lnSpc>
                <a:spcPct val="115000"/>
              </a:lnSpc>
              <a:spcBef>
                <a:spcPts val="0"/>
              </a:spcBef>
              <a:spcAft>
                <a:spcPts val="0"/>
              </a:spcAft>
              <a:buNone/>
            </a:pPr>
            <a:r>
              <a:t/>
            </a:r>
            <a:endParaRPr sz="1350">
              <a:highlight>
                <a:srgbClr val="FFFFFF"/>
              </a:highlight>
            </a:endParaRPr>
          </a:p>
          <a:p>
            <a:pPr indent="0" lvl="0" marL="0" rtl="0" algn="ctr">
              <a:spcBef>
                <a:spcPts val="0"/>
              </a:spcBef>
              <a:spcAft>
                <a:spcPts val="0"/>
              </a:spcAft>
              <a:buNone/>
            </a:pPr>
            <a:r>
              <a:t/>
            </a:r>
            <a:endParaRPr/>
          </a:p>
        </p:txBody>
      </p:sp>
      <p:sp>
        <p:nvSpPr>
          <p:cNvPr id="565" name="Google Shape;565;p59"/>
          <p:cNvSpPr txBox="1"/>
          <p:nvPr/>
        </p:nvSpPr>
        <p:spPr>
          <a:xfrm>
            <a:off x="3897950" y="3662050"/>
            <a:ext cx="2045100" cy="1708500"/>
          </a:xfrm>
          <a:prstGeom prst="rect">
            <a:avLst/>
          </a:prstGeom>
          <a:noFill/>
          <a:ln>
            <a:noFill/>
          </a:ln>
        </p:spPr>
        <p:txBody>
          <a:bodyPr anchorCtr="0" anchor="t" bIns="91425" lIns="91425" spcFirstLastPara="1" rIns="91425" wrap="square" tIns="91425">
            <a:spAutoFit/>
          </a:bodyPr>
          <a:lstStyle/>
          <a:p>
            <a:pPr indent="0" lvl="0" marL="139700" rtl="0" algn="ctr">
              <a:lnSpc>
                <a:spcPct val="100000"/>
              </a:lnSpc>
              <a:spcBef>
                <a:spcPts val="0"/>
              </a:spcBef>
              <a:spcAft>
                <a:spcPts val="0"/>
              </a:spcAft>
              <a:buClr>
                <a:schemeClr val="dk1"/>
              </a:buClr>
              <a:buSzPts val="1100"/>
              <a:buFont typeface="Arial"/>
              <a:buNone/>
            </a:pPr>
            <a:r>
              <a:rPr b="1" lang="en" sz="2000">
                <a:solidFill>
                  <a:schemeClr val="dk1"/>
                </a:solidFill>
              </a:rPr>
              <a:t>“Ending Slavery Made America Richer”</a:t>
            </a:r>
            <a:endParaRPr b="1" sz="2000">
              <a:solidFill>
                <a:schemeClr val="dk1"/>
              </a:solidFill>
            </a:endParaRPr>
          </a:p>
          <a:p>
            <a:pPr indent="0" lvl="0" marL="0" rtl="0" algn="l">
              <a:spcBef>
                <a:spcPts val="600"/>
              </a:spcBef>
              <a:spcAft>
                <a:spcPts val="0"/>
              </a:spcAft>
              <a:buNone/>
            </a:pPr>
            <a:r>
              <a:t/>
            </a:r>
            <a:endParaRPr/>
          </a:p>
        </p:txBody>
      </p:sp>
      <p:sp>
        <p:nvSpPr>
          <p:cNvPr id="566" name="Google Shape;566;p59"/>
          <p:cNvSpPr txBox="1"/>
          <p:nvPr/>
        </p:nvSpPr>
        <p:spPr>
          <a:xfrm>
            <a:off x="570125" y="198300"/>
            <a:ext cx="497700" cy="4155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t>1</a:t>
            </a:r>
            <a:endParaRPr b="1" sz="1500"/>
          </a:p>
        </p:txBody>
      </p:sp>
      <p:sp>
        <p:nvSpPr>
          <p:cNvPr id="567" name="Google Shape;567;p59"/>
          <p:cNvSpPr txBox="1"/>
          <p:nvPr/>
        </p:nvSpPr>
        <p:spPr>
          <a:xfrm>
            <a:off x="3529625" y="2205063"/>
            <a:ext cx="497700" cy="4155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t>2</a:t>
            </a:r>
            <a:endParaRPr b="1" sz="1500"/>
          </a:p>
        </p:txBody>
      </p:sp>
      <p:sp>
        <p:nvSpPr>
          <p:cNvPr id="568" name="Google Shape;568;p59"/>
          <p:cNvSpPr txBox="1"/>
          <p:nvPr/>
        </p:nvSpPr>
        <p:spPr>
          <a:xfrm>
            <a:off x="818000" y="2741775"/>
            <a:ext cx="497700" cy="4155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t>3</a:t>
            </a:r>
            <a:endParaRPr b="1" sz="1500"/>
          </a:p>
        </p:txBody>
      </p:sp>
      <p:sp>
        <p:nvSpPr>
          <p:cNvPr id="569" name="Google Shape;569;p59"/>
          <p:cNvSpPr txBox="1"/>
          <p:nvPr/>
        </p:nvSpPr>
        <p:spPr>
          <a:xfrm>
            <a:off x="3897950" y="4345713"/>
            <a:ext cx="497700" cy="415500"/>
          </a:xfrm>
          <a:prstGeom prst="rect">
            <a:avLst/>
          </a:prstGeom>
          <a:solidFill>
            <a:schemeClr val="lt1"/>
          </a:solidFill>
          <a:ln cap="flat" cmpd="sng" w="9525">
            <a:solidFill>
              <a:schemeClr val="dk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1500"/>
              <a:t>4</a:t>
            </a:r>
            <a:endParaRPr b="1" sz="1500"/>
          </a:p>
        </p:txBody>
      </p:sp>
      <p:sp>
        <p:nvSpPr>
          <p:cNvPr id="570" name="Google Shape;570;p59"/>
          <p:cNvSpPr/>
          <p:nvPr/>
        </p:nvSpPr>
        <p:spPr>
          <a:xfrm rot="-7460646">
            <a:off x="6322382" y="1822199"/>
            <a:ext cx="1545301" cy="247553"/>
          </a:xfrm>
          <a:prstGeom prst="rightArrow">
            <a:avLst>
              <a:gd fmla="val 50000" name="adj1"/>
              <a:gd fmla="val 50000" name="adj2"/>
            </a:avLst>
          </a:prstGeom>
          <a:solidFill>
            <a:srgbClr val="AA0033"/>
          </a:solidFill>
          <a:ln cap="flat" cmpd="sng" w="9525">
            <a:solidFill>
              <a:srgbClr val="AA00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1" name="Google Shape;571;p59"/>
          <p:cNvSpPr/>
          <p:nvPr/>
        </p:nvSpPr>
        <p:spPr>
          <a:xfrm rot="-812151">
            <a:off x="3102420" y="2794542"/>
            <a:ext cx="1116410" cy="280865"/>
          </a:xfrm>
          <a:prstGeom prst="rightArrow">
            <a:avLst>
              <a:gd fmla="val 50000" name="adj1"/>
              <a:gd fmla="val 50000" name="adj2"/>
            </a:avLst>
          </a:prstGeom>
          <a:solidFill>
            <a:srgbClr val="337AB7"/>
          </a:solidFill>
          <a:ln cap="flat" cmpd="sng" w="9525">
            <a:solidFill>
              <a:srgbClr val="337A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59"/>
          <p:cNvSpPr/>
          <p:nvPr/>
        </p:nvSpPr>
        <p:spPr>
          <a:xfrm rot="-3785621">
            <a:off x="7517837" y="3361528"/>
            <a:ext cx="1013628" cy="256928"/>
          </a:xfrm>
          <a:prstGeom prst="rightArrow">
            <a:avLst>
              <a:gd fmla="val 50000" name="adj1"/>
              <a:gd fmla="val 50000" name="adj2"/>
            </a:avLst>
          </a:prstGeom>
          <a:solidFill>
            <a:srgbClr val="38761D"/>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59"/>
          <p:cNvSpPr/>
          <p:nvPr/>
        </p:nvSpPr>
        <p:spPr>
          <a:xfrm rot="10798563">
            <a:off x="3241375" y="4887975"/>
            <a:ext cx="3587700" cy="241500"/>
          </a:xfrm>
          <a:prstGeom prst="rightArrow">
            <a:avLst>
              <a:gd fmla="val 50000" name="adj1"/>
              <a:gd fmla="val 50000" name="adj2"/>
            </a:avLst>
          </a:prstGeom>
          <a:solidFill>
            <a:srgbClr val="38761D"/>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59"/>
          <p:cNvSpPr/>
          <p:nvPr/>
        </p:nvSpPr>
        <p:spPr>
          <a:xfrm rot="-8762670">
            <a:off x="3413519" y="2682054"/>
            <a:ext cx="4094896" cy="241381"/>
          </a:xfrm>
          <a:prstGeom prst="rightArrow">
            <a:avLst>
              <a:gd fmla="val 50000" name="adj1"/>
              <a:gd fmla="val 50000" name="adj2"/>
            </a:avLst>
          </a:prstGeom>
          <a:solidFill>
            <a:srgbClr val="38761D"/>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4"/>
                                        </p:tgtEl>
                                        <p:attrNameLst>
                                          <p:attrName>style.visibility</p:attrName>
                                        </p:attrNameLst>
                                      </p:cBhvr>
                                      <p:to>
                                        <p:strVal val="visible"/>
                                      </p:to>
                                    </p:set>
                                    <p:animEffect filter="fade" transition="in">
                                      <p:cBhvr>
                                        <p:cTn dur="1000"/>
                                        <p:tgtEl>
                                          <p:spTgt spid="5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2"/>
                                        </p:tgtEl>
                                        <p:attrNameLst>
                                          <p:attrName>style.visibility</p:attrName>
                                        </p:attrNameLst>
                                      </p:cBhvr>
                                      <p:to>
                                        <p:strVal val="visible"/>
                                      </p:to>
                                    </p:set>
                                    <p:animEffect filter="fade" transition="in">
                                      <p:cBhvr>
                                        <p:cTn dur="1000"/>
                                        <p:tgtEl>
                                          <p:spTgt spid="5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3"/>
                                        </p:tgtEl>
                                        <p:attrNameLst>
                                          <p:attrName>style.visibility</p:attrName>
                                        </p:attrNameLst>
                                      </p:cBhvr>
                                      <p:to>
                                        <p:strVal val="visible"/>
                                      </p:to>
                                    </p:set>
                                    <p:animEffect filter="fade" transition="in">
                                      <p:cBhvr>
                                        <p:cTn dur="1000"/>
                                        <p:tgtEl>
                                          <p:spTgt spid="5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578" name="Shape 578"/>
        <p:cNvGrpSpPr/>
        <p:nvPr/>
      </p:nvGrpSpPr>
      <p:grpSpPr>
        <a:xfrm>
          <a:off x="0" y="0"/>
          <a:ext cx="0" cy="0"/>
          <a:chOff x="0" y="0"/>
          <a:chExt cx="0" cy="0"/>
        </a:xfrm>
      </p:grpSpPr>
      <p:sp>
        <p:nvSpPr>
          <p:cNvPr id="579" name="Google Shape;579;p60"/>
          <p:cNvSpPr txBox="1"/>
          <p:nvPr>
            <p:ph type="title"/>
          </p:nvPr>
        </p:nvSpPr>
        <p:spPr>
          <a:xfrm>
            <a:off x="311700" y="159650"/>
            <a:ext cx="8520600" cy="5727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b="1" lang="en" sz="3000"/>
              <a:t>Ending Slavery Made Americans Richer</a:t>
            </a:r>
            <a:endParaRPr sz="3000"/>
          </a:p>
        </p:txBody>
      </p:sp>
      <p:sp>
        <p:nvSpPr>
          <p:cNvPr id="580" name="Google Shape;580;p60"/>
          <p:cNvSpPr txBox="1"/>
          <p:nvPr>
            <p:ph idx="1" type="body"/>
          </p:nvPr>
        </p:nvSpPr>
        <p:spPr>
          <a:xfrm>
            <a:off x="4572000" y="1152475"/>
            <a:ext cx="4260300" cy="752400"/>
          </a:xfrm>
          <a:prstGeom prst="rect">
            <a:avLst/>
          </a:prstGeom>
        </p:spPr>
        <p:txBody>
          <a:bodyPr anchorCtr="0" anchor="t" bIns="91425" lIns="91425" spcFirstLastPara="1" rIns="91425" wrap="square" tIns="91425">
            <a:normAutofit fontScale="70000" lnSpcReduction="20000"/>
          </a:bodyPr>
          <a:lstStyle/>
          <a:p>
            <a:pPr indent="0" lvl="0" marL="0" rtl="0" algn="l">
              <a:spcBef>
                <a:spcPts val="0"/>
              </a:spcBef>
              <a:spcAft>
                <a:spcPts val="1200"/>
              </a:spcAft>
              <a:buNone/>
            </a:pPr>
            <a:r>
              <a:rPr lang="en">
                <a:solidFill>
                  <a:schemeClr val="dk1"/>
                </a:solidFill>
              </a:rPr>
              <a:t>Article PDF link: </a:t>
            </a:r>
            <a:r>
              <a:rPr lang="en" u="sng">
                <a:solidFill>
                  <a:schemeClr val="hlink"/>
                </a:solidFill>
                <a:hlinkClick r:id="rId3"/>
              </a:rPr>
              <a:t>https://drive.google.com/file/d/1CR_gKPFyV_GwES8UWZ3Ci3gkNAlRrewU/view?usp=sharing</a:t>
            </a:r>
            <a:r>
              <a:rPr lang="en">
                <a:solidFill>
                  <a:schemeClr val="dk1"/>
                </a:solidFill>
              </a:rPr>
              <a:t> </a:t>
            </a:r>
            <a:endParaRPr>
              <a:solidFill>
                <a:schemeClr val="dk1"/>
              </a:solidFill>
            </a:endParaRPr>
          </a:p>
        </p:txBody>
      </p:sp>
      <p:pic>
        <p:nvPicPr>
          <p:cNvPr id="581" name="Google Shape;581;p60"/>
          <p:cNvPicPr preferRelativeResize="0"/>
          <p:nvPr/>
        </p:nvPicPr>
        <p:blipFill>
          <a:blip r:embed="rId4">
            <a:alphaModFix/>
          </a:blip>
          <a:stretch>
            <a:fillRect/>
          </a:stretch>
        </p:blipFill>
        <p:spPr>
          <a:xfrm>
            <a:off x="2299737" y="2179143"/>
            <a:ext cx="2179088" cy="2788481"/>
          </a:xfrm>
          <a:prstGeom prst="rect">
            <a:avLst/>
          </a:prstGeom>
          <a:noFill/>
          <a:ln cap="flat" cmpd="sng" w="9525">
            <a:solidFill>
              <a:schemeClr val="dk1"/>
            </a:solidFill>
            <a:prstDash val="solid"/>
            <a:round/>
            <a:headEnd len="sm" w="sm" type="none"/>
            <a:tailEnd len="sm" w="sm" type="none"/>
          </a:ln>
        </p:spPr>
      </p:pic>
      <p:pic>
        <p:nvPicPr>
          <p:cNvPr id="582" name="Google Shape;582;p60"/>
          <p:cNvPicPr preferRelativeResize="0"/>
          <p:nvPr/>
        </p:nvPicPr>
        <p:blipFill>
          <a:blip r:embed="rId5">
            <a:alphaModFix/>
          </a:blip>
          <a:stretch>
            <a:fillRect/>
          </a:stretch>
        </p:blipFill>
        <p:spPr>
          <a:xfrm>
            <a:off x="1537445" y="2025863"/>
            <a:ext cx="2179088" cy="2761607"/>
          </a:xfrm>
          <a:prstGeom prst="rect">
            <a:avLst/>
          </a:prstGeom>
          <a:noFill/>
          <a:ln cap="flat" cmpd="sng" w="9525">
            <a:solidFill>
              <a:schemeClr val="dk1"/>
            </a:solidFill>
            <a:prstDash val="solid"/>
            <a:round/>
            <a:headEnd len="sm" w="sm" type="none"/>
            <a:tailEnd len="sm" w="sm" type="none"/>
          </a:ln>
        </p:spPr>
      </p:pic>
      <p:pic>
        <p:nvPicPr>
          <p:cNvPr id="583" name="Google Shape;583;p60"/>
          <p:cNvPicPr preferRelativeResize="0"/>
          <p:nvPr/>
        </p:nvPicPr>
        <p:blipFill>
          <a:blip r:embed="rId6">
            <a:alphaModFix/>
          </a:blip>
          <a:stretch>
            <a:fillRect/>
          </a:stretch>
        </p:blipFill>
        <p:spPr>
          <a:xfrm>
            <a:off x="842800" y="1611049"/>
            <a:ext cx="2179088" cy="2769520"/>
          </a:xfrm>
          <a:prstGeom prst="rect">
            <a:avLst/>
          </a:prstGeom>
          <a:noFill/>
          <a:ln cap="flat" cmpd="sng" w="9525">
            <a:solidFill>
              <a:schemeClr val="dk1"/>
            </a:solidFill>
            <a:prstDash val="solid"/>
            <a:round/>
            <a:headEnd len="sm" w="sm" type="none"/>
            <a:tailEnd len="sm" w="sm" type="none"/>
          </a:ln>
        </p:spPr>
      </p:pic>
      <p:pic>
        <p:nvPicPr>
          <p:cNvPr id="584" name="Google Shape;584;p60"/>
          <p:cNvPicPr preferRelativeResize="0"/>
          <p:nvPr/>
        </p:nvPicPr>
        <p:blipFill>
          <a:blip r:embed="rId7">
            <a:alphaModFix/>
          </a:blip>
          <a:stretch>
            <a:fillRect/>
          </a:stretch>
        </p:blipFill>
        <p:spPr>
          <a:xfrm>
            <a:off x="6911085" y="2531145"/>
            <a:ext cx="1921224" cy="2560554"/>
          </a:xfrm>
          <a:prstGeom prst="rect">
            <a:avLst/>
          </a:prstGeom>
          <a:noFill/>
          <a:ln cap="flat" cmpd="sng" w="9525">
            <a:solidFill>
              <a:schemeClr val="dk1"/>
            </a:solidFill>
            <a:prstDash val="solid"/>
            <a:round/>
            <a:headEnd len="sm" w="sm" type="none"/>
            <a:tailEnd len="sm" w="sm" type="none"/>
          </a:ln>
        </p:spPr>
      </p:pic>
      <p:sp>
        <p:nvSpPr>
          <p:cNvPr id="585" name="Google Shape;585;p60"/>
          <p:cNvSpPr txBox="1"/>
          <p:nvPr/>
        </p:nvSpPr>
        <p:spPr>
          <a:xfrm>
            <a:off x="5856863" y="3705513"/>
            <a:ext cx="1054200" cy="12621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b="1" lang="en"/>
              <a:t>Scott</a:t>
            </a:r>
            <a:endParaRPr b="1"/>
          </a:p>
          <a:p>
            <a:pPr indent="0" lvl="0" marL="0" rtl="0" algn="r">
              <a:spcBef>
                <a:spcPts val="0"/>
              </a:spcBef>
              <a:spcAft>
                <a:spcPts val="0"/>
              </a:spcAft>
              <a:buNone/>
            </a:pPr>
            <a:r>
              <a:rPr b="1" lang="en"/>
              <a:t>Sumner</a:t>
            </a:r>
            <a:r>
              <a:rPr lang="en"/>
              <a:t>-</a:t>
            </a:r>
            <a:endParaRPr/>
          </a:p>
          <a:p>
            <a:pPr indent="0" lvl="0" marL="0" rtl="0" algn="r">
              <a:spcBef>
                <a:spcPts val="0"/>
              </a:spcBef>
              <a:spcAft>
                <a:spcPts val="0"/>
              </a:spcAft>
              <a:buNone/>
            </a:pPr>
            <a:r>
              <a:rPr i="1" lang="en"/>
              <a:t>American Economic</a:t>
            </a:r>
            <a:endParaRPr i="1"/>
          </a:p>
          <a:p>
            <a:pPr indent="0" lvl="0" marL="0" rtl="0" algn="r">
              <a:spcBef>
                <a:spcPts val="0"/>
              </a:spcBef>
              <a:spcAft>
                <a:spcPts val="0"/>
              </a:spcAft>
              <a:buNone/>
            </a:pPr>
            <a:r>
              <a:rPr i="1" lang="en"/>
              <a:t>Professor</a:t>
            </a:r>
            <a:endParaRPr i="1"/>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589" name="Shape 589"/>
        <p:cNvGrpSpPr/>
        <p:nvPr/>
      </p:nvGrpSpPr>
      <p:grpSpPr>
        <a:xfrm>
          <a:off x="0" y="0"/>
          <a:ext cx="0" cy="0"/>
          <a:chOff x="0" y="0"/>
          <a:chExt cx="0" cy="0"/>
        </a:xfrm>
      </p:grpSpPr>
      <p:pic>
        <p:nvPicPr>
          <p:cNvPr id="590" name="Google Shape;590;p61"/>
          <p:cNvPicPr preferRelativeResize="0"/>
          <p:nvPr/>
        </p:nvPicPr>
        <p:blipFill>
          <a:blip r:embed="rId3">
            <a:alphaModFix/>
          </a:blip>
          <a:stretch>
            <a:fillRect/>
          </a:stretch>
        </p:blipFill>
        <p:spPr>
          <a:xfrm>
            <a:off x="262685" y="49600"/>
            <a:ext cx="6851041" cy="5093899"/>
          </a:xfrm>
          <a:prstGeom prst="rect">
            <a:avLst/>
          </a:prstGeom>
          <a:noFill/>
          <a:ln cap="flat" cmpd="sng" w="19050">
            <a:solidFill>
              <a:schemeClr val="dk1"/>
            </a:solidFill>
            <a:prstDash val="solid"/>
            <a:round/>
            <a:headEnd len="sm" w="sm" type="none"/>
            <a:tailEnd len="sm" w="sm" type="none"/>
          </a:ln>
        </p:spPr>
      </p:pic>
      <p:sp>
        <p:nvSpPr>
          <p:cNvPr id="591" name="Google Shape;591;p61"/>
          <p:cNvSpPr txBox="1"/>
          <p:nvPr/>
        </p:nvSpPr>
        <p:spPr>
          <a:xfrm>
            <a:off x="7113725" y="0"/>
            <a:ext cx="718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t>4.10 </a:t>
            </a:r>
            <a:endParaRPr b="1" sz="1600"/>
          </a:p>
        </p:txBody>
      </p:sp>
      <p:sp>
        <p:nvSpPr>
          <p:cNvPr id="592" name="Google Shape;592;p61"/>
          <p:cNvSpPr txBox="1"/>
          <p:nvPr/>
        </p:nvSpPr>
        <p:spPr>
          <a:xfrm>
            <a:off x="7262875" y="247875"/>
            <a:ext cx="1760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solidFill>
                <a:schemeClr val="dk1"/>
              </a:solidFill>
              <a:highlight>
                <a:srgbClr val="FFFF00"/>
              </a:highlight>
            </a:endParaRPr>
          </a:p>
        </p:txBody>
      </p:sp>
      <p:pic>
        <p:nvPicPr>
          <p:cNvPr id="593" name="Google Shape;593;p61"/>
          <p:cNvPicPr preferRelativeResize="0"/>
          <p:nvPr/>
        </p:nvPicPr>
        <p:blipFill rotWithShape="1">
          <a:blip r:embed="rId4">
            <a:alphaModFix/>
          </a:blip>
          <a:srcRect b="0" l="57473" r="0" t="0"/>
          <a:stretch/>
        </p:blipFill>
        <p:spPr>
          <a:xfrm>
            <a:off x="262675" y="4188825"/>
            <a:ext cx="515550" cy="719175"/>
          </a:xfrm>
          <a:prstGeom prst="rect">
            <a:avLst/>
          </a:prstGeom>
          <a:noFill/>
          <a:ln>
            <a:noFill/>
          </a:ln>
        </p:spPr>
      </p:pic>
      <p:sp>
        <p:nvSpPr>
          <p:cNvPr id="594" name="Google Shape;594;p61"/>
          <p:cNvSpPr txBox="1"/>
          <p:nvPr/>
        </p:nvSpPr>
        <p:spPr>
          <a:xfrm>
            <a:off x="7337225" y="4527900"/>
            <a:ext cx="10038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Scott Sumner</a:t>
            </a:r>
            <a:endParaRPr/>
          </a:p>
        </p:txBody>
      </p:sp>
      <p:pic>
        <p:nvPicPr>
          <p:cNvPr id="595" name="Google Shape;595;p61"/>
          <p:cNvPicPr preferRelativeResize="0"/>
          <p:nvPr/>
        </p:nvPicPr>
        <p:blipFill>
          <a:blip r:embed="rId5">
            <a:alphaModFix/>
          </a:blip>
          <a:stretch>
            <a:fillRect/>
          </a:stretch>
        </p:blipFill>
        <p:spPr>
          <a:xfrm>
            <a:off x="8341025" y="4118361"/>
            <a:ext cx="769176" cy="1025139"/>
          </a:xfrm>
          <a:prstGeom prst="rect">
            <a:avLst/>
          </a:prstGeom>
          <a:noFill/>
          <a:ln cap="flat" cmpd="sng" w="9525">
            <a:solidFill>
              <a:schemeClr val="dk1"/>
            </a:solidFill>
            <a:prstDash val="solid"/>
            <a:round/>
            <a:headEnd len="sm" w="sm" type="none"/>
            <a:tailEnd len="sm" w="sm" type="none"/>
          </a:ln>
        </p:spPr>
      </p:pic>
      <p:sp>
        <p:nvSpPr>
          <p:cNvPr id="596" name="Google Shape;596;p61"/>
          <p:cNvSpPr txBox="1"/>
          <p:nvPr/>
        </p:nvSpPr>
        <p:spPr>
          <a:xfrm>
            <a:off x="7262875" y="247875"/>
            <a:ext cx="17601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solidFill>
                  <a:schemeClr val="dk1"/>
                </a:solidFill>
              </a:rPr>
              <a:t>Piketty classifies (or should I say </a:t>
            </a:r>
            <a:r>
              <a:rPr lang="en" sz="1500">
                <a:solidFill>
                  <a:schemeClr val="dk1"/>
                </a:solidFill>
                <a:highlight>
                  <a:srgbClr val="FFFF00"/>
                </a:highlight>
              </a:rPr>
              <a:t>mis-classifies) slaves as “capital.”</a:t>
            </a:r>
            <a:r>
              <a:rPr lang="en" sz="1500">
                <a:solidFill>
                  <a:schemeClr val="dk1"/>
                </a:solidFill>
              </a:rPr>
              <a:t> It’s true that they were legally considered capital, but in a functional sense they were obviously labor. </a:t>
            </a:r>
            <a:r>
              <a:rPr lang="en" sz="1500">
                <a:solidFill>
                  <a:schemeClr val="dk1"/>
                </a:solidFill>
                <a:highlight>
                  <a:srgbClr val="FFFF00"/>
                </a:highlight>
              </a:rPr>
              <a:t>Slaves don’t stop being people just because the government treats them like animals.</a:t>
            </a:r>
            <a:endParaRPr>
              <a:solidFill>
                <a:schemeClr val="dk1"/>
              </a:solidFill>
              <a:highlight>
                <a:srgbClr val="FFFF00"/>
              </a:highlight>
            </a:endParaRPr>
          </a:p>
        </p:txBody>
      </p:sp>
      <p:sp>
        <p:nvSpPr>
          <p:cNvPr id="597" name="Google Shape;597;p61"/>
          <p:cNvSpPr/>
          <p:nvPr/>
        </p:nvSpPr>
        <p:spPr>
          <a:xfrm>
            <a:off x="1095375" y="2628900"/>
            <a:ext cx="1724025" cy="1009650"/>
          </a:xfrm>
          <a:custGeom>
            <a:rect b="b" l="l" r="r" t="t"/>
            <a:pathLst>
              <a:path extrusionOk="0" h="40386" w="68961">
                <a:moveTo>
                  <a:pt x="0" y="0"/>
                </a:moveTo>
                <a:lnTo>
                  <a:pt x="381" y="26670"/>
                </a:lnTo>
                <a:lnTo>
                  <a:pt x="22098" y="35052"/>
                </a:lnTo>
                <a:lnTo>
                  <a:pt x="46101" y="34290"/>
                </a:lnTo>
                <a:lnTo>
                  <a:pt x="68961" y="40386"/>
                </a:lnTo>
                <a:lnTo>
                  <a:pt x="46482" y="15240"/>
                </a:lnTo>
                <a:lnTo>
                  <a:pt x="22860" y="14859"/>
                </a:lnTo>
                <a:close/>
              </a:path>
            </a:pathLst>
          </a:custGeom>
          <a:solidFill>
            <a:srgbClr val="E6EC41">
              <a:alpha val="81550"/>
            </a:srgbClr>
          </a:solidFill>
          <a:ln cap="flat" cmpd="sng" w="9525">
            <a:solidFill>
              <a:srgbClr val="E6EC41"/>
            </a:solidFill>
            <a:prstDash val="solid"/>
            <a:round/>
            <a:headEnd len="med" w="med" type="none"/>
            <a:tailEnd len="med" w="med" type="none"/>
          </a:ln>
        </p:spPr>
      </p:sp>
      <p:sp>
        <p:nvSpPr>
          <p:cNvPr id="598" name="Google Shape;598;p61"/>
          <p:cNvSpPr/>
          <p:nvPr/>
        </p:nvSpPr>
        <p:spPr>
          <a:xfrm>
            <a:off x="1628775" y="1152525"/>
            <a:ext cx="1438200" cy="162000"/>
          </a:xfrm>
          <a:prstGeom prst="rect">
            <a:avLst/>
          </a:prstGeom>
          <a:solidFill>
            <a:srgbClr val="E6EC41">
              <a:alpha val="48210"/>
            </a:srgbClr>
          </a:solidFill>
          <a:ln cap="flat" cmpd="sng" w="9525">
            <a:solidFill>
              <a:srgbClr val="E6EC4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61"/>
          <p:cNvSpPr/>
          <p:nvPr/>
        </p:nvSpPr>
        <p:spPr>
          <a:xfrm rot="-5401408">
            <a:off x="-656308" y="2009447"/>
            <a:ext cx="2198100" cy="162000"/>
          </a:xfrm>
          <a:prstGeom prst="rect">
            <a:avLst/>
          </a:prstGeom>
          <a:solidFill>
            <a:srgbClr val="EB9532">
              <a:alpha val="63100"/>
            </a:srgbClr>
          </a:solidFill>
          <a:ln cap="flat" cmpd="sng" w="9525">
            <a:solidFill>
              <a:srgbClr val="E6EC4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8"/>
                                        </p:tgtEl>
                                        <p:attrNameLst>
                                          <p:attrName>style.visibility</p:attrName>
                                        </p:attrNameLst>
                                      </p:cBhvr>
                                      <p:to>
                                        <p:strVal val="visible"/>
                                      </p:to>
                                    </p:set>
                                    <p:animEffect filter="fade" transition="in">
                                      <p:cBhvr>
                                        <p:cTn dur="1000"/>
                                        <p:tgtEl>
                                          <p:spTgt spid="5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1000"/>
                                        <p:tgtEl>
                                          <p:spTgt spid="5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pic>
        <p:nvPicPr>
          <p:cNvPr id="137" name="Google Shape;137;p17"/>
          <p:cNvPicPr preferRelativeResize="0"/>
          <p:nvPr/>
        </p:nvPicPr>
        <p:blipFill>
          <a:blip r:embed="rId3">
            <a:alphaModFix amt="10000"/>
          </a:blip>
          <a:stretch>
            <a:fillRect/>
          </a:stretch>
        </p:blipFill>
        <p:spPr>
          <a:xfrm>
            <a:off x="1386270" y="0"/>
            <a:ext cx="6371469" cy="5143500"/>
          </a:xfrm>
          <a:prstGeom prst="rect">
            <a:avLst/>
          </a:prstGeom>
          <a:noFill/>
          <a:ln>
            <a:noFill/>
          </a:ln>
        </p:spPr>
      </p:pic>
      <p:sp>
        <p:nvSpPr>
          <p:cNvPr id="138" name="Google Shape;138;p17"/>
          <p:cNvSpPr txBox="1"/>
          <p:nvPr>
            <p:ph type="ctrTitle"/>
          </p:nvPr>
        </p:nvSpPr>
        <p:spPr>
          <a:xfrm>
            <a:off x="311700" y="446175"/>
            <a:ext cx="8520600" cy="4412400"/>
          </a:xfrm>
          <a:prstGeom prst="rect">
            <a:avLst/>
          </a:prstGeom>
        </p:spPr>
        <p:txBody>
          <a:bodyPr anchorCtr="0" anchor="b"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700">
                <a:latin typeface="Times New Roman"/>
                <a:ea typeface="Times New Roman"/>
                <a:cs typeface="Times New Roman"/>
                <a:sym typeface="Times New Roman"/>
              </a:rPr>
              <a:t>“All the perplexities, confusion, and distress in Americans arise, not from defects in their Constitution...not from want of honor or virtue, so much as from the downright ignorance of the nature of coin, credit, and circulation.”</a:t>
            </a:r>
            <a:endParaRPr b="1" sz="2700">
              <a:latin typeface="Times New Roman"/>
              <a:ea typeface="Times New Roman"/>
              <a:cs typeface="Times New Roman"/>
              <a:sym typeface="Times New Roman"/>
            </a:endParaRPr>
          </a:p>
          <a:p>
            <a:pPr indent="0" lvl="0" marL="0" rtl="0" algn="r">
              <a:lnSpc>
                <a:spcPct val="115000"/>
              </a:lnSpc>
              <a:spcBef>
                <a:spcPts val="800"/>
              </a:spcBef>
              <a:spcAft>
                <a:spcPts val="0"/>
              </a:spcAft>
              <a:buClr>
                <a:schemeClr val="dk1"/>
              </a:buClr>
              <a:buSzPts val="1100"/>
              <a:buFont typeface="Arial"/>
              <a:buNone/>
            </a:pPr>
            <a:r>
              <a:rPr b="1" i="1" lang="en" sz="1950">
                <a:solidFill>
                  <a:srgbClr val="414042"/>
                </a:solidFill>
                <a:latin typeface="Times New Roman"/>
                <a:ea typeface="Times New Roman"/>
                <a:cs typeface="Times New Roman"/>
                <a:sym typeface="Times New Roman"/>
              </a:rPr>
              <a:t>John Adams, 2nd President</a:t>
            </a:r>
            <a:endParaRPr b="1" i="1" sz="1950">
              <a:solidFill>
                <a:srgbClr val="414042"/>
              </a:solidFill>
              <a:latin typeface="Times New Roman"/>
              <a:ea typeface="Times New Roman"/>
              <a:cs typeface="Times New Roman"/>
              <a:sym typeface="Times New Roman"/>
            </a:endParaRPr>
          </a:p>
          <a:p>
            <a:pPr indent="0" lvl="0" marL="0" rtl="0" algn="ctr">
              <a:spcBef>
                <a:spcPts val="80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603" name="Shape 603"/>
        <p:cNvGrpSpPr/>
        <p:nvPr/>
      </p:nvGrpSpPr>
      <p:grpSpPr>
        <a:xfrm>
          <a:off x="0" y="0"/>
          <a:ext cx="0" cy="0"/>
          <a:chOff x="0" y="0"/>
          <a:chExt cx="0" cy="0"/>
        </a:xfrm>
      </p:grpSpPr>
      <p:pic>
        <p:nvPicPr>
          <p:cNvPr id="604" name="Google Shape;604;p62"/>
          <p:cNvPicPr preferRelativeResize="0"/>
          <p:nvPr/>
        </p:nvPicPr>
        <p:blipFill>
          <a:blip r:embed="rId3">
            <a:alphaModFix/>
          </a:blip>
          <a:stretch>
            <a:fillRect/>
          </a:stretch>
        </p:blipFill>
        <p:spPr>
          <a:xfrm>
            <a:off x="262685" y="49600"/>
            <a:ext cx="6851041" cy="5093899"/>
          </a:xfrm>
          <a:prstGeom prst="rect">
            <a:avLst/>
          </a:prstGeom>
          <a:noFill/>
          <a:ln cap="flat" cmpd="sng" w="19050">
            <a:solidFill>
              <a:schemeClr val="dk1"/>
            </a:solidFill>
            <a:prstDash val="solid"/>
            <a:round/>
            <a:headEnd len="sm" w="sm" type="none"/>
            <a:tailEnd len="sm" w="sm" type="none"/>
          </a:ln>
        </p:spPr>
      </p:pic>
      <p:sp>
        <p:nvSpPr>
          <p:cNvPr id="605" name="Google Shape;605;p62"/>
          <p:cNvSpPr txBox="1"/>
          <p:nvPr/>
        </p:nvSpPr>
        <p:spPr>
          <a:xfrm>
            <a:off x="7113725" y="0"/>
            <a:ext cx="7188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t>4.10 </a:t>
            </a:r>
            <a:endParaRPr b="1" sz="1600"/>
          </a:p>
        </p:txBody>
      </p:sp>
      <p:pic>
        <p:nvPicPr>
          <p:cNvPr id="606" name="Google Shape;606;p62"/>
          <p:cNvPicPr preferRelativeResize="0"/>
          <p:nvPr/>
        </p:nvPicPr>
        <p:blipFill rotWithShape="1">
          <a:blip r:embed="rId4">
            <a:alphaModFix/>
          </a:blip>
          <a:srcRect b="0" l="57473" r="0" t="0"/>
          <a:stretch/>
        </p:blipFill>
        <p:spPr>
          <a:xfrm>
            <a:off x="262675" y="4188825"/>
            <a:ext cx="515550" cy="719175"/>
          </a:xfrm>
          <a:prstGeom prst="rect">
            <a:avLst/>
          </a:prstGeom>
          <a:noFill/>
          <a:ln>
            <a:noFill/>
          </a:ln>
        </p:spPr>
      </p:pic>
      <p:sp>
        <p:nvSpPr>
          <p:cNvPr id="607" name="Google Shape;607;p62"/>
          <p:cNvSpPr txBox="1"/>
          <p:nvPr/>
        </p:nvSpPr>
        <p:spPr>
          <a:xfrm>
            <a:off x="7337225" y="4527900"/>
            <a:ext cx="10038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Scott Sumner</a:t>
            </a:r>
            <a:endParaRPr/>
          </a:p>
        </p:txBody>
      </p:sp>
      <p:cxnSp>
        <p:nvCxnSpPr>
          <p:cNvPr id="608" name="Google Shape;608;p62"/>
          <p:cNvCxnSpPr/>
          <p:nvPr/>
        </p:nvCxnSpPr>
        <p:spPr>
          <a:xfrm flipH="1" rot="10800000">
            <a:off x="2243300" y="1598800"/>
            <a:ext cx="12300" cy="2491200"/>
          </a:xfrm>
          <a:prstGeom prst="straightConnector1">
            <a:avLst/>
          </a:prstGeom>
          <a:noFill/>
          <a:ln cap="flat" cmpd="sng" w="19050">
            <a:solidFill>
              <a:schemeClr val="accent6"/>
            </a:solidFill>
            <a:prstDash val="solid"/>
            <a:round/>
            <a:headEnd len="med" w="med" type="none"/>
            <a:tailEnd len="med" w="med" type="none"/>
          </a:ln>
        </p:spPr>
      </p:cxnSp>
      <p:cxnSp>
        <p:nvCxnSpPr>
          <p:cNvPr id="609" name="Google Shape;609;p62"/>
          <p:cNvCxnSpPr/>
          <p:nvPr/>
        </p:nvCxnSpPr>
        <p:spPr>
          <a:xfrm flipH="1" rot="10800000">
            <a:off x="2817100" y="1598800"/>
            <a:ext cx="12300" cy="2491200"/>
          </a:xfrm>
          <a:prstGeom prst="straightConnector1">
            <a:avLst/>
          </a:prstGeom>
          <a:noFill/>
          <a:ln cap="flat" cmpd="sng" w="19050">
            <a:solidFill>
              <a:schemeClr val="accent6"/>
            </a:solidFill>
            <a:prstDash val="solid"/>
            <a:round/>
            <a:headEnd len="med" w="med" type="none"/>
            <a:tailEnd len="med" w="med" type="none"/>
          </a:ln>
        </p:spPr>
      </p:cxnSp>
      <p:cxnSp>
        <p:nvCxnSpPr>
          <p:cNvPr id="610" name="Google Shape;610;p62"/>
          <p:cNvCxnSpPr/>
          <p:nvPr/>
        </p:nvCxnSpPr>
        <p:spPr>
          <a:xfrm flipH="1" rot="10800000">
            <a:off x="1090675" y="3111575"/>
            <a:ext cx="5776800" cy="11700"/>
          </a:xfrm>
          <a:prstGeom prst="straightConnector1">
            <a:avLst/>
          </a:prstGeom>
          <a:noFill/>
          <a:ln cap="flat" cmpd="sng" w="19050">
            <a:solidFill>
              <a:schemeClr val="accent6"/>
            </a:solidFill>
            <a:prstDash val="solid"/>
            <a:round/>
            <a:headEnd len="med" w="med" type="none"/>
            <a:tailEnd len="med" w="med" type="none"/>
          </a:ln>
        </p:spPr>
      </p:cxnSp>
      <p:cxnSp>
        <p:nvCxnSpPr>
          <p:cNvPr id="611" name="Google Shape;611;p62"/>
          <p:cNvCxnSpPr/>
          <p:nvPr/>
        </p:nvCxnSpPr>
        <p:spPr>
          <a:xfrm flipH="1" rot="10800000">
            <a:off x="1090675" y="2216300"/>
            <a:ext cx="5796000" cy="18300"/>
          </a:xfrm>
          <a:prstGeom prst="straightConnector1">
            <a:avLst/>
          </a:prstGeom>
          <a:noFill/>
          <a:ln cap="flat" cmpd="sng" w="19050">
            <a:solidFill>
              <a:schemeClr val="accent6"/>
            </a:solidFill>
            <a:prstDash val="solid"/>
            <a:round/>
            <a:headEnd len="med" w="med" type="none"/>
            <a:tailEnd len="med" w="med" type="none"/>
          </a:ln>
        </p:spPr>
      </p:cxnSp>
      <p:cxnSp>
        <p:nvCxnSpPr>
          <p:cNvPr id="612" name="Google Shape;612;p62"/>
          <p:cNvCxnSpPr/>
          <p:nvPr/>
        </p:nvCxnSpPr>
        <p:spPr>
          <a:xfrm flipH="1" rot="10800000">
            <a:off x="1071475" y="2663925"/>
            <a:ext cx="5796000" cy="18300"/>
          </a:xfrm>
          <a:prstGeom prst="straightConnector1">
            <a:avLst/>
          </a:prstGeom>
          <a:noFill/>
          <a:ln cap="flat" cmpd="sng" w="19050">
            <a:solidFill>
              <a:schemeClr val="accent6"/>
            </a:solidFill>
            <a:prstDash val="solid"/>
            <a:round/>
            <a:headEnd len="med" w="med" type="none"/>
            <a:tailEnd len="med" w="med" type="none"/>
          </a:ln>
        </p:spPr>
      </p:cxnSp>
      <p:cxnSp>
        <p:nvCxnSpPr>
          <p:cNvPr id="613" name="Google Shape;613;p62"/>
          <p:cNvCxnSpPr/>
          <p:nvPr/>
        </p:nvCxnSpPr>
        <p:spPr>
          <a:xfrm flipH="1" rot="10800000">
            <a:off x="1090675" y="3597425"/>
            <a:ext cx="5796000" cy="18300"/>
          </a:xfrm>
          <a:prstGeom prst="straightConnector1">
            <a:avLst/>
          </a:prstGeom>
          <a:noFill/>
          <a:ln cap="flat" cmpd="sng" w="19050">
            <a:solidFill>
              <a:schemeClr val="accent6"/>
            </a:solidFill>
            <a:prstDash val="solid"/>
            <a:round/>
            <a:headEnd len="med" w="med" type="none"/>
            <a:tailEnd len="med" w="med" type="none"/>
          </a:ln>
        </p:spPr>
      </p:cxnSp>
      <p:sp>
        <p:nvSpPr>
          <p:cNvPr id="614" name="Google Shape;614;p62"/>
          <p:cNvSpPr/>
          <p:nvPr/>
        </p:nvSpPr>
        <p:spPr>
          <a:xfrm>
            <a:off x="2247900" y="3114675"/>
            <a:ext cx="557225" cy="504825"/>
          </a:xfrm>
          <a:custGeom>
            <a:rect b="b" l="l" r="r" t="t"/>
            <a:pathLst>
              <a:path extrusionOk="0" h="20193" w="22289">
                <a:moveTo>
                  <a:pt x="381" y="0"/>
                </a:moveTo>
                <a:lnTo>
                  <a:pt x="4953" y="381"/>
                </a:lnTo>
                <a:lnTo>
                  <a:pt x="22289" y="20193"/>
                </a:lnTo>
                <a:lnTo>
                  <a:pt x="16574" y="19622"/>
                </a:lnTo>
                <a:lnTo>
                  <a:pt x="0" y="15240"/>
                </a:lnTo>
                <a:close/>
              </a:path>
            </a:pathLst>
          </a:custGeom>
          <a:solidFill>
            <a:srgbClr val="EB7373">
              <a:alpha val="58929"/>
            </a:srgbClr>
          </a:solidFill>
          <a:ln cap="flat" cmpd="sng" w="9525">
            <a:solidFill>
              <a:srgbClr val="EB7373"/>
            </a:solidFill>
            <a:prstDash val="solid"/>
            <a:round/>
            <a:headEnd len="med" w="med" type="none"/>
            <a:tailEnd len="med" w="med" type="none"/>
          </a:ln>
        </p:spPr>
      </p:sp>
      <p:sp>
        <p:nvSpPr>
          <p:cNvPr id="615" name="Google Shape;615;p62"/>
          <p:cNvSpPr/>
          <p:nvPr/>
        </p:nvSpPr>
        <p:spPr>
          <a:xfrm>
            <a:off x="2252675" y="1963750"/>
            <a:ext cx="576250" cy="1166800"/>
          </a:xfrm>
          <a:custGeom>
            <a:rect b="b" l="l" r="r" t="t"/>
            <a:pathLst>
              <a:path extrusionOk="0" h="46672" w="23050">
                <a:moveTo>
                  <a:pt x="0" y="0"/>
                </a:moveTo>
                <a:lnTo>
                  <a:pt x="0" y="30480"/>
                </a:lnTo>
                <a:lnTo>
                  <a:pt x="23050" y="46672"/>
                </a:lnTo>
                <a:lnTo>
                  <a:pt x="22860" y="2667"/>
                </a:lnTo>
                <a:close/>
              </a:path>
            </a:pathLst>
          </a:custGeom>
          <a:solidFill>
            <a:srgbClr val="A1DD98">
              <a:alpha val="67260"/>
            </a:srgbClr>
          </a:solidFill>
          <a:ln cap="flat" cmpd="sng" w="9525">
            <a:solidFill>
              <a:schemeClr val="dk2"/>
            </a:solidFill>
            <a:prstDash val="solid"/>
            <a:round/>
            <a:headEnd len="med" w="med" type="none"/>
            <a:tailEnd len="med" w="med" type="none"/>
          </a:ln>
        </p:spPr>
      </p:sp>
      <p:sp>
        <p:nvSpPr>
          <p:cNvPr id="616" name="Google Shape;616;p62"/>
          <p:cNvSpPr/>
          <p:nvPr/>
        </p:nvSpPr>
        <p:spPr>
          <a:xfrm>
            <a:off x="2781300" y="1997075"/>
            <a:ext cx="76200" cy="76200"/>
          </a:xfrm>
          <a:prstGeom prst="ellipse">
            <a:avLst/>
          </a:prstGeom>
          <a:solidFill>
            <a:srgbClr val="38761D"/>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62"/>
          <p:cNvSpPr/>
          <p:nvPr/>
        </p:nvSpPr>
        <p:spPr>
          <a:xfrm>
            <a:off x="2781300" y="3079325"/>
            <a:ext cx="76200" cy="76200"/>
          </a:xfrm>
          <a:prstGeom prst="ellipse">
            <a:avLst/>
          </a:prstGeom>
          <a:solidFill>
            <a:srgbClr val="38761D"/>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8" name="Google Shape;618;p62"/>
          <p:cNvSpPr/>
          <p:nvPr/>
        </p:nvSpPr>
        <p:spPr>
          <a:xfrm>
            <a:off x="2211350" y="1920875"/>
            <a:ext cx="76200" cy="76200"/>
          </a:xfrm>
          <a:prstGeom prst="ellipse">
            <a:avLst/>
          </a:prstGeom>
          <a:solidFill>
            <a:srgbClr val="38761D"/>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9" name="Google Shape;619;p62"/>
          <p:cNvSpPr/>
          <p:nvPr/>
        </p:nvSpPr>
        <p:spPr>
          <a:xfrm>
            <a:off x="2211350" y="2663925"/>
            <a:ext cx="76200" cy="76200"/>
          </a:xfrm>
          <a:prstGeom prst="ellipse">
            <a:avLst/>
          </a:prstGeom>
          <a:solidFill>
            <a:srgbClr val="38761D"/>
          </a:solidFill>
          <a:ln cap="flat" cmpd="sng" w="9525">
            <a:solidFill>
              <a:srgbClr val="3876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0" name="Google Shape;620;p62"/>
          <p:cNvSpPr/>
          <p:nvPr/>
        </p:nvSpPr>
        <p:spPr>
          <a:xfrm>
            <a:off x="1628775" y="1152525"/>
            <a:ext cx="1438200" cy="162000"/>
          </a:xfrm>
          <a:prstGeom prst="rect">
            <a:avLst/>
          </a:prstGeom>
          <a:solidFill>
            <a:srgbClr val="E6EC41">
              <a:alpha val="48210"/>
            </a:srgbClr>
          </a:solidFill>
          <a:ln cap="flat" cmpd="sng" w="9525">
            <a:solidFill>
              <a:srgbClr val="E6EC4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62"/>
          <p:cNvSpPr/>
          <p:nvPr/>
        </p:nvSpPr>
        <p:spPr>
          <a:xfrm>
            <a:off x="1628775" y="706250"/>
            <a:ext cx="1581300" cy="162000"/>
          </a:xfrm>
          <a:prstGeom prst="rect">
            <a:avLst/>
          </a:prstGeom>
          <a:solidFill>
            <a:srgbClr val="A1DD98">
              <a:alpha val="67260"/>
            </a:srgbClr>
          </a:solidFill>
          <a:ln cap="flat" cmpd="sng" w="9525">
            <a:solidFill>
              <a:srgbClr val="A1DD9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62"/>
          <p:cNvSpPr/>
          <p:nvPr/>
        </p:nvSpPr>
        <p:spPr>
          <a:xfrm>
            <a:off x="1628775" y="929388"/>
            <a:ext cx="1438200" cy="162000"/>
          </a:xfrm>
          <a:prstGeom prst="rect">
            <a:avLst/>
          </a:prstGeom>
          <a:solidFill>
            <a:srgbClr val="A5E5FA">
              <a:alpha val="69050"/>
            </a:srgbClr>
          </a:solidFill>
          <a:ln cap="flat" cmpd="sng" w="9525">
            <a:solidFill>
              <a:srgbClr val="A5E5F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23" name="Google Shape;623;p62"/>
          <p:cNvCxnSpPr>
            <a:stCxn id="619" idx="4"/>
          </p:cNvCxnSpPr>
          <p:nvPr/>
        </p:nvCxnSpPr>
        <p:spPr>
          <a:xfrm>
            <a:off x="2249450" y="2740125"/>
            <a:ext cx="3300" cy="368100"/>
          </a:xfrm>
          <a:prstGeom prst="straightConnector1">
            <a:avLst/>
          </a:prstGeom>
          <a:noFill/>
          <a:ln cap="flat" cmpd="sng" w="28575">
            <a:solidFill>
              <a:srgbClr val="4A86E8"/>
            </a:solidFill>
            <a:prstDash val="solid"/>
            <a:round/>
            <a:headEnd len="med" w="med" type="none"/>
            <a:tailEnd len="med" w="med" type="none"/>
          </a:ln>
        </p:spPr>
      </p:cxnSp>
      <p:cxnSp>
        <p:nvCxnSpPr>
          <p:cNvPr id="624" name="Google Shape;624;p62"/>
          <p:cNvCxnSpPr>
            <a:stCxn id="617" idx="4"/>
          </p:cNvCxnSpPr>
          <p:nvPr/>
        </p:nvCxnSpPr>
        <p:spPr>
          <a:xfrm flipH="1">
            <a:off x="2814600" y="3155525"/>
            <a:ext cx="4800" cy="476700"/>
          </a:xfrm>
          <a:prstGeom prst="straightConnector1">
            <a:avLst/>
          </a:prstGeom>
          <a:noFill/>
          <a:ln cap="flat" cmpd="sng" w="28575">
            <a:solidFill>
              <a:srgbClr val="4A86E8"/>
            </a:solidFill>
            <a:prstDash val="solid"/>
            <a:round/>
            <a:headEnd len="med" w="med" type="none"/>
            <a:tailEnd len="med" w="med" type="none"/>
          </a:ln>
        </p:spPr>
      </p:cxnSp>
      <p:sp>
        <p:nvSpPr>
          <p:cNvPr id="625" name="Google Shape;625;p62"/>
          <p:cNvSpPr/>
          <p:nvPr/>
        </p:nvSpPr>
        <p:spPr>
          <a:xfrm rot="-5401408">
            <a:off x="-656308" y="2009447"/>
            <a:ext cx="2198100" cy="162000"/>
          </a:xfrm>
          <a:prstGeom prst="rect">
            <a:avLst/>
          </a:prstGeom>
          <a:solidFill>
            <a:srgbClr val="EB9532">
              <a:alpha val="63100"/>
            </a:srgbClr>
          </a:solidFill>
          <a:ln cap="flat" cmpd="sng" w="9525">
            <a:solidFill>
              <a:srgbClr val="E6EC4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6" name="Google Shape;626;p62"/>
          <p:cNvSpPr txBox="1"/>
          <p:nvPr/>
        </p:nvSpPr>
        <p:spPr>
          <a:xfrm>
            <a:off x="7113725" y="223100"/>
            <a:ext cx="1996500" cy="4340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1200"/>
              </a:spcAft>
              <a:buClr>
                <a:schemeClr val="dk1"/>
              </a:buClr>
              <a:buSzPts val="1100"/>
              <a:buFont typeface="Arial"/>
              <a:buNone/>
            </a:pPr>
            <a:r>
              <a:rPr lang="en" sz="1500">
                <a:solidFill>
                  <a:schemeClr val="dk1"/>
                </a:solidFill>
              </a:rPr>
              <a:t>Between 1850 and 1880 the market </a:t>
            </a:r>
            <a:r>
              <a:rPr lang="en" sz="1500">
                <a:solidFill>
                  <a:schemeClr val="dk1"/>
                </a:solidFill>
                <a:highlight>
                  <a:srgbClr val="FFFF00"/>
                </a:highlight>
              </a:rPr>
              <a:t>value of slaves falls by just over 100% of GDP.</a:t>
            </a:r>
            <a:r>
              <a:rPr lang="en" sz="1500">
                <a:solidFill>
                  <a:schemeClr val="dk1"/>
                </a:solidFill>
              </a:rPr>
              <a:t> And that </a:t>
            </a:r>
            <a:r>
              <a:rPr b="1" lang="en" sz="1500">
                <a:solidFill>
                  <a:schemeClr val="dk1"/>
                </a:solidFill>
                <a:highlight>
                  <a:srgbClr val="00FF00"/>
                </a:highlight>
              </a:rPr>
              <a:t>decrease is almost precisely offset by a slightly more than 100% increase in capital (industrial and housing.)</a:t>
            </a:r>
            <a:r>
              <a:rPr lang="en" sz="1500">
                <a:solidFill>
                  <a:schemeClr val="dk1"/>
                </a:solidFill>
                <a:highlight>
                  <a:srgbClr val="FFFF00"/>
                </a:highlight>
              </a:rPr>
              <a:t> The total capital stock declines slightly in the Piketty graph, but that’s only because of a fall in the value of agricultural land, not capital.</a:t>
            </a:r>
            <a:endParaRPr sz="1800">
              <a:highlight>
                <a:srgbClr val="FFFF00"/>
              </a:highlight>
            </a:endParaRPr>
          </a:p>
        </p:txBody>
      </p:sp>
      <p:pic>
        <p:nvPicPr>
          <p:cNvPr id="627" name="Google Shape;627;p62"/>
          <p:cNvPicPr preferRelativeResize="0"/>
          <p:nvPr/>
        </p:nvPicPr>
        <p:blipFill>
          <a:blip r:embed="rId5">
            <a:alphaModFix/>
          </a:blip>
          <a:stretch>
            <a:fillRect/>
          </a:stretch>
        </p:blipFill>
        <p:spPr>
          <a:xfrm>
            <a:off x="8341025" y="4185489"/>
            <a:ext cx="718800" cy="958010"/>
          </a:xfrm>
          <a:prstGeom prst="rect">
            <a:avLst/>
          </a:prstGeom>
          <a:noFill/>
          <a:ln cap="flat" cmpd="sng" w="9525">
            <a:solidFill>
              <a:schemeClr val="dk1"/>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4"/>
                                        </p:tgtEl>
                                        <p:attrNameLst>
                                          <p:attrName>style.visibility</p:attrName>
                                        </p:attrNameLst>
                                      </p:cBhvr>
                                      <p:to>
                                        <p:strVal val="visible"/>
                                      </p:to>
                                    </p:set>
                                    <p:animEffect filter="fade" transition="in">
                                      <p:cBhvr>
                                        <p:cTn dur="1000"/>
                                        <p:tgtEl>
                                          <p:spTgt spid="6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5"/>
                                        </p:tgtEl>
                                        <p:attrNameLst>
                                          <p:attrName>style.visibility</p:attrName>
                                        </p:attrNameLst>
                                      </p:cBhvr>
                                      <p:to>
                                        <p:strVal val="visible"/>
                                      </p:to>
                                    </p:set>
                                    <p:animEffect filter="fade" transition="in">
                                      <p:cBhvr>
                                        <p:cTn dur="1000"/>
                                        <p:tgtEl>
                                          <p:spTgt spid="6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8"/>
                                        </p:tgtEl>
                                        <p:attrNameLst>
                                          <p:attrName>style.visibility</p:attrName>
                                        </p:attrNameLst>
                                      </p:cBhvr>
                                      <p:to>
                                        <p:strVal val="visible"/>
                                      </p:to>
                                    </p:set>
                                    <p:animEffect filter="fade" transition="in">
                                      <p:cBhvr>
                                        <p:cTn dur="1000"/>
                                        <p:tgtEl>
                                          <p:spTgt spid="6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6"/>
                                        </p:tgtEl>
                                        <p:attrNameLst>
                                          <p:attrName>style.visibility</p:attrName>
                                        </p:attrNameLst>
                                      </p:cBhvr>
                                      <p:to>
                                        <p:strVal val="visible"/>
                                      </p:to>
                                    </p:set>
                                    <p:animEffect filter="fade" transition="in">
                                      <p:cBhvr>
                                        <p:cTn dur="1000"/>
                                        <p:tgtEl>
                                          <p:spTgt spid="61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9"/>
                                        </p:tgtEl>
                                        <p:attrNameLst>
                                          <p:attrName>style.visibility</p:attrName>
                                        </p:attrNameLst>
                                      </p:cBhvr>
                                      <p:to>
                                        <p:strVal val="visible"/>
                                      </p:to>
                                    </p:set>
                                    <p:animEffect filter="fade" transition="in">
                                      <p:cBhvr>
                                        <p:cTn dur="1000"/>
                                        <p:tgtEl>
                                          <p:spTgt spid="61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7"/>
                                        </p:tgtEl>
                                        <p:attrNameLst>
                                          <p:attrName>style.visibility</p:attrName>
                                        </p:attrNameLst>
                                      </p:cBhvr>
                                      <p:to>
                                        <p:strVal val="visible"/>
                                      </p:to>
                                    </p:set>
                                    <p:animEffect filter="fade" transition="in">
                                      <p:cBhvr>
                                        <p:cTn dur="1000"/>
                                        <p:tgtEl>
                                          <p:spTgt spid="61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3"/>
                                        </p:tgtEl>
                                        <p:attrNameLst>
                                          <p:attrName>style.visibility</p:attrName>
                                        </p:attrNameLst>
                                      </p:cBhvr>
                                      <p:to>
                                        <p:strVal val="visible"/>
                                      </p:to>
                                    </p:set>
                                    <p:animEffect filter="fade" transition="in">
                                      <p:cBhvr>
                                        <p:cTn dur="1000"/>
                                        <p:tgtEl>
                                          <p:spTgt spid="62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4"/>
                                        </p:tgtEl>
                                        <p:attrNameLst>
                                          <p:attrName>style.visibility</p:attrName>
                                        </p:attrNameLst>
                                      </p:cBhvr>
                                      <p:to>
                                        <p:strVal val="visible"/>
                                      </p:to>
                                    </p:set>
                                    <p:animEffect filter="fade" transition="in">
                                      <p:cBhvr>
                                        <p:cTn dur="1000"/>
                                        <p:tgtEl>
                                          <p:spTgt spid="6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631" name="Shape 631"/>
        <p:cNvGrpSpPr/>
        <p:nvPr/>
      </p:nvGrpSpPr>
      <p:grpSpPr>
        <a:xfrm>
          <a:off x="0" y="0"/>
          <a:ext cx="0" cy="0"/>
          <a:chOff x="0" y="0"/>
          <a:chExt cx="0" cy="0"/>
        </a:xfrm>
      </p:grpSpPr>
      <p:sp>
        <p:nvSpPr>
          <p:cNvPr id="632" name="Google Shape;632;p63"/>
          <p:cNvSpPr txBox="1"/>
          <p:nvPr>
            <p:ph type="title"/>
          </p:nvPr>
        </p:nvSpPr>
        <p:spPr>
          <a:xfrm>
            <a:off x="123950" y="159975"/>
            <a:ext cx="8708400" cy="1352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000">
                <a:highlight>
                  <a:srgbClr val="E6EC41"/>
                </a:highlight>
              </a:rPr>
              <a:t>In fact, countries with free labor tend to be more prosperous. </a:t>
            </a:r>
            <a:endParaRPr b="1" sz="2000">
              <a:highlight>
                <a:srgbClr val="E6EC41"/>
              </a:highlight>
            </a:endParaRPr>
          </a:p>
          <a:p>
            <a:pPr indent="0" lvl="0" marL="0" rtl="0" algn="l">
              <a:spcBef>
                <a:spcPts val="0"/>
              </a:spcBef>
              <a:spcAft>
                <a:spcPts val="0"/>
              </a:spcAft>
              <a:buNone/>
            </a:pPr>
            <a:r>
              <a:t/>
            </a:r>
            <a:endParaRPr b="1" sz="1500">
              <a:highlight>
                <a:srgbClr val="E6EC41"/>
              </a:highlight>
            </a:endParaRPr>
          </a:p>
          <a:p>
            <a:pPr indent="0" lvl="0" marL="0" rtl="0" algn="l">
              <a:spcBef>
                <a:spcPts val="0"/>
              </a:spcBef>
              <a:spcAft>
                <a:spcPts val="0"/>
              </a:spcAft>
              <a:buNone/>
            </a:pPr>
            <a:r>
              <a:rPr i="1" lang="en" sz="1500" u="sng"/>
              <a:t>Critique</a:t>
            </a:r>
            <a:r>
              <a:rPr b="1" lang="en" sz="1500"/>
              <a:t>: </a:t>
            </a:r>
            <a:r>
              <a:rPr b="1" lang="en" sz="1500"/>
              <a:t>Yglesias</a:t>
            </a:r>
            <a:r>
              <a:rPr b="1" lang="en" sz="1500"/>
              <a:t> post contains a graph (from Thomas Piketty’s book)</a:t>
            </a:r>
            <a:endParaRPr b="1"/>
          </a:p>
        </p:txBody>
      </p:sp>
      <p:sp>
        <p:nvSpPr>
          <p:cNvPr id="633" name="Google Shape;633;p63"/>
          <p:cNvSpPr txBox="1"/>
          <p:nvPr>
            <p:ph idx="1" type="body"/>
          </p:nvPr>
        </p:nvSpPr>
        <p:spPr>
          <a:xfrm>
            <a:off x="49500" y="1177425"/>
            <a:ext cx="7560300" cy="3899400"/>
          </a:xfrm>
          <a:prstGeom prst="rect">
            <a:avLst/>
          </a:prstGeom>
        </p:spPr>
        <p:txBody>
          <a:bodyPr anchorCtr="0" anchor="t" bIns="91425" lIns="91425" spcFirstLastPara="1" rIns="91425" wrap="square" tIns="91425">
            <a:noAutofit/>
          </a:bodyPr>
          <a:lstStyle/>
          <a:p>
            <a:pPr indent="-336550" lvl="0" marL="457200" rtl="0" algn="l">
              <a:lnSpc>
                <a:spcPct val="100000"/>
              </a:lnSpc>
              <a:spcBef>
                <a:spcPts val="0"/>
              </a:spcBef>
              <a:spcAft>
                <a:spcPts val="0"/>
              </a:spcAft>
              <a:buClr>
                <a:schemeClr val="dk1"/>
              </a:buClr>
              <a:buSzPts val="1700"/>
              <a:buChar char="●"/>
            </a:pPr>
            <a:r>
              <a:rPr lang="en" sz="1700">
                <a:solidFill>
                  <a:schemeClr val="dk1"/>
                </a:solidFill>
              </a:rPr>
              <a:t>Now here’s where mislabeling slaves as capital comes into the equation. At first glance it looks like America’s capital stock was unaffected by the abolition of slavery. But the actual capital stock rose by over 100% of GDP—an industrial revolution. </a:t>
            </a:r>
            <a:endParaRPr sz="1700">
              <a:solidFill>
                <a:schemeClr val="dk1"/>
              </a:solidFill>
            </a:endParaRPr>
          </a:p>
          <a:p>
            <a:pPr indent="-336550" lvl="0" marL="457200" rtl="0" algn="l">
              <a:lnSpc>
                <a:spcPct val="100000"/>
              </a:lnSpc>
              <a:spcBef>
                <a:spcPts val="0"/>
              </a:spcBef>
              <a:spcAft>
                <a:spcPts val="0"/>
              </a:spcAft>
              <a:buClr>
                <a:schemeClr val="dk1"/>
              </a:buClr>
              <a:buSzPts val="1700"/>
              <a:buChar char="●"/>
            </a:pPr>
            <a:r>
              <a:rPr lang="en" sz="1700">
                <a:solidFill>
                  <a:schemeClr val="dk1"/>
                </a:solidFill>
              </a:rPr>
              <a:t>If you insist on treating slaves as “capital” it doesn’t change the basic story. </a:t>
            </a:r>
            <a:endParaRPr sz="1700">
              <a:solidFill>
                <a:schemeClr val="dk1"/>
              </a:solidFill>
            </a:endParaRPr>
          </a:p>
          <a:p>
            <a:pPr indent="-336550" lvl="0" marL="457200" rtl="0" algn="l">
              <a:lnSpc>
                <a:spcPct val="100000"/>
              </a:lnSpc>
              <a:spcBef>
                <a:spcPts val="0"/>
              </a:spcBef>
              <a:spcAft>
                <a:spcPts val="0"/>
              </a:spcAft>
              <a:buClr>
                <a:schemeClr val="dk1"/>
              </a:buClr>
              <a:buSzPts val="1700"/>
              <a:buChar char="●"/>
            </a:pPr>
            <a:r>
              <a:rPr lang="en" sz="1700">
                <a:solidFill>
                  <a:schemeClr val="dk1"/>
                </a:solidFill>
              </a:rPr>
              <a:t>Because in that case a separate ledger of “labor resources” would have soared after 1865. </a:t>
            </a:r>
            <a:endParaRPr sz="1700">
              <a:solidFill>
                <a:schemeClr val="dk1"/>
              </a:solidFill>
            </a:endParaRPr>
          </a:p>
          <a:p>
            <a:pPr indent="-336550" lvl="0" marL="457200" rtl="0" algn="l">
              <a:lnSpc>
                <a:spcPct val="100000"/>
              </a:lnSpc>
              <a:spcBef>
                <a:spcPts val="0"/>
              </a:spcBef>
              <a:spcAft>
                <a:spcPts val="0"/>
              </a:spcAft>
              <a:buClr>
                <a:schemeClr val="dk1"/>
              </a:buClr>
              <a:buSzPts val="1700"/>
              <a:buChar char="●"/>
            </a:pPr>
            <a:r>
              <a:rPr lang="en" sz="1700">
                <a:solidFill>
                  <a:schemeClr val="dk1"/>
                </a:solidFill>
              </a:rPr>
              <a:t>Former slaves would now be classified as “labor,” and hence the labor stock would rise dramatically, even on a per capita basis. </a:t>
            </a:r>
            <a:endParaRPr sz="1700">
              <a:solidFill>
                <a:schemeClr val="dk1"/>
              </a:solidFill>
            </a:endParaRPr>
          </a:p>
          <a:p>
            <a:pPr indent="-336550" lvl="0" marL="457200" rtl="0" algn="l">
              <a:lnSpc>
                <a:spcPct val="100000"/>
              </a:lnSpc>
              <a:spcBef>
                <a:spcPts val="0"/>
              </a:spcBef>
              <a:spcAft>
                <a:spcPts val="0"/>
              </a:spcAft>
              <a:buClr>
                <a:schemeClr val="dk1"/>
              </a:buClr>
              <a:buSzPts val="1700"/>
              <a:buChar char="●"/>
            </a:pPr>
            <a:r>
              <a:rPr lang="en" sz="1700">
                <a:solidFill>
                  <a:schemeClr val="dk1"/>
                </a:solidFill>
              </a:rPr>
              <a:t>Either way, abolishing slavery made America a much more productive, and hence richer country.</a:t>
            </a:r>
            <a:endParaRPr sz="1700">
              <a:solidFill>
                <a:schemeClr val="dk1"/>
              </a:solidFill>
            </a:endParaRPr>
          </a:p>
          <a:p>
            <a:pPr indent="0" lvl="0" marL="0" rtl="0" algn="l">
              <a:lnSpc>
                <a:spcPct val="100000"/>
              </a:lnSpc>
              <a:spcBef>
                <a:spcPts val="1200"/>
              </a:spcBef>
              <a:spcAft>
                <a:spcPts val="0"/>
              </a:spcAft>
              <a:buClr>
                <a:schemeClr val="dk1"/>
              </a:buClr>
              <a:buSzPts val="1100"/>
              <a:buFont typeface="Arial"/>
              <a:buNone/>
            </a:pPr>
            <a:r>
              <a:t/>
            </a:r>
            <a:endParaRPr sz="1100">
              <a:solidFill>
                <a:schemeClr val="dk1"/>
              </a:solidFill>
            </a:endParaRPr>
          </a:p>
          <a:p>
            <a:pPr indent="0" lvl="0" marL="0" rtl="0" algn="l">
              <a:lnSpc>
                <a:spcPct val="100000"/>
              </a:lnSpc>
              <a:spcBef>
                <a:spcPts val="1200"/>
              </a:spcBef>
              <a:spcAft>
                <a:spcPts val="1200"/>
              </a:spcAft>
              <a:buNone/>
            </a:pPr>
            <a:r>
              <a:t/>
            </a:r>
            <a:endParaRPr sz="800">
              <a:solidFill>
                <a:schemeClr val="dk1"/>
              </a:solidFill>
            </a:endParaRPr>
          </a:p>
        </p:txBody>
      </p:sp>
      <p:sp>
        <p:nvSpPr>
          <p:cNvPr id="634" name="Google Shape;634;p63"/>
          <p:cNvSpPr txBox="1"/>
          <p:nvPr/>
        </p:nvSpPr>
        <p:spPr>
          <a:xfrm>
            <a:off x="49500" y="4743300"/>
            <a:ext cx="9045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hlinkClick r:id="rId3"/>
              </a:rPr>
              <a:t>https://drive.google.com/file/d/1CR_gKPFyV_GwES8UWZ3Ci3gkNAlRrewU/view?usp=sharing</a:t>
            </a:r>
            <a:r>
              <a:rPr lang="en"/>
              <a:t> </a:t>
            </a:r>
            <a:endParaRPr/>
          </a:p>
        </p:txBody>
      </p:sp>
      <p:pic>
        <p:nvPicPr>
          <p:cNvPr id="635" name="Google Shape;635;p63"/>
          <p:cNvPicPr preferRelativeResize="0"/>
          <p:nvPr/>
        </p:nvPicPr>
        <p:blipFill>
          <a:blip r:embed="rId4">
            <a:alphaModFix/>
          </a:blip>
          <a:stretch>
            <a:fillRect/>
          </a:stretch>
        </p:blipFill>
        <p:spPr>
          <a:xfrm>
            <a:off x="7778163" y="159975"/>
            <a:ext cx="1054199" cy="1404975"/>
          </a:xfrm>
          <a:prstGeom prst="rect">
            <a:avLst/>
          </a:prstGeom>
          <a:noFill/>
          <a:ln cap="flat" cmpd="sng" w="9525">
            <a:solidFill>
              <a:schemeClr val="dk1"/>
            </a:solidFill>
            <a:prstDash val="solid"/>
            <a:round/>
            <a:headEnd len="sm" w="sm" type="none"/>
            <a:tailEnd len="sm" w="sm" type="none"/>
          </a:ln>
        </p:spPr>
      </p:pic>
      <p:sp>
        <p:nvSpPr>
          <p:cNvPr id="636" name="Google Shape;636;p63"/>
          <p:cNvSpPr txBox="1"/>
          <p:nvPr/>
        </p:nvSpPr>
        <p:spPr>
          <a:xfrm>
            <a:off x="7894950" y="1627700"/>
            <a:ext cx="10038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Scott Sumner</a:t>
            </a:r>
            <a:endParaRPr/>
          </a:p>
        </p:txBody>
      </p:sp>
      <p:pic>
        <p:nvPicPr>
          <p:cNvPr id="637" name="Google Shape;637;p63"/>
          <p:cNvPicPr preferRelativeResize="0"/>
          <p:nvPr/>
        </p:nvPicPr>
        <p:blipFill>
          <a:blip r:embed="rId5">
            <a:alphaModFix/>
          </a:blip>
          <a:stretch>
            <a:fillRect/>
          </a:stretch>
        </p:blipFill>
        <p:spPr>
          <a:xfrm>
            <a:off x="8378325" y="1108475"/>
            <a:ext cx="765675" cy="3431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641" name="Shape 641"/>
        <p:cNvGrpSpPr/>
        <p:nvPr/>
      </p:nvGrpSpPr>
      <p:grpSpPr>
        <a:xfrm>
          <a:off x="0" y="0"/>
          <a:ext cx="0" cy="0"/>
          <a:chOff x="0" y="0"/>
          <a:chExt cx="0" cy="0"/>
        </a:xfrm>
      </p:grpSpPr>
      <p:sp>
        <p:nvSpPr>
          <p:cNvPr id="642" name="Google Shape;642;p64"/>
          <p:cNvSpPr txBox="1"/>
          <p:nvPr>
            <p:ph type="title"/>
          </p:nvPr>
        </p:nvSpPr>
        <p:spPr>
          <a:xfrm>
            <a:off x="49500" y="321100"/>
            <a:ext cx="7654200" cy="615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900"/>
              <a:t>Now let me anticipate the “yes buts.”  </a:t>
            </a:r>
            <a:endParaRPr b="1" sz="2900"/>
          </a:p>
          <a:p>
            <a:pPr indent="0" lvl="0" marL="0" rtl="0" algn="l">
              <a:spcBef>
                <a:spcPts val="0"/>
              </a:spcBef>
              <a:spcAft>
                <a:spcPts val="0"/>
              </a:spcAft>
              <a:buNone/>
            </a:pPr>
            <a:r>
              <a:t/>
            </a:r>
            <a:endParaRPr b="1"/>
          </a:p>
        </p:txBody>
      </p:sp>
      <p:sp>
        <p:nvSpPr>
          <p:cNvPr id="643" name="Google Shape;643;p64"/>
          <p:cNvSpPr txBox="1"/>
          <p:nvPr>
            <p:ph idx="1" type="body"/>
          </p:nvPr>
        </p:nvSpPr>
        <p:spPr>
          <a:xfrm>
            <a:off x="49500" y="1140250"/>
            <a:ext cx="7560300" cy="3172800"/>
          </a:xfrm>
          <a:prstGeom prst="rect">
            <a:avLst/>
          </a:prstGeom>
        </p:spPr>
        <p:txBody>
          <a:bodyPr anchorCtr="0" anchor="t" bIns="91425" lIns="91425" spcFirstLastPara="1" rIns="91425" wrap="square" tIns="91425">
            <a:noAutofit/>
          </a:bodyPr>
          <a:lstStyle/>
          <a:p>
            <a:pPr indent="-368300" lvl="0" marL="457200" rtl="0" algn="l">
              <a:lnSpc>
                <a:spcPct val="100000"/>
              </a:lnSpc>
              <a:spcBef>
                <a:spcPts val="0"/>
              </a:spcBef>
              <a:spcAft>
                <a:spcPts val="0"/>
              </a:spcAft>
              <a:buClr>
                <a:schemeClr val="dk1"/>
              </a:buClr>
              <a:buSzPts val="2200"/>
              <a:buChar char="●"/>
            </a:pPr>
            <a:r>
              <a:rPr lang="en" sz="2200">
                <a:solidFill>
                  <a:schemeClr val="dk1"/>
                </a:solidFill>
                <a:highlight>
                  <a:srgbClr val="FFFF00"/>
                </a:highlight>
              </a:rPr>
              <a:t>Some Americans were made worse off. </a:t>
            </a:r>
            <a:endParaRPr sz="2200">
              <a:solidFill>
                <a:schemeClr val="dk1"/>
              </a:solidFill>
              <a:highlight>
                <a:srgbClr val="FFFF00"/>
              </a:highlight>
            </a:endParaRPr>
          </a:p>
          <a:p>
            <a:pPr indent="-368300" lvl="1" marL="914400" rtl="0" algn="l">
              <a:lnSpc>
                <a:spcPct val="100000"/>
              </a:lnSpc>
              <a:spcBef>
                <a:spcPts val="0"/>
              </a:spcBef>
              <a:spcAft>
                <a:spcPts val="0"/>
              </a:spcAft>
              <a:buClr>
                <a:schemeClr val="dk1"/>
              </a:buClr>
              <a:buSzPts val="2200"/>
              <a:buChar char="○"/>
            </a:pPr>
            <a:r>
              <a:rPr lang="en" sz="2200">
                <a:solidFill>
                  <a:schemeClr val="dk1"/>
                </a:solidFill>
              </a:rPr>
              <a:t>Obviously slave-owners, and less obviously those who were closely connected to the slave economy (bankers who financed them, cotton mills, etc.) </a:t>
            </a:r>
            <a:endParaRPr sz="2200">
              <a:solidFill>
                <a:schemeClr val="dk1"/>
              </a:solidFill>
            </a:endParaRPr>
          </a:p>
          <a:p>
            <a:pPr indent="0" lvl="0" marL="914400" rtl="0" algn="l">
              <a:lnSpc>
                <a:spcPct val="100000"/>
              </a:lnSpc>
              <a:spcBef>
                <a:spcPts val="1200"/>
              </a:spcBef>
              <a:spcAft>
                <a:spcPts val="0"/>
              </a:spcAft>
              <a:buNone/>
            </a:pPr>
            <a:r>
              <a:t/>
            </a:r>
            <a:endParaRPr sz="2200">
              <a:solidFill>
                <a:schemeClr val="dk1"/>
              </a:solidFill>
            </a:endParaRPr>
          </a:p>
          <a:p>
            <a:pPr indent="-368300" lvl="0" marL="457200" rtl="0" algn="l">
              <a:lnSpc>
                <a:spcPct val="100000"/>
              </a:lnSpc>
              <a:spcBef>
                <a:spcPts val="1200"/>
              </a:spcBef>
              <a:spcAft>
                <a:spcPts val="0"/>
              </a:spcAft>
              <a:buClr>
                <a:schemeClr val="dk1"/>
              </a:buClr>
              <a:buSzPts val="2200"/>
              <a:buChar char="●"/>
            </a:pPr>
            <a:r>
              <a:rPr lang="en" sz="2200">
                <a:solidFill>
                  <a:schemeClr val="dk1"/>
                </a:solidFill>
              </a:rPr>
              <a:t>D</a:t>
            </a:r>
            <a:r>
              <a:rPr lang="en" sz="2200">
                <a:solidFill>
                  <a:schemeClr val="dk1"/>
                </a:solidFill>
              </a:rPr>
              <a:t>espite the very real losses to a sizable group of Americans, </a:t>
            </a:r>
            <a:r>
              <a:rPr lang="en" sz="2200">
                <a:solidFill>
                  <a:schemeClr val="dk1"/>
                </a:solidFill>
                <a:highlight>
                  <a:srgbClr val="FFFF00"/>
                </a:highlight>
              </a:rPr>
              <a:t>the economy overall did much better as a result of the abolition of slavery.</a:t>
            </a:r>
            <a:endParaRPr sz="2200">
              <a:solidFill>
                <a:schemeClr val="dk1"/>
              </a:solidFill>
              <a:highlight>
                <a:srgbClr val="FFFF00"/>
              </a:highlight>
            </a:endParaRPr>
          </a:p>
          <a:p>
            <a:pPr indent="0" lvl="0" marL="0" rtl="0" algn="l">
              <a:lnSpc>
                <a:spcPct val="100000"/>
              </a:lnSpc>
              <a:spcBef>
                <a:spcPts val="1200"/>
              </a:spcBef>
              <a:spcAft>
                <a:spcPts val="0"/>
              </a:spcAft>
              <a:buNone/>
            </a:pPr>
            <a:r>
              <a:t/>
            </a:r>
            <a:endParaRPr sz="1500">
              <a:solidFill>
                <a:schemeClr val="dk1"/>
              </a:solidFill>
            </a:endParaRPr>
          </a:p>
          <a:p>
            <a:pPr indent="0" lvl="0" marL="0" rtl="0" algn="l">
              <a:lnSpc>
                <a:spcPct val="100000"/>
              </a:lnSpc>
              <a:spcBef>
                <a:spcPts val="1200"/>
              </a:spcBef>
              <a:spcAft>
                <a:spcPts val="1200"/>
              </a:spcAft>
              <a:buNone/>
            </a:pPr>
            <a:r>
              <a:t/>
            </a:r>
            <a:endParaRPr sz="800">
              <a:solidFill>
                <a:schemeClr val="dk1"/>
              </a:solidFill>
            </a:endParaRPr>
          </a:p>
        </p:txBody>
      </p:sp>
      <p:sp>
        <p:nvSpPr>
          <p:cNvPr id="644" name="Google Shape;644;p64"/>
          <p:cNvSpPr txBox="1"/>
          <p:nvPr/>
        </p:nvSpPr>
        <p:spPr>
          <a:xfrm>
            <a:off x="49500" y="4743300"/>
            <a:ext cx="9045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hlinkClick r:id="rId3"/>
              </a:rPr>
              <a:t>https://drive.google.com/file/d/1CR_gKPFyV_GwES8UWZ3Ci3gkNAlRrewU/view?usp=sharing</a:t>
            </a:r>
            <a:r>
              <a:rPr lang="en"/>
              <a:t> </a:t>
            </a:r>
            <a:endParaRPr/>
          </a:p>
        </p:txBody>
      </p:sp>
      <p:pic>
        <p:nvPicPr>
          <p:cNvPr id="645" name="Google Shape;645;p64"/>
          <p:cNvPicPr preferRelativeResize="0"/>
          <p:nvPr/>
        </p:nvPicPr>
        <p:blipFill>
          <a:blip r:embed="rId4">
            <a:alphaModFix/>
          </a:blip>
          <a:stretch>
            <a:fillRect/>
          </a:stretch>
        </p:blipFill>
        <p:spPr>
          <a:xfrm>
            <a:off x="7778163" y="159975"/>
            <a:ext cx="1054199" cy="1404975"/>
          </a:xfrm>
          <a:prstGeom prst="rect">
            <a:avLst/>
          </a:prstGeom>
          <a:noFill/>
          <a:ln cap="flat" cmpd="sng" w="9525">
            <a:solidFill>
              <a:schemeClr val="dk1"/>
            </a:solidFill>
            <a:prstDash val="solid"/>
            <a:round/>
            <a:headEnd len="sm" w="sm" type="none"/>
            <a:tailEnd len="sm" w="sm" type="none"/>
          </a:ln>
        </p:spPr>
      </p:pic>
      <p:sp>
        <p:nvSpPr>
          <p:cNvPr id="646" name="Google Shape;646;p64"/>
          <p:cNvSpPr txBox="1"/>
          <p:nvPr/>
        </p:nvSpPr>
        <p:spPr>
          <a:xfrm>
            <a:off x="7894950" y="1627700"/>
            <a:ext cx="10038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Scott Sumner</a:t>
            </a:r>
            <a:endParaRPr/>
          </a:p>
        </p:txBody>
      </p:sp>
      <p:pic>
        <p:nvPicPr>
          <p:cNvPr id="647" name="Google Shape;647;p64"/>
          <p:cNvPicPr preferRelativeResize="0"/>
          <p:nvPr/>
        </p:nvPicPr>
        <p:blipFill>
          <a:blip r:embed="rId5">
            <a:alphaModFix/>
          </a:blip>
          <a:stretch>
            <a:fillRect/>
          </a:stretch>
        </p:blipFill>
        <p:spPr>
          <a:xfrm>
            <a:off x="8378325" y="1108475"/>
            <a:ext cx="765675" cy="3431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651" name="Shape 651"/>
        <p:cNvGrpSpPr/>
        <p:nvPr/>
      </p:nvGrpSpPr>
      <p:grpSpPr>
        <a:xfrm>
          <a:off x="0" y="0"/>
          <a:ext cx="0" cy="0"/>
          <a:chOff x="0" y="0"/>
          <a:chExt cx="0" cy="0"/>
        </a:xfrm>
      </p:grpSpPr>
      <p:sp>
        <p:nvSpPr>
          <p:cNvPr id="652" name="Google Shape;652;p65"/>
          <p:cNvSpPr txBox="1"/>
          <p:nvPr/>
        </p:nvSpPr>
        <p:spPr>
          <a:xfrm>
            <a:off x="49500" y="4743300"/>
            <a:ext cx="9045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hlinkClick r:id="rId3"/>
              </a:rPr>
              <a:t>https://drive.google.com/file/d/1CR_gKPFyV_GwES8UWZ3Ci3gkNAlRrewU/view?usp=sharing</a:t>
            </a:r>
            <a:r>
              <a:rPr lang="en"/>
              <a:t> </a:t>
            </a:r>
            <a:endParaRPr/>
          </a:p>
        </p:txBody>
      </p:sp>
      <p:sp>
        <p:nvSpPr>
          <p:cNvPr id="653" name="Google Shape;653;p65"/>
          <p:cNvSpPr txBox="1"/>
          <p:nvPr/>
        </p:nvSpPr>
        <p:spPr>
          <a:xfrm>
            <a:off x="0" y="0"/>
            <a:ext cx="7895100" cy="1908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u="sng">
                <a:solidFill>
                  <a:schemeClr val="dk1"/>
                </a:solidFill>
              </a:rPr>
              <a:t>Do we </a:t>
            </a:r>
            <a:r>
              <a:rPr b="1" i="1" lang="en" sz="3000" u="sng">
                <a:solidFill>
                  <a:schemeClr val="dk1"/>
                </a:solidFill>
              </a:rPr>
              <a:t>know</a:t>
            </a:r>
            <a:r>
              <a:rPr b="1" lang="en" sz="3000" u="sng">
                <a:solidFill>
                  <a:schemeClr val="dk1"/>
                </a:solidFill>
              </a:rPr>
              <a:t> that this was because of the abolition of slavery?</a:t>
            </a:r>
            <a:r>
              <a:rPr lang="en" sz="3000">
                <a:solidFill>
                  <a:schemeClr val="dk1"/>
                </a:solidFill>
              </a:rPr>
              <a:t> </a:t>
            </a:r>
            <a:endParaRPr sz="3000">
              <a:solidFill>
                <a:schemeClr val="dk1"/>
              </a:solidFill>
            </a:endParaRPr>
          </a:p>
          <a:p>
            <a:pPr indent="-336550" lvl="0" marL="457200" rtl="0" algn="l">
              <a:spcBef>
                <a:spcPts val="1200"/>
              </a:spcBef>
              <a:spcAft>
                <a:spcPts val="0"/>
              </a:spcAft>
              <a:buClr>
                <a:schemeClr val="dk1"/>
              </a:buClr>
              <a:buSzPts val="1700"/>
              <a:buChar char="●"/>
            </a:pPr>
            <a:r>
              <a:rPr lang="en" sz="1700">
                <a:solidFill>
                  <a:schemeClr val="dk1"/>
                </a:solidFill>
              </a:rPr>
              <a:t>There are very few certainties in economics, but consider:</a:t>
            </a:r>
            <a:endParaRPr sz="1700">
              <a:solidFill>
                <a:schemeClr val="dk1"/>
              </a:solidFill>
            </a:endParaRPr>
          </a:p>
          <a:p>
            <a:pPr indent="0" lvl="0" marL="457200" rtl="0" algn="l">
              <a:spcBef>
                <a:spcPts val="1200"/>
              </a:spcBef>
              <a:spcAft>
                <a:spcPts val="1200"/>
              </a:spcAft>
              <a:buNone/>
            </a:pPr>
            <a:r>
              <a:t/>
            </a:r>
            <a:endParaRPr sz="1500">
              <a:solidFill>
                <a:schemeClr val="dk1"/>
              </a:solidFill>
            </a:endParaRPr>
          </a:p>
        </p:txBody>
      </p:sp>
      <p:sp>
        <p:nvSpPr>
          <p:cNvPr id="654" name="Google Shape;654;p65"/>
          <p:cNvSpPr txBox="1"/>
          <p:nvPr>
            <p:ph idx="1" type="body"/>
          </p:nvPr>
        </p:nvSpPr>
        <p:spPr>
          <a:xfrm>
            <a:off x="99150" y="1462500"/>
            <a:ext cx="8279100" cy="3280800"/>
          </a:xfrm>
          <a:prstGeom prst="rect">
            <a:avLst/>
          </a:prstGeom>
          <a:solidFill>
            <a:schemeClr val="lt1"/>
          </a:solidFill>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rgbClr val="FF0000"/>
                </a:solidFill>
              </a:rPr>
              <a:t>1. Brazil didn’t abolish slavery until the 1880s, and did worse than America. It also did worse than countries to the south of Brazil.</a:t>
            </a:r>
            <a:endParaRPr b="1">
              <a:solidFill>
                <a:srgbClr val="FF0000"/>
              </a:solidFill>
            </a:endParaRPr>
          </a:p>
          <a:p>
            <a:pPr indent="0" lvl="0" marL="0" rtl="0" algn="l">
              <a:lnSpc>
                <a:spcPct val="100000"/>
              </a:lnSpc>
              <a:spcBef>
                <a:spcPts val="1200"/>
              </a:spcBef>
              <a:spcAft>
                <a:spcPts val="0"/>
              </a:spcAft>
              <a:buClr>
                <a:schemeClr val="dk1"/>
              </a:buClr>
              <a:buSzPts val="1100"/>
              <a:buFont typeface="Arial"/>
              <a:buNone/>
            </a:pPr>
            <a:r>
              <a:rPr b="1" lang="en">
                <a:solidFill>
                  <a:srgbClr val="FF9900"/>
                </a:solidFill>
              </a:rPr>
              <a:t>2. When the American South abolished Jim Crow, incomes in that region began to converge on those in the North. Indeed even southern whites began to catch up, especially when adjusting for cost of living differences. Freedom increases productivity.</a:t>
            </a:r>
            <a:endParaRPr b="1">
              <a:solidFill>
                <a:srgbClr val="FF9900"/>
              </a:solidFill>
            </a:endParaRPr>
          </a:p>
          <a:p>
            <a:pPr indent="0" lvl="0" marL="0" rtl="0" algn="l">
              <a:lnSpc>
                <a:spcPct val="100000"/>
              </a:lnSpc>
              <a:spcBef>
                <a:spcPts val="1200"/>
              </a:spcBef>
              <a:spcAft>
                <a:spcPts val="0"/>
              </a:spcAft>
              <a:buClr>
                <a:schemeClr val="dk1"/>
              </a:buClr>
              <a:buSzPts val="1100"/>
              <a:buFont typeface="Arial"/>
              <a:buNone/>
            </a:pPr>
            <a:r>
              <a:rPr b="1" lang="en">
                <a:solidFill>
                  <a:srgbClr val="F1C232"/>
                </a:solidFill>
              </a:rPr>
              <a:t>3. Most of the rich countries around the world were places with free labor in the 19th century. Places that had slavery tend to be much poorer.</a:t>
            </a:r>
            <a:endParaRPr b="1">
              <a:solidFill>
                <a:srgbClr val="F1C232"/>
              </a:solidFill>
            </a:endParaRPr>
          </a:p>
          <a:p>
            <a:pPr indent="0" lvl="0" marL="0" rtl="0" algn="l">
              <a:lnSpc>
                <a:spcPct val="100000"/>
              </a:lnSpc>
              <a:spcBef>
                <a:spcPts val="1200"/>
              </a:spcBef>
              <a:spcAft>
                <a:spcPts val="1200"/>
              </a:spcAft>
              <a:buNone/>
            </a:pPr>
            <a:r>
              <a:t/>
            </a:r>
            <a:endParaRPr>
              <a:solidFill>
                <a:schemeClr val="dk1"/>
              </a:solidFill>
            </a:endParaRPr>
          </a:p>
        </p:txBody>
      </p:sp>
      <p:sp>
        <p:nvSpPr>
          <p:cNvPr id="655" name="Google Shape;655;p65"/>
          <p:cNvSpPr txBox="1"/>
          <p:nvPr/>
        </p:nvSpPr>
        <p:spPr>
          <a:xfrm>
            <a:off x="7894950" y="1627700"/>
            <a:ext cx="10038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Scott Sumner</a:t>
            </a:r>
            <a:endParaRPr/>
          </a:p>
        </p:txBody>
      </p:sp>
      <p:pic>
        <p:nvPicPr>
          <p:cNvPr id="656" name="Google Shape;656;p65"/>
          <p:cNvPicPr preferRelativeResize="0"/>
          <p:nvPr/>
        </p:nvPicPr>
        <p:blipFill>
          <a:blip r:embed="rId4">
            <a:alphaModFix/>
          </a:blip>
          <a:stretch>
            <a:fillRect/>
          </a:stretch>
        </p:blipFill>
        <p:spPr>
          <a:xfrm>
            <a:off x="7778163" y="159975"/>
            <a:ext cx="1054199" cy="1404975"/>
          </a:xfrm>
          <a:prstGeom prst="rect">
            <a:avLst/>
          </a:prstGeom>
          <a:noFill/>
          <a:ln cap="flat" cmpd="sng" w="9525">
            <a:solidFill>
              <a:schemeClr val="dk1"/>
            </a:solidFill>
            <a:prstDash val="solid"/>
            <a:round/>
            <a:headEnd len="sm" w="sm" type="none"/>
            <a:tailEnd len="sm" w="sm" type="none"/>
          </a:ln>
        </p:spPr>
      </p:pic>
      <p:sp>
        <p:nvSpPr>
          <p:cNvPr id="657" name="Google Shape;657;p65"/>
          <p:cNvSpPr/>
          <p:nvPr/>
        </p:nvSpPr>
        <p:spPr>
          <a:xfrm>
            <a:off x="7126525" y="582600"/>
            <a:ext cx="879900" cy="8799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200">
                <a:solidFill>
                  <a:schemeClr val="lt1"/>
                </a:solidFill>
                <a:latin typeface="Spectral ExtraBold"/>
                <a:ea typeface="Spectral ExtraBold"/>
                <a:cs typeface="Spectral ExtraBold"/>
                <a:sym typeface="Spectral ExtraBold"/>
              </a:rPr>
              <a:t>  1</a:t>
            </a:r>
            <a:endParaRPr sz="2200">
              <a:solidFill>
                <a:schemeClr val="lt1"/>
              </a:solidFill>
              <a:latin typeface="Spectral ExtraBold"/>
              <a:ea typeface="Spectral ExtraBold"/>
              <a:cs typeface="Spectral ExtraBold"/>
              <a:sym typeface="Spectral ExtraBold"/>
            </a:endParaRPr>
          </a:p>
        </p:txBody>
      </p:sp>
      <p:pic>
        <p:nvPicPr>
          <p:cNvPr id="658" name="Google Shape;658;p65"/>
          <p:cNvPicPr preferRelativeResize="0"/>
          <p:nvPr/>
        </p:nvPicPr>
        <p:blipFill>
          <a:blip r:embed="rId5">
            <a:alphaModFix/>
          </a:blip>
          <a:stretch>
            <a:fillRect/>
          </a:stretch>
        </p:blipFill>
        <p:spPr>
          <a:xfrm>
            <a:off x="8378325" y="1108475"/>
            <a:ext cx="765675" cy="343100"/>
          </a:xfrm>
          <a:prstGeom prst="rect">
            <a:avLst/>
          </a:prstGeom>
          <a:noFill/>
          <a:ln cap="flat" cmpd="sng" w="9525">
            <a:solidFill>
              <a:schemeClr val="dk1"/>
            </a:solidFill>
            <a:prstDash val="solid"/>
            <a:round/>
            <a:headEnd len="sm" w="sm" type="none"/>
            <a:tailEnd len="sm" w="sm" type="none"/>
          </a:ln>
        </p:spPr>
      </p:pic>
      <p:sp>
        <p:nvSpPr>
          <p:cNvPr id="659" name="Google Shape;659;p65"/>
          <p:cNvSpPr/>
          <p:nvPr/>
        </p:nvSpPr>
        <p:spPr>
          <a:xfrm>
            <a:off x="33475" y="1472750"/>
            <a:ext cx="401700" cy="4128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65"/>
          <p:cNvSpPr/>
          <p:nvPr/>
        </p:nvSpPr>
        <p:spPr>
          <a:xfrm>
            <a:off x="33475" y="3421475"/>
            <a:ext cx="401700" cy="4128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65"/>
          <p:cNvSpPr/>
          <p:nvPr/>
        </p:nvSpPr>
        <p:spPr>
          <a:xfrm>
            <a:off x="33475" y="2158950"/>
            <a:ext cx="401700" cy="4128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665" name="Shape 665"/>
        <p:cNvGrpSpPr/>
        <p:nvPr/>
      </p:nvGrpSpPr>
      <p:grpSpPr>
        <a:xfrm>
          <a:off x="0" y="0"/>
          <a:ext cx="0" cy="0"/>
          <a:chOff x="0" y="0"/>
          <a:chExt cx="0" cy="0"/>
        </a:xfrm>
      </p:grpSpPr>
      <p:sp>
        <p:nvSpPr>
          <p:cNvPr id="666" name="Google Shape;666;p66"/>
          <p:cNvSpPr/>
          <p:nvPr/>
        </p:nvSpPr>
        <p:spPr>
          <a:xfrm>
            <a:off x="99150" y="3482700"/>
            <a:ext cx="8923800" cy="13137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66"/>
          <p:cNvSpPr txBox="1"/>
          <p:nvPr/>
        </p:nvSpPr>
        <p:spPr>
          <a:xfrm>
            <a:off x="49500" y="4743300"/>
            <a:ext cx="9045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hlinkClick r:id="rId3"/>
              </a:rPr>
              <a:t>https://drive.google.com/file/d/1CR_gKPFyV_GwES8UWZ3Ci3gkNAlRrewU/view?usp=sharing</a:t>
            </a:r>
            <a:r>
              <a:rPr lang="en"/>
              <a:t> </a:t>
            </a:r>
            <a:endParaRPr/>
          </a:p>
        </p:txBody>
      </p:sp>
      <p:sp>
        <p:nvSpPr>
          <p:cNvPr id="668" name="Google Shape;668;p66"/>
          <p:cNvSpPr txBox="1"/>
          <p:nvPr/>
        </p:nvSpPr>
        <p:spPr>
          <a:xfrm>
            <a:off x="0" y="0"/>
            <a:ext cx="7895100" cy="1908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u="sng">
                <a:solidFill>
                  <a:schemeClr val="dk1"/>
                </a:solidFill>
              </a:rPr>
              <a:t>Do we </a:t>
            </a:r>
            <a:r>
              <a:rPr b="1" i="1" lang="en" sz="3000" u="sng">
                <a:solidFill>
                  <a:schemeClr val="dk1"/>
                </a:solidFill>
              </a:rPr>
              <a:t>know</a:t>
            </a:r>
            <a:r>
              <a:rPr b="1" lang="en" sz="3000" u="sng">
                <a:solidFill>
                  <a:schemeClr val="dk1"/>
                </a:solidFill>
              </a:rPr>
              <a:t> that this was because of the abolition of slavery?</a:t>
            </a:r>
            <a:r>
              <a:rPr lang="en" sz="3000">
                <a:solidFill>
                  <a:schemeClr val="dk1"/>
                </a:solidFill>
              </a:rPr>
              <a:t> </a:t>
            </a:r>
            <a:endParaRPr sz="3000">
              <a:solidFill>
                <a:schemeClr val="dk1"/>
              </a:solidFill>
            </a:endParaRPr>
          </a:p>
          <a:p>
            <a:pPr indent="-336550" lvl="0" marL="457200" rtl="0" algn="l">
              <a:spcBef>
                <a:spcPts val="1200"/>
              </a:spcBef>
              <a:spcAft>
                <a:spcPts val="0"/>
              </a:spcAft>
              <a:buClr>
                <a:schemeClr val="dk1"/>
              </a:buClr>
              <a:buSzPts val="1700"/>
              <a:buChar char="●"/>
            </a:pPr>
            <a:r>
              <a:rPr i="1" lang="en" sz="1700">
                <a:solidFill>
                  <a:schemeClr val="dk1"/>
                </a:solidFill>
              </a:rPr>
              <a:t>There are very few certainties in economics, but consider:</a:t>
            </a:r>
            <a:endParaRPr i="1" sz="1700">
              <a:solidFill>
                <a:schemeClr val="dk1"/>
              </a:solidFill>
            </a:endParaRPr>
          </a:p>
          <a:p>
            <a:pPr indent="0" lvl="0" marL="457200" rtl="0" algn="l">
              <a:spcBef>
                <a:spcPts val="1200"/>
              </a:spcBef>
              <a:spcAft>
                <a:spcPts val="1200"/>
              </a:spcAft>
              <a:buNone/>
            </a:pPr>
            <a:r>
              <a:t/>
            </a:r>
            <a:endParaRPr sz="1500">
              <a:solidFill>
                <a:schemeClr val="dk1"/>
              </a:solidFill>
            </a:endParaRPr>
          </a:p>
        </p:txBody>
      </p:sp>
      <p:sp>
        <p:nvSpPr>
          <p:cNvPr id="669" name="Google Shape;669;p66"/>
          <p:cNvSpPr txBox="1"/>
          <p:nvPr>
            <p:ph idx="1" type="body"/>
          </p:nvPr>
        </p:nvSpPr>
        <p:spPr>
          <a:xfrm>
            <a:off x="99150" y="1462500"/>
            <a:ext cx="8279100" cy="2082300"/>
          </a:xfrm>
          <a:prstGeom prst="rect">
            <a:avLst/>
          </a:prstGeom>
          <a:solidFill>
            <a:schemeClr val="lt1"/>
          </a:solidFill>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n">
                <a:solidFill>
                  <a:srgbClr val="2AB425"/>
                </a:solidFill>
              </a:rPr>
              <a:t>4. Superficially the South seemed “richer,” but only if you don’t count slaves. But why not count them? The North was far more dynamic, </a:t>
            </a:r>
            <a:r>
              <a:rPr b="1" lang="en">
                <a:solidFill>
                  <a:srgbClr val="2AB425"/>
                </a:solidFill>
                <a:highlight>
                  <a:srgbClr val="E6EC41"/>
                </a:highlight>
              </a:rPr>
              <a:t>industrializing rapidly</a:t>
            </a:r>
            <a:r>
              <a:rPr b="1" lang="en">
                <a:solidFill>
                  <a:srgbClr val="2AB425"/>
                </a:solidFill>
              </a:rPr>
              <a:t> and drawing more immigrants from Europe. </a:t>
            </a:r>
            <a:r>
              <a:rPr b="1" lang="en" sz="1900" u="sng">
                <a:solidFill>
                  <a:srgbClr val="2AB425"/>
                </a:solidFill>
              </a:rPr>
              <a:t>Why didn’t more whites from Europe move to the South?</a:t>
            </a:r>
            <a:endParaRPr b="1" sz="1900" u="sng">
              <a:solidFill>
                <a:srgbClr val="2AB425"/>
              </a:solidFill>
            </a:endParaRPr>
          </a:p>
          <a:p>
            <a:pPr indent="0" lvl="0" marL="0" rtl="0" algn="l">
              <a:lnSpc>
                <a:spcPct val="100000"/>
              </a:lnSpc>
              <a:spcBef>
                <a:spcPts val="1200"/>
              </a:spcBef>
              <a:spcAft>
                <a:spcPts val="0"/>
              </a:spcAft>
              <a:buClr>
                <a:schemeClr val="dk1"/>
              </a:buClr>
              <a:buSzPts val="1100"/>
              <a:buFont typeface="Arial"/>
              <a:buNone/>
            </a:pPr>
            <a:r>
              <a:rPr b="1" lang="en">
                <a:solidFill>
                  <a:srgbClr val="4A86E8"/>
                </a:solidFill>
              </a:rPr>
              <a:t>5. Countries are richer when workers have more rights—compare </a:t>
            </a:r>
            <a:r>
              <a:rPr b="1" lang="en" sz="2000">
                <a:solidFill>
                  <a:srgbClr val="4A86E8"/>
                </a:solidFill>
              </a:rPr>
              <a:t>North and South Korea.</a:t>
            </a:r>
            <a:endParaRPr b="1" sz="2000">
              <a:solidFill>
                <a:srgbClr val="4A86E8"/>
              </a:solidFill>
            </a:endParaRPr>
          </a:p>
          <a:p>
            <a:pPr indent="0" lvl="0" marL="0" rtl="0" algn="l">
              <a:lnSpc>
                <a:spcPct val="100000"/>
              </a:lnSpc>
              <a:spcBef>
                <a:spcPts val="1200"/>
              </a:spcBef>
              <a:spcAft>
                <a:spcPts val="1200"/>
              </a:spcAft>
              <a:buNone/>
            </a:pPr>
            <a:r>
              <a:t/>
            </a:r>
            <a:endParaRPr>
              <a:solidFill>
                <a:schemeClr val="dk1"/>
              </a:solidFill>
            </a:endParaRPr>
          </a:p>
        </p:txBody>
      </p:sp>
      <p:sp>
        <p:nvSpPr>
          <p:cNvPr id="670" name="Google Shape;670;p66"/>
          <p:cNvSpPr txBox="1"/>
          <p:nvPr/>
        </p:nvSpPr>
        <p:spPr>
          <a:xfrm>
            <a:off x="99150" y="3433125"/>
            <a:ext cx="8995500" cy="226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b="1" lang="en" sz="1900">
                <a:solidFill>
                  <a:srgbClr val="9900FF"/>
                </a:solidFill>
              </a:rPr>
              <a:t>America still has a long way to go. </a:t>
            </a:r>
            <a:r>
              <a:rPr b="1" lang="en" sz="1800">
                <a:solidFill>
                  <a:srgbClr val="9900FF"/>
                </a:solidFill>
              </a:rPr>
              <a:t>Blacks (and whites) are legally barred from many professions by occupational licensing laws. It’s also worth pointing out that Yglesias is one of the few progressives that frequently criticizes those laws.</a:t>
            </a:r>
            <a:endParaRPr b="1" sz="1800">
              <a:solidFill>
                <a:srgbClr val="9900FF"/>
              </a:solidFill>
            </a:endParaRPr>
          </a:p>
          <a:p>
            <a:pPr indent="0" lvl="0" marL="0" rtl="0" algn="l">
              <a:spcBef>
                <a:spcPts val="1200"/>
              </a:spcBef>
              <a:spcAft>
                <a:spcPts val="0"/>
              </a:spcAft>
              <a:buClr>
                <a:schemeClr val="dk1"/>
              </a:buClr>
              <a:buSzPts val="1100"/>
              <a:buFont typeface="Arial"/>
              <a:buNone/>
            </a:pPr>
            <a:r>
              <a:rPr b="1" lang="en" sz="1800">
                <a:solidFill>
                  <a:srgbClr val="FF00FF"/>
                </a:solidFill>
              </a:rPr>
              <a:t>America is much freer than it used to be, but there is more work to be done.</a:t>
            </a:r>
            <a:endParaRPr b="1" sz="1800">
              <a:solidFill>
                <a:srgbClr val="FF00FF"/>
              </a:solidFill>
            </a:endParaRPr>
          </a:p>
          <a:p>
            <a:pPr indent="0" lvl="0" marL="0" rtl="0" algn="l">
              <a:spcBef>
                <a:spcPts val="1200"/>
              </a:spcBef>
              <a:spcAft>
                <a:spcPts val="0"/>
              </a:spcAft>
              <a:buClr>
                <a:schemeClr val="dk1"/>
              </a:buClr>
              <a:buSzPts val="1100"/>
              <a:buFont typeface="Arial"/>
              <a:buNone/>
            </a:pPr>
            <a:r>
              <a:t/>
            </a:r>
            <a:endParaRPr sz="1800">
              <a:solidFill>
                <a:schemeClr val="dk1"/>
              </a:solidFill>
            </a:endParaRPr>
          </a:p>
          <a:p>
            <a:pPr indent="0" lvl="0" marL="0" rtl="0" algn="l">
              <a:spcBef>
                <a:spcPts val="1200"/>
              </a:spcBef>
              <a:spcAft>
                <a:spcPts val="0"/>
              </a:spcAft>
              <a:buNone/>
            </a:pPr>
            <a:r>
              <a:t/>
            </a:r>
            <a:endParaRPr/>
          </a:p>
        </p:txBody>
      </p:sp>
      <p:sp>
        <p:nvSpPr>
          <p:cNvPr id="671" name="Google Shape;671;p66"/>
          <p:cNvSpPr txBox="1"/>
          <p:nvPr/>
        </p:nvSpPr>
        <p:spPr>
          <a:xfrm>
            <a:off x="7894950" y="1627700"/>
            <a:ext cx="1003800" cy="6156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a:t>Scott Sumner</a:t>
            </a:r>
            <a:endParaRPr/>
          </a:p>
        </p:txBody>
      </p:sp>
      <p:pic>
        <p:nvPicPr>
          <p:cNvPr id="672" name="Google Shape;672;p66"/>
          <p:cNvPicPr preferRelativeResize="0"/>
          <p:nvPr/>
        </p:nvPicPr>
        <p:blipFill>
          <a:blip r:embed="rId4">
            <a:alphaModFix/>
          </a:blip>
          <a:stretch>
            <a:fillRect/>
          </a:stretch>
        </p:blipFill>
        <p:spPr>
          <a:xfrm>
            <a:off x="7778163" y="159975"/>
            <a:ext cx="1054199" cy="1404975"/>
          </a:xfrm>
          <a:prstGeom prst="rect">
            <a:avLst/>
          </a:prstGeom>
          <a:noFill/>
          <a:ln cap="flat" cmpd="sng" w="9525">
            <a:solidFill>
              <a:schemeClr val="dk1"/>
            </a:solidFill>
            <a:prstDash val="solid"/>
            <a:round/>
            <a:headEnd len="sm" w="sm" type="none"/>
            <a:tailEnd len="sm" w="sm" type="none"/>
          </a:ln>
        </p:spPr>
      </p:pic>
      <p:sp>
        <p:nvSpPr>
          <p:cNvPr id="673" name="Google Shape;673;p66"/>
          <p:cNvSpPr/>
          <p:nvPr/>
        </p:nvSpPr>
        <p:spPr>
          <a:xfrm>
            <a:off x="7126525" y="582600"/>
            <a:ext cx="879900" cy="879900"/>
          </a:xfrm>
          <a:prstGeom prst="ellipse">
            <a:avLst/>
          </a:prstGeom>
          <a:solidFill>
            <a:schemeClr val="dk1"/>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2200">
                <a:solidFill>
                  <a:schemeClr val="lt1"/>
                </a:solidFill>
                <a:latin typeface="Spectral ExtraBold"/>
                <a:ea typeface="Spectral ExtraBold"/>
                <a:cs typeface="Spectral ExtraBold"/>
                <a:sym typeface="Spectral ExtraBold"/>
              </a:rPr>
              <a:t>  2</a:t>
            </a:r>
            <a:endParaRPr sz="2200">
              <a:solidFill>
                <a:schemeClr val="lt1"/>
              </a:solidFill>
              <a:latin typeface="Spectral ExtraBold"/>
              <a:ea typeface="Spectral ExtraBold"/>
              <a:cs typeface="Spectral ExtraBold"/>
              <a:sym typeface="Spectral ExtraBold"/>
            </a:endParaRPr>
          </a:p>
        </p:txBody>
      </p:sp>
      <p:pic>
        <p:nvPicPr>
          <p:cNvPr id="674" name="Google Shape;674;p66"/>
          <p:cNvPicPr preferRelativeResize="0"/>
          <p:nvPr/>
        </p:nvPicPr>
        <p:blipFill>
          <a:blip r:embed="rId5">
            <a:alphaModFix/>
          </a:blip>
          <a:stretch>
            <a:fillRect/>
          </a:stretch>
        </p:blipFill>
        <p:spPr>
          <a:xfrm>
            <a:off x="8378325" y="1108475"/>
            <a:ext cx="765675" cy="343100"/>
          </a:xfrm>
          <a:prstGeom prst="rect">
            <a:avLst/>
          </a:prstGeom>
          <a:noFill/>
          <a:ln cap="flat" cmpd="sng" w="9525">
            <a:solidFill>
              <a:schemeClr val="dk1"/>
            </a:solidFill>
            <a:prstDash val="solid"/>
            <a:round/>
            <a:headEnd len="sm" w="sm" type="none"/>
            <a:tailEnd len="sm" w="sm" type="none"/>
          </a:ln>
        </p:spPr>
      </p:pic>
      <p:sp>
        <p:nvSpPr>
          <p:cNvPr id="675" name="Google Shape;675;p66"/>
          <p:cNvSpPr/>
          <p:nvPr/>
        </p:nvSpPr>
        <p:spPr>
          <a:xfrm>
            <a:off x="33475" y="1472750"/>
            <a:ext cx="401700" cy="4128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66"/>
          <p:cNvSpPr/>
          <p:nvPr/>
        </p:nvSpPr>
        <p:spPr>
          <a:xfrm>
            <a:off x="33475" y="2819000"/>
            <a:ext cx="401700" cy="412800"/>
          </a:xfrm>
          <a:prstGeom prst="ellipse">
            <a:avLst/>
          </a:prstGeom>
          <a:no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680" name="Shape 680"/>
        <p:cNvGrpSpPr/>
        <p:nvPr/>
      </p:nvGrpSpPr>
      <p:grpSpPr>
        <a:xfrm>
          <a:off x="0" y="0"/>
          <a:ext cx="0" cy="0"/>
          <a:chOff x="0" y="0"/>
          <a:chExt cx="0" cy="0"/>
        </a:xfrm>
      </p:grpSpPr>
      <p:sp>
        <p:nvSpPr>
          <p:cNvPr id="681" name="Google Shape;681;p6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Thomas Piketty’s graphs: </a:t>
            </a:r>
            <a:endParaRPr/>
          </a:p>
        </p:txBody>
      </p:sp>
      <p:pic>
        <p:nvPicPr>
          <p:cNvPr id="682" name="Google Shape;682;p67"/>
          <p:cNvPicPr preferRelativeResize="0"/>
          <p:nvPr/>
        </p:nvPicPr>
        <p:blipFill>
          <a:blip r:embed="rId3">
            <a:alphaModFix/>
          </a:blip>
          <a:stretch>
            <a:fillRect/>
          </a:stretch>
        </p:blipFill>
        <p:spPr>
          <a:xfrm>
            <a:off x="161150" y="2068800"/>
            <a:ext cx="4196949" cy="2888799"/>
          </a:xfrm>
          <a:prstGeom prst="rect">
            <a:avLst/>
          </a:prstGeom>
          <a:noFill/>
          <a:ln cap="flat" cmpd="sng" w="19050">
            <a:solidFill>
              <a:schemeClr val="dk1"/>
            </a:solidFill>
            <a:prstDash val="solid"/>
            <a:round/>
            <a:headEnd len="sm" w="sm" type="none"/>
            <a:tailEnd len="sm" w="sm" type="none"/>
          </a:ln>
        </p:spPr>
      </p:pic>
      <p:pic>
        <p:nvPicPr>
          <p:cNvPr id="683" name="Google Shape;683;p67"/>
          <p:cNvPicPr preferRelativeResize="0"/>
          <p:nvPr/>
        </p:nvPicPr>
        <p:blipFill>
          <a:blip r:embed="rId4">
            <a:alphaModFix/>
          </a:blip>
          <a:stretch>
            <a:fillRect/>
          </a:stretch>
        </p:blipFill>
        <p:spPr>
          <a:xfrm>
            <a:off x="4903429" y="2068800"/>
            <a:ext cx="4001972" cy="2975550"/>
          </a:xfrm>
          <a:prstGeom prst="rect">
            <a:avLst/>
          </a:prstGeom>
          <a:noFill/>
          <a:ln cap="flat" cmpd="sng" w="19050">
            <a:solidFill>
              <a:schemeClr val="dk1"/>
            </a:solidFill>
            <a:prstDash val="solid"/>
            <a:round/>
            <a:headEnd len="sm" w="sm" type="none"/>
            <a:tailEnd len="sm" w="sm" type="none"/>
          </a:ln>
        </p:spPr>
      </p:pic>
      <p:sp>
        <p:nvSpPr>
          <p:cNvPr id="684" name="Google Shape;684;p67"/>
          <p:cNvSpPr txBox="1"/>
          <p:nvPr/>
        </p:nvSpPr>
        <p:spPr>
          <a:xfrm>
            <a:off x="193950" y="1259288"/>
            <a:ext cx="87561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600"/>
              <a:t>Capital in the United States, 1770 - 2010                Capital and slavery in the United States</a:t>
            </a:r>
            <a:endParaRPr b="1" sz="1600"/>
          </a:p>
          <a:p>
            <a:pPr indent="0" lvl="0" marL="0" rtl="0" algn="l">
              <a:spcBef>
                <a:spcPts val="0"/>
              </a:spcBef>
              <a:spcAft>
                <a:spcPts val="0"/>
              </a:spcAft>
              <a:buNone/>
            </a:pPr>
            <a:r>
              <a:t/>
            </a:r>
            <a:endParaRPr b="1" sz="1600"/>
          </a:p>
          <a:p>
            <a:pPr indent="0" lvl="0" marL="0" rtl="0" algn="l">
              <a:spcBef>
                <a:spcPts val="0"/>
              </a:spcBef>
              <a:spcAft>
                <a:spcPts val="0"/>
              </a:spcAft>
              <a:buNone/>
            </a:pPr>
            <a:r>
              <a:rPr b="1" lang="en" sz="1600"/>
              <a:t>                         </a:t>
            </a:r>
            <a:r>
              <a:rPr b="1" i="1" lang="en" sz="1600"/>
              <a:t>Figure 4.6                                                                 Figure 4.10</a:t>
            </a:r>
            <a:endParaRPr b="1" i="1" sz="1600"/>
          </a:p>
        </p:txBody>
      </p:sp>
      <p:pic>
        <p:nvPicPr>
          <p:cNvPr id="685" name="Google Shape;685;p67"/>
          <p:cNvPicPr preferRelativeResize="0"/>
          <p:nvPr/>
        </p:nvPicPr>
        <p:blipFill rotWithShape="1">
          <a:blip r:embed="rId5">
            <a:alphaModFix/>
          </a:blip>
          <a:srcRect b="0" l="0" r="42236" t="0"/>
          <a:stretch/>
        </p:blipFill>
        <p:spPr>
          <a:xfrm rot="-696817">
            <a:off x="1126981" y="171969"/>
            <a:ext cx="1083839" cy="1072188"/>
          </a:xfrm>
          <a:prstGeom prst="rect">
            <a:avLst/>
          </a:prstGeom>
          <a:noFill/>
          <a:ln cap="flat" cmpd="sng" w="9525">
            <a:solidFill>
              <a:schemeClr val="dk1"/>
            </a:solidFill>
            <a:prstDash val="solid"/>
            <a:round/>
            <a:headEnd len="sm" w="sm" type="none"/>
            <a:tailEnd len="sm" w="sm" type="none"/>
          </a:ln>
        </p:spPr>
      </p:pic>
      <p:pic>
        <p:nvPicPr>
          <p:cNvPr id="686" name="Google Shape;686;p67"/>
          <p:cNvPicPr preferRelativeResize="0"/>
          <p:nvPr/>
        </p:nvPicPr>
        <p:blipFill rotWithShape="1">
          <a:blip r:embed="rId5">
            <a:alphaModFix/>
          </a:blip>
          <a:srcRect b="0" l="59372" r="4114" t="0"/>
          <a:stretch/>
        </p:blipFill>
        <p:spPr>
          <a:xfrm rot="356537">
            <a:off x="7234344" y="38239"/>
            <a:ext cx="824012" cy="1289647"/>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690" name="Shape 690"/>
        <p:cNvGrpSpPr/>
        <p:nvPr/>
      </p:nvGrpSpPr>
      <p:grpSpPr>
        <a:xfrm>
          <a:off x="0" y="0"/>
          <a:ext cx="0" cy="0"/>
          <a:chOff x="0" y="0"/>
          <a:chExt cx="0" cy="0"/>
        </a:xfrm>
      </p:grpSpPr>
      <p:sp>
        <p:nvSpPr>
          <p:cNvPr id="691" name="Google Shape;691;p68"/>
          <p:cNvSpPr txBox="1"/>
          <p:nvPr>
            <p:ph type="title"/>
          </p:nvPr>
        </p:nvSpPr>
        <p:spPr>
          <a:xfrm>
            <a:off x="2021875" y="4709700"/>
            <a:ext cx="5203500" cy="433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000" u="sng">
                <a:solidFill>
                  <a:schemeClr val="hlink"/>
                </a:solidFill>
                <a:hlinkClick r:id="rId3"/>
              </a:rPr>
              <a:t>https://www.marxists.org/reference/archive/de-tocqueville/democracy-america/ch18.htm</a:t>
            </a:r>
            <a:r>
              <a:rPr lang="en" sz="1000"/>
              <a:t> </a:t>
            </a:r>
            <a:endParaRPr sz="1000"/>
          </a:p>
        </p:txBody>
      </p:sp>
      <p:sp>
        <p:nvSpPr>
          <p:cNvPr id="692" name="Google Shape;692;p68"/>
          <p:cNvSpPr txBox="1"/>
          <p:nvPr>
            <p:ph idx="1" type="body"/>
          </p:nvPr>
        </p:nvSpPr>
        <p:spPr>
          <a:xfrm>
            <a:off x="0" y="2649301"/>
            <a:ext cx="9144000" cy="2060400"/>
          </a:xfrm>
          <a:prstGeom prst="rect">
            <a:avLst/>
          </a:prstGeom>
          <a:solidFill>
            <a:srgbClr val="F1E5B2"/>
          </a:solidFill>
          <a:ln cap="flat" cmpd="sng" w="9525">
            <a:solidFill>
              <a:srgbClr val="F1E5B2"/>
            </a:solidFill>
            <a:prstDash val="solid"/>
            <a:round/>
            <a:headEnd len="sm" w="sm" type="none"/>
            <a:tailEnd len="sm" w="sm" type="none"/>
          </a:ln>
        </p:spPr>
        <p:txBody>
          <a:bodyPr anchorCtr="0" anchor="t" bIns="91425" lIns="91425" spcFirstLastPara="1" rIns="91425" wrap="square" tIns="91425">
            <a:noAutofit/>
          </a:bodyPr>
          <a:lstStyle/>
          <a:p>
            <a:pPr indent="139700" lvl="0" marL="711200" marR="711200" rtl="0" algn="just">
              <a:lnSpc>
                <a:spcPct val="100000"/>
              </a:lnSpc>
              <a:spcBef>
                <a:spcPts val="1200"/>
              </a:spcBef>
              <a:spcAft>
                <a:spcPts val="1200"/>
              </a:spcAft>
              <a:buClr>
                <a:schemeClr val="dk1"/>
              </a:buClr>
              <a:buSzPts val="275"/>
              <a:buFont typeface="Arial"/>
              <a:buNone/>
            </a:pPr>
            <a:r>
              <a:rPr lang="en" sz="1375">
                <a:solidFill>
                  <a:schemeClr val="dk1"/>
                </a:solidFill>
                <a:highlight>
                  <a:srgbClr val="FFFF00"/>
                </a:highlight>
                <a:latin typeface="Georgia"/>
                <a:ea typeface="Georgia"/>
                <a:cs typeface="Georgia"/>
                <a:sym typeface="Georgia"/>
              </a:rPr>
              <a:t>But this truth was most satisfactorily demonstrated when civilization reached the banks of the Ohio.</a:t>
            </a:r>
            <a:r>
              <a:rPr lang="en" sz="1375">
                <a:solidFill>
                  <a:schemeClr val="dk1"/>
                </a:solidFill>
                <a:latin typeface="Georgia"/>
                <a:ea typeface="Georgia"/>
                <a:cs typeface="Georgia"/>
                <a:sym typeface="Georgia"/>
              </a:rPr>
              <a:t> The stream which the Indians had distinguished by the name of Ohio, or Beautiful River, waters one of the most magnificent valleys that has ever been made the abode of man. Undulating lands extend upon both shores of the Ohio, whose soil affords inexhaustible treasures to the laborer; on either bank the air is wholesome and the climate mild, and each of them forms the extreme frontier of a vast State: </a:t>
            </a:r>
            <a:r>
              <a:rPr lang="en" sz="1375">
                <a:solidFill>
                  <a:schemeClr val="dk1"/>
                </a:solidFill>
                <a:highlight>
                  <a:srgbClr val="FFFF00"/>
                </a:highlight>
                <a:latin typeface="Georgia"/>
                <a:ea typeface="Georgia"/>
                <a:cs typeface="Georgia"/>
                <a:sym typeface="Georgia"/>
              </a:rPr>
              <a:t>That which follows the numerous windings of the Ohio upon the left is called Kentucky, that upon the right bears the name of the river. These two States only differ in a single respect; Kentucky has admitted slavery, but the State of Ohio has prohibited the existence of slaves within its borders. </a:t>
            </a:r>
            <a:r>
              <a:rPr baseline="30000" lang="en" sz="1525" u="sng">
                <a:solidFill>
                  <a:srgbClr val="AA0033"/>
                </a:solidFill>
                <a:hlinkClick r:id="rId4">
                  <a:extLst>
                    <a:ext uri="{A12FA001-AC4F-418D-AE19-62706E023703}">
                      <ahyp:hlinkClr val="tx"/>
                    </a:ext>
                  </a:extLst>
                </a:hlinkClick>
              </a:rPr>
              <a:t>[21h]</a:t>
            </a:r>
            <a:endParaRPr sz="750"/>
          </a:p>
        </p:txBody>
      </p:sp>
      <p:sp>
        <p:nvSpPr>
          <p:cNvPr id="693" name="Google Shape;693;p68"/>
          <p:cNvSpPr txBox="1"/>
          <p:nvPr/>
        </p:nvSpPr>
        <p:spPr>
          <a:xfrm>
            <a:off x="2086675" y="173525"/>
            <a:ext cx="5300100" cy="1139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100">
                <a:solidFill>
                  <a:schemeClr val="dk1"/>
                </a:solidFill>
              </a:rPr>
              <a:t>Democracy In America</a:t>
            </a:r>
            <a:r>
              <a:rPr b="1" lang="en" sz="3100">
                <a:solidFill>
                  <a:schemeClr val="dk1"/>
                </a:solidFill>
              </a:rPr>
              <a:t> Alexis de Tocqueville 1831</a:t>
            </a:r>
            <a:endParaRPr sz="3300"/>
          </a:p>
        </p:txBody>
      </p:sp>
      <p:pic>
        <p:nvPicPr>
          <p:cNvPr id="694" name="Google Shape;694;p68"/>
          <p:cNvPicPr preferRelativeResize="0"/>
          <p:nvPr/>
        </p:nvPicPr>
        <p:blipFill>
          <a:blip r:embed="rId5">
            <a:alphaModFix/>
          </a:blip>
          <a:stretch>
            <a:fillRect/>
          </a:stretch>
        </p:blipFill>
        <p:spPr>
          <a:xfrm>
            <a:off x="7386650" y="173523"/>
            <a:ext cx="1602300" cy="2403475"/>
          </a:xfrm>
          <a:prstGeom prst="rect">
            <a:avLst/>
          </a:prstGeom>
          <a:noFill/>
          <a:ln cap="flat" cmpd="sng" w="9525">
            <a:solidFill>
              <a:schemeClr val="dk1"/>
            </a:solidFill>
            <a:prstDash val="solid"/>
            <a:round/>
            <a:headEnd len="sm" w="sm" type="none"/>
            <a:tailEnd len="sm" w="sm" type="none"/>
          </a:ln>
        </p:spPr>
      </p:pic>
      <p:pic>
        <p:nvPicPr>
          <p:cNvPr id="695" name="Google Shape;695;p68"/>
          <p:cNvPicPr preferRelativeResize="0"/>
          <p:nvPr/>
        </p:nvPicPr>
        <p:blipFill>
          <a:blip r:embed="rId6">
            <a:alphaModFix/>
          </a:blip>
          <a:stretch>
            <a:fillRect/>
          </a:stretch>
        </p:blipFill>
        <p:spPr>
          <a:xfrm>
            <a:off x="184075" y="173525"/>
            <a:ext cx="1902600" cy="1945850"/>
          </a:xfrm>
          <a:prstGeom prst="rect">
            <a:avLst/>
          </a:prstGeom>
          <a:noFill/>
          <a:ln cap="flat" cmpd="sng" w="9525">
            <a:solidFill>
              <a:schemeClr val="dk1"/>
            </a:solidFill>
            <a:prstDash val="solid"/>
            <a:round/>
            <a:headEnd len="sm" w="sm" type="none"/>
            <a:tailEnd len="sm" w="sm" type="none"/>
          </a:ln>
        </p:spPr>
      </p:pic>
      <p:sp>
        <p:nvSpPr>
          <p:cNvPr id="696" name="Google Shape;696;p68"/>
          <p:cNvSpPr txBox="1"/>
          <p:nvPr/>
        </p:nvSpPr>
        <p:spPr>
          <a:xfrm>
            <a:off x="2354850" y="1422575"/>
            <a:ext cx="4338000" cy="10620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SzPts val="1900"/>
              <a:buChar char="●"/>
            </a:pPr>
            <a:r>
              <a:rPr b="1" lang="en" sz="1900"/>
              <a:t>How can we visibly see that the lack of slavery was adding value to the people?</a:t>
            </a:r>
            <a:endParaRPr b="1" sz="1900"/>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700" name="Shape 700"/>
        <p:cNvGrpSpPr/>
        <p:nvPr/>
      </p:nvGrpSpPr>
      <p:grpSpPr>
        <a:xfrm>
          <a:off x="0" y="0"/>
          <a:ext cx="0" cy="0"/>
          <a:chOff x="0" y="0"/>
          <a:chExt cx="0" cy="0"/>
        </a:xfrm>
      </p:grpSpPr>
      <p:sp>
        <p:nvSpPr>
          <p:cNvPr id="701" name="Google Shape;701;p69"/>
          <p:cNvSpPr txBox="1"/>
          <p:nvPr/>
        </p:nvSpPr>
        <p:spPr>
          <a:xfrm>
            <a:off x="1860475" y="173525"/>
            <a:ext cx="6969000" cy="661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100">
                <a:solidFill>
                  <a:schemeClr val="dk1"/>
                </a:solidFill>
              </a:rPr>
              <a:t>Alexis de Tocqueville 1831</a:t>
            </a:r>
            <a:endParaRPr sz="3300"/>
          </a:p>
        </p:txBody>
      </p:sp>
      <p:pic>
        <p:nvPicPr>
          <p:cNvPr id="702" name="Google Shape;702;p69"/>
          <p:cNvPicPr preferRelativeResize="0"/>
          <p:nvPr/>
        </p:nvPicPr>
        <p:blipFill>
          <a:blip r:embed="rId3">
            <a:alphaModFix/>
          </a:blip>
          <a:stretch>
            <a:fillRect/>
          </a:stretch>
        </p:blipFill>
        <p:spPr>
          <a:xfrm>
            <a:off x="184075" y="173525"/>
            <a:ext cx="1676400" cy="1714500"/>
          </a:xfrm>
          <a:prstGeom prst="rect">
            <a:avLst/>
          </a:prstGeom>
          <a:noFill/>
          <a:ln cap="flat" cmpd="sng" w="9525">
            <a:solidFill>
              <a:schemeClr val="dk1"/>
            </a:solidFill>
            <a:prstDash val="solid"/>
            <a:round/>
            <a:headEnd len="sm" w="sm" type="none"/>
            <a:tailEnd len="sm" w="sm" type="none"/>
          </a:ln>
        </p:spPr>
      </p:pic>
      <p:sp>
        <p:nvSpPr>
          <p:cNvPr id="703" name="Google Shape;703;p69"/>
          <p:cNvSpPr txBox="1"/>
          <p:nvPr/>
        </p:nvSpPr>
        <p:spPr>
          <a:xfrm>
            <a:off x="1860475" y="743650"/>
            <a:ext cx="2463600" cy="36327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SzPts val="1600"/>
              <a:buChar char="●"/>
            </a:pPr>
            <a:r>
              <a:rPr b="1" lang="en" sz="1600"/>
              <a:t>Travels to study the American prison system were soon forgotten. </a:t>
            </a:r>
            <a:endParaRPr b="1" sz="1600"/>
          </a:p>
          <a:p>
            <a:pPr indent="-330200" lvl="0" marL="457200" rtl="0" algn="l">
              <a:spcBef>
                <a:spcPts val="0"/>
              </a:spcBef>
              <a:spcAft>
                <a:spcPts val="0"/>
              </a:spcAft>
              <a:buSzPts val="1600"/>
              <a:buChar char="●"/>
            </a:pPr>
            <a:r>
              <a:rPr b="1" lang="en" sz="1600"/>
              <a:t>Travelled with Gustave de Beaumont</a:t>
            </a:r>
            <a:endParaRPr b="1" sz="1600"/>
          </a:p>
          <a:p>
            <a:pPr indent="-330200" lvl="0" marL="457200" rtl="0" algn="l">
              <a:spcBef>
                <a:spcPts val="0"/>
              </a:spcBef>
              <a:spcAft>
                <a:spcPts val="0"/>
              </a:spcAft>
              <a:buSzPts val="1600"/>
              <a:buChar char="●"/>
            </a:pPr>
            <a:r>
              <a:rPr b="1" lang="en" sz="1600"/>
              <a:t>He wrote on his observations as he toured the United States.</a:t>
            </a:r>
            <a:endParaRPr b="1" sz="1600"/>
          </a:p>
          <a:p>
            <a:pPr indent="-330200" lvl="0" marL="457200" rtl="0" algn="l">
              <a:spcBef>
                <a:spcPts val="0"/>
              </a:spcBef>
              <a:spcAft>
                <a:spcPts val="0"/>
              </a:spcAft>
              <a:buSzPts val="1600"/>
              <a:buChar char="●"/>
            </a:pPr>
            <a:r>
              <a:rPr b="1" lang="en" sz="1600"/>
              <a:t>He wrote letters home to family.</a:t>
            </a:r>
            <a:endParaRPr b="1" sz="1600"/>
          </a:p>
        </p:txBody>
      </p:sp>
      <p:sp>
        <p:nvSpPr>
          <p:cNvPr id="704" name="Google Shape;704;p69"/>
          <p:cNvSpPr txBox="1"/>
          <p:nvPr/>
        </p:nvSpPr>
        <p:spPr>
          <a:xfrm>
            <a:off x="0" y="4461825"/>
            <a:ext cx="300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u="sng">
                <a:solidFill>
                  <a:schemeClr val="hlink"/>
                </a:solidFill>
                <a:hlinkClick r:id="rId4"/>
              </a:rPr>
              <a:t>https://thumbwind.com/2020/03/02/fortnight-in-the-wilderness/</a:t>
            </a:r>
            <a:r>
              <a:rPr lang="en"/>
              <a:t> </a:t>
            </a:r>
            <a:endParaRPr/>
          </a:p>
        </p:txBody>
      </p:sp>
      <p:sp>
        <p:nvSpPr>
          <p:cNvPr id="705" name="Google Shape;705;p69"/>
          <p:cNvSpPr txBox="1"/>
          <p:nvPr/>
        </p:nvSpPr>
        <p:spPr>
          <a:xfrm>
            <a:off x="459550" y="4184150"/>
            <a:ext cx="275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Podcast on some of his travels:</a:t>
            </a:r>
            <a:endParaRPr/>
          </a:p>
        </p:txBody>
      </p:sp>
      <p:pic>
        <p:nvPicPr>
          <p:cNvPr id="706" name="Google Shape;706;p69"/>
          <p:cNvPicPr preferRelativeResize="0"/>
          <p:nvPr/>
        </p:nvPicPr>
        <p:blipFill>
          <a:blip r:embed="rId5">
            <a:alphaModFix/>
          </a:blip>
          <a:stretch>
            <a:fillRect/>
          </a:stretch>
        </p:blipFill>
        <p:spPr>
          <a:xfrm>
            <a:off x="59351" y="4114801"/>
            <a:ext cx="400200" cy="400200"/>
          </a:xfrm>
          <a:prstGeom prst="rect">
            <a:avLst/>
          </a:prstGeom>
          <a:noFill/>
          <a:ln>
            <a:noFill/>
          </a:ln>
        </p:spPr>
      </p:pic>
      <p:pic>
        <p:nvPicPr>
          <p:cNvPr id="707" name="Google Shape;707;p69"/>
          <p:cNvPicPr preferRelativeResize="0"/>
          <p:nvPr/>
        </p:nvPicPr>
        <p:blipFill>
          <a:blip r:embed="rId6">
            <a:alphaModFix/>
          </a:blip>
          <a:stretch>
            <a:fillRect/>
          </a:stretch>
        </p:blipFill>
        <p:spPr>
          <a:xfrm>
            <a:off x="4323950" y="1003900"/>
            <a:ext cx="4675850" cy="3180250"/>
          </a:xfrm>
          <a:prstGeom prst="rect">
            <a:avLst/>
          </a:prstGeom>
          <a:noFill/>
          <a:ln cap="flat" cmpd="sng" w="19050">
            <a:solidFill>
              <a:schemeClr val="dk1"/>
            </a:solidFill>
            <a:prstDash val="solid"/>
            <a:round/>
            <a:headEnd len="sm" w="sm" type="none"/>
            <a:tailEnd len="sm" w="sm" type="none"/>
          </a:ln>
        </p:spPr>
      </p:pic>
      <p:sp>
        <p:nvSpPr>
          <p:cNvPr id="708" name="Google Shape;708;p69"/>
          <p:cNvSpPr txBox="1"/>
          <p:nvPr/>
        </p:nvSpPr>
        <p:spPr>
          <a:xfrm>
            <a:off x="4323950" y="4184150"/>
            <a:ext cx="4386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A </a:t>
            </a:r>
            <a:r>
              <a:rPr lang="en"/>
              <a:t>steamboat</a:t>
            </a:r>
            <a:r>
              <a:rPr lang="en"/>
              <a:t> docks along the Ohio River.</a:t>
            </a:r>
            <a:endParaRPr/>
          </a:p>
        </p:txBody>
      </p:sp>
      <p:pic>
        <p:nvPicPr>
          <p:cNvPr id="709" name="Google Shape;709;p69"/>
          <p:cNvPicPr preferRelativeResize="0"/>
          <p:nvPr/>
        </p:nvPicPr>
        <p:blipFill>
          <a:blip r:embed="rId7">
            <a:alphaModFix/>
          </a:blip>
          <a:stretch>
            <a:fillRect/>
          </a:stretch>
        </p:blipFill>
        <p:spPr>
          <a:xfrm>
            <a:off x="459562" y="1921276"/>
            <a:ext cx="1358375" cy="222962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713" name="Shape 713"/>
        <p:cNvGrpSpPr/>
        <p:nvPr/>
      </p:nvGrpSpPr>
      <p:grpSpPr>
        <a:xfrm>
          <a:off x="0" y="0"/>
          <a:ext cx="0" cy="0"/>
          <a:chOff x="0" y="0"/>
          <a:chExt cx="0" cy="0"/>
        </a:xfrm>
      </p:grpSpPr>
      <p:sp>
        <p:nvSpPr>
          <p:cNvPr id="714" name="Google Shape;714;p70"/>
          <p:cNvSpPr txBox="1"/>
          <p:nvPr/>
        </p:nvSpPr>
        <p:spPr>
          <a:xfrm>
            <a:off x="1860475" y="173525"/>
            <a:ext cx="6975300" cy="1139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i="1" lang="en" sz="3100">
                <a:solidFill>
                  <a:schemeClr val="dk1"/>
                </a:solidFill>
              </a:rPr>
              <a:t>Letters from America</a:t>
            </a:r>
            <a:endParaRPr b="1" i="1" sz="3100">
              <a:solidFill>
                <a:schemeClr val="dk1"/>
              </a:solidFill>
            </a:endParaRPr>
          </a:p>
          <a:p>
            <a:pPr indent="0" lvl="0" marL="0" rtl="0" algn="ctr">
              <a:spcBef>
                <a:spcPts val="0"/>
              </a:spcBef>
              <a:spcAft>
                <a:spcPts val="0"/>
              </a:spcAft>
              <a:buNone/>
            </a:pPr>
            <a:r>
              <a:rPr b="1" lang="en" sz="3100">
                <a:solidFill>
                  <a:schemeClr val="dk1"/>
                </a:solidFill>
              </a:rPr>
              <a:t>Alexis de Tocqueville</a:t>
            </a:r>
            <a:endParaRPr sz="3300"/>
          </a:p>
        </p:txBody>
      </p:sp>
      <p:pic>
        <p:nvPicPr>
          <p:cNvPr id="715" name="Google Shape;715;p70"/>
          <p:cNvPicPr preferRelativeResize="0"/>
          <p:nvPr/>
        </p:nvPicPr>
        <p:blipFill>
          <a:blip r:embed="rId3">
            <a:alphaModFix/>
          </a:blip>
          <a:stretch>
            <a:fillRect/>
          </a:stretch>
        </p:blipFill>
        <p:spPr>
          <a:xfrm>
            <a:off x="184075" y="173525"/>
            <a:ext cx="1676400" cy="1714500"/>
          </a:xfrm>
          <a:prstGeom prst="rect">
            <a:avLst/>
          </a:prstGeom>
          <a:noFill/>
          <a:ln cap="flat" cmpd="sng" w="9525">
            <a:solidFill>
              <a:schemeClr val="dk1"/>
            </a:solidFill>
            <a:prstDash val="solid"/>
            <a:round/>
            <a:headEnd len="sm" w="sm" type="none"/>
            <a:tailEnd len="sm" w="sm" type="none"/>
          </a:ln>
        </p:spPr>
      </p:pic>
      <p:sp>
        <p:nvSpPr>
          <p:cNvPr id="716" name="Google Shape;716;p70"/>
          <p:cNvSpPr txBox="1"/>
          <p:nvPr/>
        </p:nvSpPr>
        <p:spPr>
          <a:xfrm>
            <a:off x="1115450" y="2144175"/>
            <a:ext cx="4396800" cy="785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950">
                <a:solidFill>
                  <a:schemeClr val="dk1"/>
                </a:solidFill>
                <a:latin typeface="Georgia"/>
                <a:ea typeface="Georgia"/>
                <a:cs typeface="Georgia"/>
                <a:sym typeface="Georgia"/>
              </a:rPr>
              <a:t>To his father                                                             Memphis, December 20, 1831</a:t>
            </a:r>
            <a:endParaRPr sz="1900">
              <a:solidFill>
                <a:schemeClr val="dk1"/>
              </a:solidFill>
            </a:endParaRPr>
          </a:p>
        </p:txBody>
      </p:sp>
      <p:sp>
        <p:nvSpPr>
          <p:cNvPr id="717" name="Google Shape;717;p70"/>
          <p:cNvSpPr txBox="1"/>
          <p:nvPr/>
        </p:nvSpPr>
        <p:spPr>
          <a:xfrm>
            <a:off x="1860475" y="1228300"/>
            <a:ext cx="72834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hlinkClick r:id="rId4"/>
              </a:rPr>
              <a:t>https://hudsonreview.com/2013/03/letters-from-america/#.Y83a-nbMI2x</a:t>
            </a:r>
            <a:r>
              <a:rPr lang="en"/>
              <a:t> </a:t>
            </a:r>
            <a:endParaRPr/>
          </a:p>
        </p:txBody>
      </p:sp>
      <p:sp>
        <p:nvSpPr>
          <p:cNvPr id="718" name="Google Shape;718;p70"/>
          <p:cNvSpPr txBox="1"/>
          <p:nvPr/>
        </p:nvSpPr>
        <p:spPr>
          <a:xfrm>
            <a:off x="184075" y="3185425"/>
            <a:ext cx="43101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PDF:</a:t>
            </a:r>
            <a:endParaRPr/>
          </a:p>
          <a:p>
            <a:pPr indent="0" lvl="0" marL="0" rtl="0" algn="l">
              <a:spcBef>
                <a:spcPts val="0"/>
              </a:spcBef>
              <a:spcAft>
                <a:spcPts val="0"/>
              </a:spcAft>
              <a:buNone/>
            </a:pPr>
            <a:r>
              <a:rPr lang="en" u="sng">
                <a:solidFill>
                  <a:schemeClr val="hlink"/>
                </a:solidFill>
                <a:hlinkClick r:id="rId5"/>
              </a:rPr>
              <a:t>https://drive.google.com/file/d/18-3IOAKjF28WWBGxt-Lmm8wCW1EVdhn5/view?usp=sharing</a:t>
            </a:r>
            <a:r>
              <a:rPr lang="en"/>
              <a:t>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Google Doc: </a:t>
            </a:r>
            <a:r>
              <a:rPr lang="en" u="sng">
                <a:solidFill>
                  <a:schemeClr val="hlink"/>
                </a:solidFill>
                <a:hlinkClick r:id="rId6"/>
              </a:rPr>
              <a:t>https://docs.google.com/document/d/1bcV299aQ00x1HaubOEyUhCwjnzqUzyzPf4LluDB8OIw/edit?usp=sharing</a:t>
            </a:r>
            <a:r>
              <a:rPr lang="en"/>
              <a:t> </a:t>
            </a:r>
            <a:endParaRPr/>
          </a:p>
        </p:txBody>
      </p:sp>
      <p:pic>
        <p:nvPicPr>
          <p:cNvPr id="719" name="Google Shape;719;p70"/>
          <p:cNvPicPr preferRelativeResize="0"/>
          <p:nvPr/>
        </p:nvPicPr>
        <p:blipFill>
          <a:blip r:embed="rId7">
            <a:alphaModFix/>
          </a:blip>
          <a:stretch>
            <a:fillRect/>
          </a:stretch>
        </p:blipFill>
        <p:spPr>
          <a:xfrm>
            <a:off x="5985923" y="1628500"/>
            <a:ext cx="2727077" cy="3515000"/>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723" name="Shape 723"/>
        <p:cNvGrpSpPr/>
        <p:nvPr/>
      </p:nvGrpSpPr>
      <p:grpSpPr>
        <a:xfrm>
          <a:off x="0" y="0"/>
          <a:ext cx="0" cy="0"/>
          <a:chOff x="0" y="0"/>
          <a:chExt cx="0" cy="0"/>
        </a:xfrm>
      </p:grpSpPr>
      <p:pic>
        <p:nvPicPr>
          <p:cNvPr id="724" name="Google Shape;724;p71"/>
          <p:cNvPicPr preferRelativeResize="0"/>
          <p:nvPr/>
        </p:nvPicPr>
        <p:blipFill>
          <a:blip r:embed="rId3">
            <a:alphaModFix/>
          </a:blip>
          <a:stretch>
            <a:fillRect/>
          </a:stretch>
        </p:blipFill>
        <p:spPr>
          <a:xfrm>
            <a:off x="420325" y="52425"/>
            <a:ext cx="6748104" cy="4838697"/>
          </a:xfrm>
          <a:prstGeom prst="rect">
            <a:avLst/>
          </a:prstGeom>
          <a:noFill/>
          <a:ln cap="flat" cmpd="sng" w="19050">
            <a:solidFill>
              <a:schemeClr val="dk1"/>
            </a:solidFill>
            <a:prstDash val="solid"/>
            <a:round/>
            <a:headEnd len="sm" w="sm" type="none"/>
            <a:tailEnd len="sm" w="sm" type="none"/>
          </a:ln>
        </p:spPr>
      </p:pic>
      <p:sp>
        <p:nvSpPr>
          <p:cNvPr id="725" name="Google Shape;725;p71"/>
          <p:cNvSpPr txBox="1"/>
          <p:nvPr/>
        </p:nvSpPr>
        <p:spPr>
          <a:xfrm>
            <a:off x="7298650" y="377700"/>
            <a:ext cx="1845300" cy="2986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4200"/>
              <a:t>The Ohio River Valley</a:t>
            </a:r>
            <a:endParaRPr b="1" sz="4200"/>
          </a:p>
          <a:p>
            <a:pPr indent="0" lvl="0" marL="0" rtl="0" algn="l">
              <a:spcBef>
                <a:spcPts val="0"/>
              </a:spcBef>
              <a:spcAft>
                <a:spcPts val="0"/>
              </a:spcAft>
              <a:buNone/>
            </a:pPr>
            <a:r>
              <a:t/>
            </a:r>
            <a:endParaRPr/>
          </a:p>
        </p:txBody>
      </p:sp>
      <p:sp>
        <p:nvSpPr>
          <p:cNvPr id="726" name="Google Shape;726;p71"/>
          <p:cNvSpPr/>
          <p:nvPr/>
        </p:nvSpPr>
        <p:spPr>
          <a:xfrm>
            <a:off x="2772300" y="2010725"/>
            <a:ext cx="1799700" cy="477600"/>
          </a:xfrm>
          <a:prstGeom prst="ellipse">
            <a:avLst/>
          </a:prstGeom>
          <a:noFill/>
          <a:ln cap="flat" cmpd="sng" w="28575">
            <a:solidFill>
              <a:srgbClr val="AA00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id="143" name="Google Shape;143;p18"/>
          <p:cNvPicPr preferRelativeResize="0"/>
          <p:nvPr/>
        </p:nvPicPr>
        <p:blipFill>
          <a:blip r:embed="rId3">
            <a:alphaModFix amt="10000"/>
          </a:blip>
          <a:stretch>
            <a:fillRect/>
          </a:stretch>
        </p:blipFill>
        <p:spPr>
          <a:xfrm>
            <a:off x="1386250" y="0"/>
            <a:ext cx="6109996" cy="4932425"/>
          </a:xfrm>
          <a:prstGeom prst="rect">
            <a:avLst/>
          </a:prstGeom>
          <a:noFill/>
          <a:ln>
            <a:noFill/>
          </a:ln>
        </p:spPr>
      </p:pic>
      <p:sp>
        <p:nvSpPr>
          <p:cNvPr id="144" name="Google Shape;144;p18"/>
          <p:cNvSpPr txBox="1"/>
          <p:nvPr>
            <p:ph type="title"/>
          </p:nvPr>
        </p:nvSpPr>
        <p:spPr>
          <a:xfrm>
            <a:off x="311700" y="300600"/>
            <a:ext cx="85206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3020"/>
              <a:t>John Adams</a:t>
            </a:r>
            <a:endParaRPr sz="3020"/>
          </a:p>
        </p:txBody>
      </p:sp>
      <p:sp>
        <p:nvSpPr>
          <p:cNvPr id="145" name="Google Shape;145;p18"/>
          <p:cNvSpPr txBox="1"/>
          <p:nvPr>
            <p:ph idx="1" type="body"/>
          </p:nvPr>
        </p:nvSpPr>
        <p:spPr>
          <a:xfrm>
            <a:off x="311700" y="922050"/>
            <a:ext cx="8520600" cy="3646800"/>
          </a:xfrm>
          <a:prstGeom prst="rect">
            <a:avLst/>
          </a:prstGeom>
        </p:spPr>
        <p:txBody>
          <a:bodyPr anchorCtr="0" anchor="t" bIns="91425" lIns="91425" spcFirstLastPara="1" rIns="91425" wrap="square" tIns="91425">
            <a:normAutofit fontScale="77500" lnSpcReduction="20000"/>
          </a:bodyPr>
          <a:lstStyle/>
          <a:p>
            <a:pPr indent="-346710" lvl="0" marL="457200" rtl="0" algn="l">
              <a:spcBef>
                <a:spcPts val="0"/>
              </a:spcBef>
              <a:spcAft>
                <a:spcPts val="0"/>
              </a:spcAft>
              <a:buClr>
                <a:schemeClr val="dk1"/>
              </a:buClr>
              <a:buSzPct val="100000"/>
              <a:buFont typeface="Times New Roman"/>
              <a:buChar char="●"/>
            </a:pPr>
            <a:r>
              <a:rPr lang="en" sz="2400">
                <a:solidFill>
                  <a:schemeClr val="dk1"/>
                </a:solidFill>
                <a:latin typeface="Times New Roman"/>
                <a:ea typeface="Times New Roman"/>
                <a:cs typeface="Times New Roman"/>
                <a:sym typeface="Times New Roman"/>
              </a:rPr>
              <a:t>Even back in the 1700s, Adams recognized that a public uneducated about finance was destined for trouble, and we still see that problem coming up today in all kinds of everyday situations. </a:t>
            </a:r>
            <a:r>
              <a:rPr lang="en" sz="2400">
                <a:solidFill>
                  <a:schemeClr val="dk1"/>
                </a:solidFill>
                <a:highlight>
                  <a:srgbClr val="FFFF00"/>
                </a:highlight>
                <a:latin typeface="Times New Roman"/>
                <a:ea typeface="Times New Roman"/>
                <a:cs typeface="Times New Roman"/>
                <a:sym typeface="Times New Roman"/>
              </a:rPr>
              <a:t>Many young people and others working in low-paying or part-time jobs don’t see the point of, or just don’t understand, starting to put money away for retirement now. They worry that they’re hurting their own pocketbooks to put money away for some nebulous future goal that has nothing to do with the here and now.</a:t>
            </a:r>
            <a:endParaRPr sz="2400">
              <a:solidFill>
                <a:schemeClr val="dk1"/>
              </a:solidFill>
              <a:highlight>
                <a:srgbClr val="FFFF00"/>
              </a:highlight>
              <a:latin typeface="Times New Roman"/>
              <a:ea typeface="Times New Roman"/>
              <a:cs typeface="Times New Roman"/>
              <a:sym typeface="Times New Roman"/>
            </a:endParaRPr>
          </a:p>
          <a:p>
            <a:pPr indent="0" lvl="0" marL="457200" rtl="0" algn="l">
              <a:spcBef>
                <a:spcPts val="1200"/>
              </a:spcBef>
              <a:spcAft>
                <a:spcPts val="0"/>
              </a:spcAft>
              <a:buNone/>
            </a:pPr>
            <a:r>
              <a:t/>
            </a:r>
            <a:endParaRPr sz="2400">
              <a:solidFill>
                <a:schemeClr val="dk1"/>
              </a:solidFill>
              <a:highlight>
                <a:srgbClr val="FFFF00"/>
              </a:highlight>
              <a:latin typeface="Times New Roman"/>
              <a:ea typeface="Times New Roman"/>
              <a:cs typeface="Times New Roman"/>
              <a:sym typeface="Times New Roman"/>
            </a:endParaRPr>
          </a:p>
          <a:p>
            <a:pPr indent="-346710" lvl="0" marL="457200" rtl="0" algn="l">
              <a:spcBef>
                <a:spcPts val="1200"/>
              </a:spcBef>
              <a:spcAft>
                <a:spcPts val="0"/>
              </a:spcAft>
              <a:buClr>
                <a:schemeClr val="dk1"/>
              </a:buClr>
              <a:buSzPct val="100000"/>
              <a:buFont typeface="Times New Roman"/>
              <a:buChar char="●"/>
            </a:pPr>
            <a:r>
              <a:rPr lang="en" sz="2400">
                <a:solidFill>
                  <a:schemeClr val="dk1"/>
                </a:solidFill>
                <a:highlight>
                  <a:srgbClr val="00FF00"/>
                </a:highlight>
                <a:latin typeface="Times New Roman"/>
                <a:ea typeface="Times New Roman"/>
                <a:cs typeface="Times New Roman"/>
                <a:sym typeface="Times New Roman"/>
              </a:rPr>
              <a:t>Spreading awareness of employee benefits, retirement savings plans, investments, and other strategies </a:t>
            </a:r>
            <a:r>
              <a:rPr lang="en" sz="2400">
                <a:solidFill>
                  <a:schemeClr val="dk1"/>
                </a:solidFill>
                <a:latin typeface="Times New Roman"/>
                <a:ea typeface="Times New Roman"/>
                <a:cs typeface="Times New Roman"/>
                <a:sym typeface="Times New Roman"/>
              </a:rPr>
              <a:t>one of the keys to the responsible citizenship the presidency was created to champion.</a:t>
            </a:r>
            <a:endParaRPr sz="2400">
              <a:solidFill>
                <a:schemeClr val="dk1"/>
              </a:solidFill>
              <a:latin typeface="Times New Roman"/>
              <a:ea typeface="Times New Roman"/>
              <a:cs typeface="Times New Roman"/>
              <a:sym typeface="Times New Roman"/>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730" name="Shape 730"/>
        <p:cNvGrpSpPr/>
        <p:nvPr/>
      </p:nvGrpSpPr>
      <p:grpSpPr>
        <a:xfrm>
          <a:off x="0" y="0"/>
          <a:ext cx="0" cy="0"/>
          <a:chOff x="0" y="0"/>
          <a:chExt cx="0" cy="0"/>
        </a:xfrm>
      </p:grpSpPr>
      <p:pic>
        <p:nvPicPr>
          <p:cNvPr id="731" name="Google Shape;731;p72"/>
          <p:cNvPicPr preferRelativeResize="0"/>
          <p:nvPr/>
        </p:nvPicPr>
        <p:blipFill>
          <a:blip r:embed="rId3">
            <a:alphaModFix/>
          </a:blip>
          <a:stretch>
            <a:fillRect/>
          </a:stretch>
        </p:blipFill>
        <p:spPr>
          <a:xfrm>
            <a:off x="3091730" y="0"/>
            <a:ext cx="3133670" cy="5143501"/>
          </a:xfrm>
          <a:prstGeom prst="rect">
            <a:avLst/>
          </a:prstGeom>
          <a:noFill/>
          <a:ln cap="flat" cmpd="sng" w="9525">
            <a:solidFill>
              <a:schemeClr val="dk1"/>
            </a:solidFill>
            <a:prstDash val="solid"/>
            <a:round/>
            <a:headEnd len="sm" w="sm" type="none"/>
            <a:tailEnd len="sm" w="sm" type="none"/>
          </a:ln>
        </p:spPr>
      </p:pic>
      <p:sp>
        <p:nvSpPr>
          <p:cNvPr id="732" name="Google Shape;732;p72"/>
          <p:cNvSpPr txBox="1"/>
          <p:nvPr>
            <p:ph idx="1" type="body"/>
          </p:nvPr>
        </p:nvSpPr>
        <p:spPr>
          <a:xfrm>
            <a:off x="73050" y="223075"/>
            <a:ext cx="8997900" cy="1772400"/>
          </a:xfrm>
          <a:prstGeom prst="rect">
            <a:avLst/>
          </a:prstGeom>
        </p:spPr>
        <p:txBody>
          <a:bodyPr anchorCtr="0" anchor="t" bIns="91425" lIns="91425" spcFirstLastPara="1" rIns="91425" wrap="square" tIns="91425">
            <a:noAutofit/>
          </a:bodyPr>
          <a:lstStyle/>
          <a:p>
            <a:pPr indent="139700" lvl="0" marL="711200" marR="711200" rtl="0" algn="just">
              <a:lnSpc>
                <a:spcPct val="100000"/>
              </a:lnSpc>
              <a:spcBef>
                <a:spcPts val="1200"/>
              </a:spcBef>
              <a:spcAft>
                <a:spcPts val="0"/>
              </a:spcAft>
              <a:buClr>
                <a:schemeClr val="dk1"/>
              </a:buClr>
              <a:buSzPts val="275"/>
              <a:buFont typeface="Arial"/>
              <a:buNone/>
            </a:pPr>
            <a:r>
              <a:t/>
            </a:r>
            <a:endParaRPr baseline="30000" sz="1225" u="sng">
              <a:solidFill>
                <a:schemeClr val="dk1"/>
              </a:solidFill>
            </a:endParaRPr>
          </a:p>
          <a:p>
            <a:pPr indent="139700" lvl="0" marL="254000" marR="711200" rtl="0" algn="just">
              <a:lnSpc>
                <a:spcPct val="100000"/>
              </a:lnSpc>
              <a:spcBef>
                <a:spcPts val="1200"/>
              </a:spcBef>
              <a:spcAft>
                <a:spcPts val="0"/>
              </a:spcAft>
              <a:buClr>
                <a:schemeClr val="dk1"/>
              </a:buClr>
              <a:buSzPts val="275"/>
              <a:buFont typeface="Arial"/>
              <a:buNone/>
            </a:pPr>
            <a:r>
              <a:rPr b="1" lang="en" sz="1475">
                <a:solidFill>
                  <a:schemeClr val="dk1"/>
                </a:solidFill>
                <a:highlight>
                  <a:srgbClr val="FFFF00"/>
                </a:highlight>
                <a:latin typeface="Georgia"/>
                <a:ea typeface="Georgia"/>
                <a:cs typeface="Georgia"/>
                <a:sym typeface="Georgia"/>
              </a:rPr>
              <a:t>Thus the traveller who floats down the current of the Ohio to the spot where that river falls into the Mississippi, may be said to sail between liberty and servitude; and a transient inspection of the surrounding objects will convince him as to which of the two is most favorable to mankind. </a:t>
            </a:r>
            <a:endParaRPr b="1" sz="1475">
              <a:solidFill>
                <a:schemeClr val="dk1"/>
              </a:solidFill>
              <a:highlight>
                <a:srgbClr val="FFFF00"/>
              </a:highlight>
              <a:latin typeface="Georgia"/>
              <a:ea typeface="Georgia"/>
              <a:cs typeface="Georgia"/>
              <a:sym typeface="Georgia"/>
            </a:endParaRPr>
          </a:p>
          <a:p>
            <a:pPr indent="0" lvl="0" marL="914400" marR="711200" rtl="0" algn="just">
              <a:lnSpc>
                <a:spcPct val="100000"/>
              </a:lnSpc>
              <a:spcBef>
                <a:spcPts val="1200"/>
              </a:spcBef>
              <a:spcAft>
                <a:spcPts val="1200"/>
              </a:spcAft>
              <a:buNone/>
            </a:pPr>
            <a:r>
              <a:t/>
            </a:r>
            <a:endParaRPr sz="850">
              <a:solidFill>
                <a:schemeClr val="dk1"/>
              </a:solidFill>
            </a:endParaRPr>
          </a:p>
        </p:txBody>
      </p:sp>
      <p:sp>
        <p:nvSpPr>
          <p:cNvPr id="733" name="Google Shape;733;p72"/>
          <p:cNvSpPr txBox="1"/>
          <p:nvPr/>
        </p:nvSpPr>
        <p:spPr>
          <a:xfrm>
            <a:off x="73050" y="1995475"/>
            <a:ext cx="4499100" cy="2174100"/>
          </a:xfrm>
          <a:prstGeom prst="rect">
            <a:avLst/>
          </a:prstGeom>
          <a:noFill/>
          <a:ln>
            <a:noFill/>
          </a:ln>
        </p:spPr>
        <p:txBody>
          <a:bodyPr anchorCtr="0" anchor="t" bIns="91425" lIns="91425" spcFirstLastPara="1" rIns="91425" wrap="square" tIns="91425">
            <a:spAutoFit/>
          </a:bodyPr>
          <a:lstStyle/>
          <a:p>
            <a:pPr indent="-349250" lvl="0" marL="457200" marR="711200" rtl="0" algn="just">
              <a:spcBef>
                <a:spcPts val="1200"/>
              </a:spcBef>
              <a:spcAft>
                <a:spcPts val="0"/>
              </a:spcAft>
              <a:buClr>
                <a:schemeClr val="dk1"/>
              </a:buClr>
              <a:buSzPts val="1900"/>
              <a:buChar char="●"/>
            </a:pPr>
            <a:r>
              <a:rPr lang="en" sz="1575">
                <a:solidFill>
                  <a:schemeClr val="dk1"/>
                </a:solidFill>
                <a:latin typeface="Georgia"/>
                <a:ea typeface="Georgia"/>
                <a:cs typeface="Georgia"/>
                <a:sym typeface="Georgia"/>
              </a:rPr>
              <a:t>Upon the left bank of the stream the population is rare; from time to time one descries a troop of slaves loitering in the half-desert fields; the primaeval forest recurs at every turn; </a:t>
            </a:r>
            <a:r>
              <a:rPr lang="en" sz="1575">
                <a:solidFill>
                  <a:schemeClr val="dk1"/>
                </a:solidFill>
                <a:highlight>
                  <a:srgbClr val="FFFF00"/>
                </a:highlight>
                <a:latin typeface="Georgia"/>
                <a:ea typeface="Georgia"/>
                <a:cs typeface="Georgia"/>
                <a:sym typeface="Georgia"/>
              </a:rPr>
              <a:t>society seems to be asleep, man to be idle, and nature alone offers a scene of activity and of life. </a:t>
            </a:r>
            <a:endParaRPr sz="1500">
              <a:highlight>
                <a:srgbClr val="FFFF00"/>
              </a:highlight>
            </a:endParaRPr>
          </a:p>
        </p:txBody>
      </p:sp>
      <p:sp>
        <p:nvSpPr>
          <p:cNvPr id="734" name="Google Shape;734;p72"/>
          <p:cNvSpPr txBox="1"/>
          <p:nvPr/>
        </p:nvSpPr>
        <p:spPr>
          <a:xfrm>
            <a:off x="5043025" y="1995475"/>
            <a:ext cx="4499100" cy="2909100"/>
          </a:xfrm>
          <a:prstGeom prst="rect">
            <a:avLst/>
          </a:prstGeom>
          <a:noFill/>
          <a:ln>
            <a:noFill/>
          </a:ln>
        </p:spPr>
        <p:txBody>
          <a:bodyPr anchorCtr="0" anchor="t" bIns="91425" lIns="91425" spcFirstLastPara="1" rIns="91425" wrap="square" tIns="91425">
            <a:spAutoFit/>
          </a:bodyPr>
          <a:lstStyle/>
          <a:p>
            <a:pPr indent="-342900" lvl="0" marL="457200" marR="711200" rtl="0" algn="just">
              <a:spcBef>
                <a:spcPts val="1200"/>
              </a:spcBef>
              <a:spcAft>
                <a:spcPts val="0"/>
              </a:spcAft>
              <a:buClr>
                <a:schemeClr val="dk1"/>
              </a:buClr>
              <a:buSzPts val="1800"/>
              <a:buChar char="●"/>
            </a:pPr>
            <a:r>
              <a:rPr lang="en" sz="1575">
                <a:solidFill>
                  <a:schemeClr val="dk1"/>
                </a:solidFill>
                <a:latin typeface="Georgia"/>
                <a:ea typeface="Georgia"/>
                <a:cs typeface="Georgia"/>
                <a:sym typeface="Georgia"/>
              </a:rPr>
              <a:t>From the right bank, on the contrary, a confused hum is heard which proclaims the </a:t>
            </a:r>
            <a:r>
              <a:rPr lang="en" sz="1575">
                <a:solidFill>
                  <a:schemeClr val="dk1"/>
                </a:solidFill>
                <a:highlight>
                  <a:srgbClr val="FFFF00"/>
                </a:highlight>
                <a:latin typeface="Georgia"/>
                <a:ea typeface="Georgia"/>
                <a:cs typeface="Georgia"/>
                <a:sym typeface="Georgia"/>
              </a:rPr>
              <a:t>presence of industry</a:t>
            </a:r>
            <a:r>
              <a:rPr lang="en" sz="1575">
                <a:solidFill>
                  <a:schemeClr val="dk1"/>
                </a:solidFill>
                <a:latin typeface="Georgia"/>
                <a:ea typeface="Georgia"/>
                <a:cs typeface="Georgia"/>
                <a:sym typeface="Georgia"/>
              </a:rPr>
              <a:t>; the fields are covered with abundant harvests, the elegance of the dwellings announces the taste and activity of the laborer, and man appears to be in the enjoyment of that wealth and contentment which is the reward of labor. </a:t>
            </a:r>
            <a:r>
              <a:rPr baseline="30000" lang="en" sz="1725" u="sng">
                <a:solidFill>
                  <a:schemeClr val="dk1"/>
                </a:solidFill>
                <a:hlinkClick r:id="rId4">
                  <a:extLst>
                    <a:ext uri="{A12FA001-AC4F-418D-AE19-62706E023703}">
                      <ahyp:hlinkClr val="tx"/>
                    </a:ext>
                  </a:extLst>
                </a:hlinkClick>
              </a:rPr>
              <a:t>[21i]</a:t>
            </a:r>
            <a:endParaRPr sz="1500"/>
          </a:p>
        </p:txBody>
      </p:sp>
      <p:sp>
        <p:nvSpPr>
          <p:cNvPr id="735" name="Google Shape;735;p72"/>
          <p:cNvSpPr txBox="1"/>
          <p:nvPr/>
        </p:nvSpPr>
        <p:spPr>
          <a:xfrm>
            <a:off x="731250" y="1660800"/>
            <a:ext cx="7696800" cy="446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t>           Kentucky										Ohio</a:t>
            </a:r>
            <a:endParaRPr b="1" sz="1700"/>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739" name="Shape 739"/>
        <p:cNvGrpSpPr/>
        <p:nvPr/>
      </p:nvGrpSpPr>
      <p:grpSpPr>
        <a:xfrm>
          <a:off x="0" y="0"/>
          <a:ext cx="0" cy="0"/>
          <a:chOff x="0" y="0"/>
          <a:chExt cx="0" cy="0"/>
        </a:xfrm>
      </p:grpSpPr>
      <p:sp>
        <p:nvSpPr>
          <p:cNvPr id="740" name="Google Shape;740;p73"/>
          <p:cNvSpPr txBox="1"/>
          <p:nvPr>
            <p:ph type="title"/>
          </p:nvPr>
        </p:nvSpPr>
        <p:spPr>
          <a:xfrm>
            <a:off x="3391425" y="4722125"/>
            <a:ext cx="5404500" cy="359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1200" u="sng">
                <a:solidFill>
                  <a:schemeClr val="hlink"/>
                </a:solidFill>
                <a:hlinkClick r:id="rId3"/>
              </a:rPr>
              <a:t>https://www.tota.world/article/1860/</a:t>
            </a:r>
            <a:r>
              <a:rPr lang="en" sz="1200"/>
              <a:t> </a:t>
            </a:r>
            <a:endParaRPr sz="1200"/>
          </a:p>
        </p:txBody>
      </p:sp>
      <p:sp>
        <p:nvSpPr>
          <p:cNvPr id="741" name="Google Shape;741;p73"/>
          <p:cNvSpPr txBox="1"/>
          <p:nvPr>
            <p:ph idx="1" type="body"/>
          </p:nvPr>
        </p:nvSpPr>
        <p:spPr>
          <a:xfrm>
            <a:off x="348000" y="466950"/>
            <a:ext cx="3271200" cy="4209600"/>
          </a:xfrm>
          <a:prstGeom prst="rect">
            <a:avLst/>
          </a:prstGeom>
        </p:spPr>
        <p:txBody>
          <a:bodyPr anchorCtr="0" anchor="t" bIns="91425" lIns="91425" spcFirstLastPara="1" rIns="91425" wrap="square" tIns="91425">
            <a:normAutofit/>
          </a:bodyPr>
          <a:lstStyle/>
          <a:p>
            <a:pPr indent="-406400" lvl="0" marL="457200" rtl="0" algn="l">
              <a:spcBef>
                <a:spcPts val="0"/>
              </a:spcBef>
              <a:spcAft>
                <a:spcPts val="0"/>
              </a:spcAft>
              <a:buClr>
                <a:schemeClr val="dk1"/>
              </a:buClr>
              <a:buSzPts val="2800"/>
              <a:buChar char="●"/>
            </a:pPr>
            <a:r>
              <a:rPr lang="en" sz="2800">
                <a:solidFill>
                  <a:schemeClr val="dk1"/>
                </a:solidFill>
              </a:rPr>
              <a:t>What do you see?</a:t>
            </a:r>
            <a:endParaRPr sz="2800">
              <a:solidFill>
                <a:schemeClr val="dk1"/>
              </a:solidFill>
            </a:endParaRPr>
          </a:p>
          <a:p>
            <a:pPr indent="-406400" lvl="0" marL="457200" rtl="0" algn="l">
              <a:spcBef>
                <a:spcPts val="0"/>
              </a:spcBef>
              <a:spcAft>
                <a:spcPts val="0"/>
              </a:spcAft>
              <a:buClr>
                <a:schemeClr val="dk1"/>
              </a:buClr>
              <a:buSzPts val="2800"/>
              <a:buChar char="●"/>
            </a:pPr>
            <a:r>
              <a:rPr lang="en" sz="2800">
                <a:solidFill>
                  <a:schemeClr val="dk1"/>
                </a:solidFill>
              </a:rPr>
              <a:t>Which side of the Ohio River do you think the artist has drawn?</a:t>
            </a:r>
            <a:endParaRPr sz="2800">
              <a:solidFill>
                <a:schemeClr val="dk1"/>
              </a:solidFill>
            </a:endParaRPr>
          </a:p>
          <a:p>
            <a:pPr indent="-406400" lvl="0" marL="457200" rtl="0" algn="l">
              <a:spcBef>
                <a:spcPts val="0"/>
              </a:spcBef>
              <a:spcAft>
                <a:spcPts val="0"/>
              </a:spcAft>
              <a:buClr>
                <a:schemeClr val="dk1"/>
              </a:buClr>
              <a:buSzPts val="2800"/>
              <a:buChar char="●"/>
            </a:pPr>
            <a:r>
              <a:rPr lang="en" sz="2800">
                <a:solidFill>
                  <a:schemeClr val="dk1"/>
                </a:solidFill>
              </a:rPr>
              <a:t>Why?</a:t>
            </a:r>
            <a:endParaRPr sz="2800"/>
          </a:p>
        </p:txBody>
      </p:sp>
      <p:pic>
        <p:nvPicPr>
          <p:cNvPr id="742" name="Google Shape;742;p73"/>
          <p:cNvPicPr preferRelativeResize="0"/>
          <p:nvPr/>
        </p:nvPicPr>
        <p:blipFill>
          <a:blip r:embed="rId4">
            <a:alphaModFix/>
          </a:blip>
          <a:stretch>
            <a:fillRect/>
          </a:stretch>
        </p:blipFill>
        <p:spPr>
          <a:xfrm>
            <a:off x="3491562" y="197350"/>
            <a:ext cx="5404563" cy="4209601"/>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746" name="Shape 746"/>
        <p:cNvGrpSpPr/>
        <p:nvPr/>
      </p:nvGrpSpPr>
      <p:grpSpPr>
        <a:xfrm>
          <a:off x="0" y="0"/>
          <a:ext cx="0" cy="0"/>
          <a:chOff x="0" y="0"/>
          <a:chExt cx="0" cy="0"/>
        </a:xfrm>
      </p:grpSpPr>
      <p:sp>
        <p:nvSpPr>
          <p:cNvPr id="747" name="Google Shape;747;p74"/>
          <p:cNvSpPr txBox="1"/>
          <p:nvPr>
            <p:ph idx="1" type="body"/>
          </p:nvPr>
        </p:nvSpPr>
        <p:spPr>
          <a:xfrm>
            <a:off x="311700" y="344375"/>
            <a:ext cx="2865600" cy="4224600"/>
          </a:xfrm>
          <a:prstGeom prst="rect">
            <a:avLst/>
          </a:prstGeom>
        </p:spPr>
        <p:txBody>
          <a:bodyPr anchorCtr="0" anchor="t" bIns="91425" lIns="91425" spcFirstLastPara="1" rIns="91425" wrap="square" tIns="91425">
            <a:normAutofit/>
          </a:bodyPr>
          <a:lstStyle/>
          <a:p>
            <a:pPr indent="-406400" lvl="0" marL="457200" rtl="0" algn="l">
              <a:spcBef>
                <a:spcPts val="0"/>
              </a:spcBef>
              <a:spcAft>
                <a:spcPts val="0"/>
              </a:spcAft>
              <a:buClr>
                <a:schemeClr val="dk1"/>
              </a:buClr>
              <a:buSzPts val="2800"/>
              <a:buChar char="●"/>
            </a:pPr>
            <a:r>
              <a:rPr lang="en" sz="2800">
                <a:solidFill>
                  <a:schemeClr val="dk1"/>
                </a:solidFill>
              </a:rPr>
              <a:t>What do you see?</a:t>
            </a:r>
            <a:endParaRPr sz="2800">
              <a:solidFill>
                <a:schemeClr val="dk1"/>
              </a:solidFill>
            </a:endParaRPr>
          </a:p>
          <a:p>
            <a:pPr indent="-406400" lvl="0" marL="457200" rtl="0" algn="l">
              <a:spcBef>
                <a:spcPts val="0"/>
              </a:spcBef>
              <a:spcAft>
                <a:spcPts val="0"/>
              </a:spcAft>
              <a:buClr>
                <a:schemeClr val="dk1"/>
              </a:buClr>
              <a:buSzPts val="2800"/>
              <a:buChar char="●"/>
            </a:pPr>
            <a:r>
              <a:rPr lang="en" sz="2800">
                <a:solidFill>
                  <a:schemeClr val="dk1"/>
                </a:solidFill>
              </a:rPr>
              <a:t>Which side of the Ohio River do you think the artist has drawn?</a:t>
            </a:r>
            <a:endParaRPr sz="2800">
              <a:solidFill>
                <a:schemeClr val="dk1"/>
              </a:solidFill>
            </a:endParaRPr>
          </a:p>
          <a:p>
            <a:pPr indent="-406400" lvl="0" marL="457200" rtl="0" algn="l">
              <a:spcBef>
                <a:spcPts val="0"/>
              </a:spcBef>
              <a:spcAft>
                <a:spcPts val="0"/>
              </a:spcAft>
              <a:buClr>
                <a:schemeClr val="dk1"/>
              </a:buClr>
              <a:buSzPts val="2800"/>
              <a:buChar char="●"/>
            </a:pPr>
            <a:r>
              <a:rPr lang="en" sz="2800">
                <a:solidFill>
                  <a:schemeClr val="dk1"/>
                </a:solidFill>
              </a:rPr>
              <a:t>Why?</a:t>
            </a:r>
            <a:endParaRPr/>
          </a:p>
        </p:txBody>
      </p:sp>
      <p:pic>
        <p:nvPicPr>
          <p:cNvPr id="748" name="Google Shape;748;p74"/>
          <p:cNvPicPr preferRelativeResize="0"/>
          <p:nvPr/>
        </p:nvPicPr>
        <p:blipFill>
          <a:blip r:embed="rId3">
            <a:alphaModFix/>
          </a:blip>
          <a:stretch>
            <a:fillRect/>
          </a:stretch>
        </p:blipFill>
        <p:spPr>
          <a:xfrm>
            <a:off x="3461448" y="0"/>
            <a:ext cx="5682552" cy="4224601"/>
          </a:xfrm>
          <a:prstGeom prst="rect">
            <a:avLst/>
          </a:prstGeom>
          <a:noFill/>
          <a:ln>
            <a:noFill/>
          </a:ln>
        </p:spPr>
      </p:pic>
      <p:sp>
        <p:nvSpPr>
          <p:cNvPr id="749" name="Google Shape;749;p74"/>
          <p:cNvSpPr txBox="1"/>
          <p:nvPr>
            <p:ph type="title"/>
          </p:nvPr>
        </p:nvSpPr>
        <p:spPr>
          <a:xfrm>
            <a:off x="3600475" y="4722125"/>
            <a:ext cx="5404500" cy="359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sz="1200" u="sng">
                <a:solidFill>
                  <a:schemeClr val="hlink"/>
                </a:solidFill>
                <a:hlinkClick r:id="rId4"/>
              </a:rPr>
              <a:t>https://www.tota.world/article/1860/</a:t>
            </a:r>
            <a:r>
              <a:rPr lang="en" sz="1200"/>
              <a:t> </a:t>
            </a:r>
            <a:endParaRPr sz="1200"/>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753" name="Shape 753"/>
        <p:cNvGrpSpPr/>
        <p:nvPr/>
      </p:nvGrpSpPr>
      <p:grpSpPr>
        <a:xfrm>
          <a:off x="0" y="0"/>
          <a:ext cx="0" cy="0"/>
          <a:chOff x="0" y="0"/>
          <a:chExt cx="0" cy="0"/>
        </a:xfrm>
      </p:grpSpPr>
      <p:sp>
        <p:nvSpPr>
          <p:cNvPr id="754" name="Google Shape;754;p75"/>
          <p:cNvSpPr txBox="1"/>
          <p:nvPr>
            <p:ph type="title"/>
          </p:nvPr>
        </p:nvSpPr>
        <p:spPr>
          <a:xfrm>
            <a:off x="311700" y="456887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1620" u="sng">
                <a:solidFill>
                  <a:schemeClr val="hlink"/>
                </a:solidFill>
                <a:hlinkClick r:id="rId3"/>
              </a:rPr>
              <a:t>https://docs.google.com/document/d/1n4-g0-2JOSLbVlb2UVnrADBoZvPEuoPOFqfO2CS9uhw/edit?usp=sharing</a:t>
            </a:r>
            <a:r>
              <a:rPr lang="en" sz="1620"/>
              <a:t> </a:t>
            </a:r>
            <a:endParaRPr sz="1620"/>
          </a:p>
        </p:txBody>
      </p:sp>
      <p:sp>
        <p:nvSpPr>
          <p:cNvPr id="755" name="Google Shape;755;p75"/>
          <p:cNvSpPr txBox="1"/>
          <p:nvPr>
            <p:ph idx="1" type="body"/>
          </p:nvPr>
        </p:nvSpPr>
        <p:spPr>
          <a:xfrm>
            <a:off x="211725" y="179275"/>
            <a:ext cx="3809700" cy="4357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b="1">
              <a:solidFill>
                <a:schemeClr val="dk1"/>
              </a:solidFill>
            </a:endParaRPr>
          </a:p>
          <a:p>
            <a:pPr indent="0" lvl="0" marL="0" rtl="0" algn="l">
              <a:spcBef>
                <a:spcPts val="1200"/>
              </a:spcBef>
              <a:spcAft>
                <a:spcPts val="1200"/>
              </a:spcAft>
              <a:buNone/>
            </a:pPr>
            <a:r>
              <a:rPr b="1" lang="en">
                <a:solidFill>
                  <a:schemeClr val="dk1"/>
                </a:solidFill>
              </a:rPr>
              <a:t>Draw a picture inside each state to represent what Alexis may have seen as his steamboat traveled down the Ohio River.</a:t>
            </a:r>
            <a:endParaRPr b="1">
              <a:solidFill>
                <a:schemeClr val="dk1"/>
              </a:solidFill>
            </a:endParaRPr>
          </a:p>
        </p:txBody>
      </p:sp>
      <p:pic>
        <p:nvPicPr>
          <p:cNvPr id="756" name="Google Shape;756;p75"/>
          <p:cNvPicPr preferRelativeResize="0"/>
          <p:nvPr/>
        </p:nvPicPr>
        <p:blipFill>
          <a:blip r:embed="rId4">
            <a:alphaModFix/>
          </a:blip>
          <a:stretch>
            <a:fillRect/>
          </a:stretch>
        </p:blipFill>
        <p:spPr>
          <a:xfrm>
            <a:off x="4386800" y="179275"/>
            <a:ext cx="3416849" cy="4421400"/>
          </a:xfrm>
          <a:prstGeom prst="rect">
            <a:avLst/>
          </a:prstGeom>
          <a:noFill/>
          <a:ln cap="flat" cmpd="sng" w="19050">
            <a:solidFill>
              <a:schemeClr val="dk1"/>
            </a:solidFill>
            <a:prstDash val="solid"/>
            <a:round/>
            <a:headEnd len="sm" w="sm" type="none"/>
            <a:tailEnd len="sm" w="sm" type="none"/>
          </a:ln>
        </p:spPr>
      </p:pic>
      <p:sp>
        <p:nvSpPr>
          <p:cNvPr id="757" name="Google Shape;757;p75"/>
          <p:cNvSpPr txBox="1"/>
          <p:nvPr/>
        </p:nvSpPr>
        <p:spPr>
          <a:xfrm>
            <a:off x="8009650" y="179275"/>
            <a:ext cx="9555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900">
                <a:latin typeface="Caveat SemiBold"/>
                <a:ea typeface="Caveat SemiBold"/>
                <a:cs typeface="Caveat SemiBold"/>
                <a:sym typeface="Caveat SemiBold"/>
              </a:rPr>
              <a:t>3</a:t>
            </a:r>
            <a:r>
              <a:rPr lang="en" sz="2900">
                <a:latin typeface="Caveat SemiBold"/>
                <a:ea typeface="Caveat SemiBold"/>
                <a:cs typeface="Caveat SemiBold"/>
                <a:sym typeface="Caveat SemiBold"/>
              </a:rPr>
              <a:t>-5</a:t>
            </a:r>
            <a:endParaRPr sz="2900">
              <a:latin typeface="Caveat SemiBold"/>
              <a:ea typeface="Caveat SemiBold"/>
              <a:cs typeface="Caveat SemiBold"/>
              <a:sym typeface="Caveat SemiBo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761" name="Shape 761"/>
        <p:cNvGrpSpPr/>
        <p:nvPr/>
      </p:nvGrpSpPr>
      <p:grpSpPr>
        <a:xfrm>
          <a:off x="0" y="0"/>
          <a:ext cx="0" cy="0"/>
          <a:chOff x="0" y="0"/>
          <a:chExt cx="0" cy="0"/>
        </a:xfrm>
      </p:grpSpPr>
      <p:sp>
        <p:nvSpPr>
          <p:cNvPr id="762" name="Google Shape;762;p76"/>
          <p:cNvSpPr txBox="1"/>
          <p:nvPr>
            <p:ph idx="1" type="body"/>
          </p:nvPr>
        </p:nvSpPr>
        <p:spPr>
          <a:xfrm>
            <a:off x="-540450" y="2115100"/>
            <a:ext cx="10224900" cy="2406300"/>
          </a:xfrm>
          <a:prstGeom prst="rect">
            <a:avLst/>
          </a:prstGeom>
        </p:spPr>
        <p:txBody>
          <a:bodyPr anchorCtr="0" anchor="t" bIns="91425" lIns="91425" spcFirstLastPara="1" rIns="91425" wrap="square" tIns="91425">
            <a:noAutofit/>
          </a:bodyPr>
          <a:lstStyle/>
          <a:p>
            <a:pPr indent="139700" lvl="0" marL="711200" marR="711200" rtl="0" algn="just">
              <a:lnSpc>
                <a:spcPct val="100000"/>
              </a:lnSpc>
              <a:spcBef>
                <a:spcPts val="1200"/>
              </a:spcBef>
              <a:spcAft>
                <a:spcPts val="0"/>
              </a:spcAft>
              <a:buClr>
                <a:schemeClr val="dk1"/>
              </a:buClr>
              <a:buSzPts val="275"/>
              <a:buFont typeface="Arial"/>
              <a:buNone/>
            </a:pPr>
            <a:r>
              <a:rPr lang="en" sz="1975">
                <a:solidFill>
                  <a:schemeClr val="dk1"/>
                </a:solidFill>
                <a:latin typeface="Georgia"/>
                <a:ea typeface="Georgia"/>
                <a:cs typeface="Georgia"/>
                <a:sym typeface="Georgia"/>
              </a:rPr>
              <a:t>The State of Kentucky was founded in 1775, the State of Ohio only twelve years later; but twelve years are more in America than half a century in Europe, and, at the present day, the population of Ohio exceeds that of Kentucky by two hundred and fifty thousand souls. </a:t>
            </a:r>
            <a:r>
              <a:rPr baseline="30000" lang="en" sz="2125" u="sng">
                <a:solidFill>
                  <a:srgbClr val="AA0033"/>
                </a:solidFill>
                <a:hlinkClick r:id="rId3">
                  <a:extLst>
                    <a:ext uri="{A12FA001-AC4F-418D-AE19-62706E023703}">
                      <ahyp:hlinkClr val="tx"/>
                    </a:ext>
                  </a:extLst>
                </a:hlinkClick>
              </a:rPr>
              <a:t>[21j]</a:t>
            </a:r>
            <a:r>
              <a:rPr lang="en" sz="1975">
                <a:solidFill>
                  <a:schemeClr val="dk1"/>
                </a:solidFill>
                <a:latin typeface="Georgia"/>
                <a:ea typeface="Georgia"/>
                <a:cs typeface="Georgia"/>
                <a:sym typeface="Georgia"/>
              </a:rPr>
              <a:t> </a:t>
            </a:r>
            <a:r>
              <a:rPr lang="en" sz="1975">
                <a:solidFill>
                  <a:schemeClr val="dk1"/>
                </a:solidFill>
                <a:highlight>
                  <a:srgbClr val="FFFF00"/>
                </a:highlight>
                <a:latin typeface="Georgia"/>
                <a:ea typeface="Georgia"/>
                <a:cs typeface="Georgia"/>
                <a:sym typeface="Georgia"/>
              </a:rPr>
              <a:t>These opposite consequences of slavery and freedom may readily be understood,</a:t>
            </a:r>
            <a:r>
              <a:rPr lang="en" sz="1975">
                <a:solidFill>
                  <a:schemeClr val="dk1"/>
                </a:solidFill>
                <a:latin typeface="Georgia"/>
                <a:ea typeface="Georgia"/>
                <a:cs typeface="Georgia"/>
                <a:sym typeface="Georgia"/>
              </a:rPr>
              <a:t> and they suffice to explain many of the differences which we remark between the civilization of antiquity and that of our own time.</a:t>
            </a:r>
            <a:endParaRPr sz="1975">
              <a:solidFill>
                <a:schemeClr val="dk1"/>
              </a:solidFill>
              <a:latin typeface="Georgia"/>
              <a:ea typeface="Georgia"/>
              <a:cs typeface="Georgia"/>
              <a:sym typeface="Georgia"/>
            </a:endParaRPr>
          </a:p>
          <a:p>
            <a:pPr indent="0" lvl="0" marL="0" rtl="0" algn="l">
              <a:spcBef>
                <a:spcPts val="1200"/>
              </a:spcBef>
              <a:spcAft>
                <a:spcPts val="1200"/>
              </a:spcAft>
              <a:buSzPts val="275"/>
              <a:buNone/>
            </a:pPr>
            <a:r>
              <a:t/>
            </a:r>
            <a:endParaRPr sz="450"/>
          </a:p>
        </p:txBody>
      </p:sp>
      <p:pic>
        <p:nvPicPr>
          <p:cNvPr id="763" name="Google Shape;763;p76"/>
          <p:cNvPicPr preferRelativeResize="0"/>
          <p:nvPr/>
        </p:nvPicPr>
        <p:blipFill rotWithShape="1">
          <a:blip r:embed="rId4">
            <a:alphaModFix/>
          </a:blip>
          <a:srcRect b="7063" l="0" r="0" t="0"/>
          <a:stretch/>
        </p:blipFill>
        <p:spPr>
          <a:xfrm>
            <a:off x="6557486" y="48088"/>
            <a:ext cx="2061789" cy="2067000"/>
          </a:xfrm>
          <a:prstGeom prst="rect">
            <a:avLst/>
          </a:prstGeom>
          <a:noFill/>
          <a:ln cap="flat" cmpd="sng" w="9525">
            <a:solidFill>
              <a:schemeClr val="dk1"/>
            </a:solidFill>
            <a:prstDash val="solid"/>
            <a:round/>
            <a:headEnd len="sm" w="sm" type="none"/>
            <a:tailEnd len="sm" w="sm" type="none"/>
          </a:ln>
        </p:spPr>
      </p:pic>
      <p:pic>
        <p:nvPicPr>
          <p:cNvPr id="764" name="Google Shape;764;p76"/>
          <p:cNvPicPr preferRelativeResize="0"/>
          <p:nvPr/>
        </p:nvPicPr>
        <p:blipFill>
          <a:blip r:embed="rId5">
            <a:alphaModFix/>
          </a:blip>
          <a:stretch>
            <a:fillRect/>
          </a:stretch>
        </p:blipFill>
        <p:spPr>
          <a:xfrm>
            <a:off x="693975" y="24062"/>
            <a:ext cx="2988020" cy="2115100"/>
          </a:xfrm>
          <a:prstGeom prst="rect">
            <a:avLst/>
          </a:prstGeom>
          <a:noFill/>
          <a:ln cap="flat" cmpd="sng" w="9525">
            <a:solidFill>
              <a:schemeClr val="dk1"/>
            </a:solidFill>
            <a:prstDash val="solid"/>
            <a:round/>
            <a:headEnd len="sm" w="sm" type="none"/>
            <a:tailEnd len="sm" w="sm" type="none"/>
          </a:ln>
        </p:spPr>
      </p:pic>
      <p:sp>
        <p:nvSpPr>
          <p:cNvPr id="765" name="Google Shape;765;p76"/>
          <p:cNvSpPr txBox="1"/>
          <p:nvPr/>
        </p:nvSpPr>
        <p:spPr>
          <a:xfrm>
            <a:off x="422150" y="299950"/>
            <a:ext cx="8476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t>          Kentucky							             	      Ohio</a:t>
            </a:r>
            <a:endParaRPr sz="2000"/>
          </a:p>
        </p:txBody>
      </p:sp>
      <p:pic>
        <p:nvPicPr>
          <p:cNvPr id="766" name="Google Shape;766;p76"/>
          <p:cNvPicPr preferRelativeResize="0"/>
          <p:nvPr/>
        </p:nvPicPr>
        <p:blipFill>
          <a:blip r:embed="rId6">
            <a:alphaModFix/>
          </a:blip>
          <a:stretch>
            <a:fillRect/>
          </a:stretch>
        </p:blipFill>
        <p:spPr>
          <a:xfrm>
            <a:off x="4201005" y="100250"/>
            <a:ext cx="1947610" cy="1962700"/>
          </a:xfrm>
          <a:prstGeom prst="rect">
            <a:avLst/>
          </a:prstGeom>
          <a:noFill/>
          <a:ln cap="flat" cmpd="sng" w="9525">
            <a:solidFill>
              <a:schemeClr val="dk1"/>
            </a:solidFill>
            <a:prstDash val="solid"/>
            <a:round/>
            <a:headEnd len="sm" w="sm" type="none"/>
            <a:tailEnd len="sm" w="sm" type="none"/>
          </a:ln>
        </p:spPr>
      </p:pic>
      <p:sp>
        <p:nvSpPr>
          <p:cNvPr id="767" name="Google Shape;767;p76"/>
          <p:cNvSpPr txBox="1"/>
          <p:nvPr/>
        </p:nvSpPr>
        <p:spPr>
          <a:xfrm>
            <a:off x="5110175" y="611000"/>
            <a:ext cx="6333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Ohio</a:t>
            </a:r>
            <a:endParaRPr sz="1100"/>
          </a:p>
        </p:txBody>
      </p:sp>
      <p:sp>
        <p:nvSpPr>
          <p:cNvPr id="768" name="Google Shape;768;p76"/>
          <p:cNvSpPr txBox="1"/>
          <p:nvPr/>
        </p:nvSpPr>
        <p:spPr>
          <a:xfrm>
            <a:off x="4680412" y="1163350"/>
            <a:ext cx="988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Kentucky</a:t>
            </a:r>
            <a:endParaRPr sz="1000"/>
          </a:p>
        </p:txBody>
      </p:sp>
      <p:sp>
        <p:nvSpPr>
          <p:cNvPr id="769" name="Google Shape;769;p76"/>
          <p:cNvSpPr/>
          <p:nvPr/>
        </p:nvSpPr>
        <p:spPr>
          <a:xfrm>
            <a:off x="4910250" y="965000"/>
            <a:ext cx="633300" cy="231900"/>
          </a:xfrm>
          <a:prstGeom prst="ellipse">
            <a:avLst/>
          </a:prstGeom>
          <a:noFill/>
          <a:ln cap="flat" cmpd="sng" w="28575">
            <a:solidFill>
              <a:srgbClr val="AA00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773" name="Shape 773"/>
        <p:cNvGrpSpPr/>
        <p:nvPr/>
      </p:nvGrpSpPr>
      <p:grpSpPr>
        <a:xfrm>
          <a:off x="0" y="0"/>
          <a:ext cx="0" cy="0"/>
          <a:chOff x="0" y="0"/>
          <a:chExt cx="0" cy="0"/>
        </a:xfrm>
      </p:grpSpPr>
      <p:pic>
        <p:nvPicPr>
          <p:cNvPr id="774" name="Google Shape;774;p77"/>
          <p:cNvPicPr preferRelativeResize="0"/>
          <p:nvPr/>
        </p:nvPicPr>
        <p:blipFill rotWithShape="1">
          <a:blip r:embed="rId3">
            <a:alphaModFix/>
          </a:blip>
          <a:srcRect b="7063" l="0" r="0" t="0"/>
          <a:stretch/>
        </p:blipFill>
        <p:spPr>
          <a:xfrm>
            <a:off x="6213111" y="100238"/>
            <a:ext cx="2061789" cy="2067000"/>
          </a:xfrm>
          <a:prstGeom prst="rect">
            <a:avLst/>
          </a:prstGeom>
          <a:noFill/>
          <a:ln cap="flat" cmpd="sng" w="9525">
            <a:solidFill>
              <a:schemeClr val="dk1"/>
            </a:solidFill>
            <a:prstDash val="solid"/>
            <a:round/>
            <a:headEnd len="sm" w="sm" type="none"/>
            <a:tailEnd len="sm" w="sm" type="none"/>
          </a:ln>
        </p:spPr>
      </p:pic>
      <p:pic>
        <p:nvPicPr>
          <p:cNvPr id="775" name="Google Shape;775;p77"/>
          <p:cNvPicPr preferRelativeResize="0"/>
          <p:nvPr/>
        </p:nvPicPr>
        <p:blipFill>
          <a:blip r:embed="rId4">
            <a:alphaModFix/>
          </a:blip>
          <a:stretch>
            <a:fillRect/>
          </a:stretch>
        </p:blipFill>
        <p:spPr>
          <a:xfrm>
            <a:off x="494000" y="24062"/>
            <a:ext cx="2988020" cy="2115100"/>
          </a:xfrm>
          <a:prstGeom prst="rect">
            <a:avLst/>
          </a:prstGeom>
          <a:noFill/>
          <a:ln cap="flat" cmpd="sng" w="9525">
            <a:solidFill>
              <a:schemeClr val="dk1"/>
            </a:solidFill>
            <a:prstDash val="solid"/>
            <a:round/>
            <a:headEnd len="sm" w="sm" type="none"/>
            <a:tailEnd len="sm" w="sm" type="none"/>
          </a:ln>
        </p:spPr>
      </p:pic>
      <p:sp>
        <p:nvSpPr>
          <p:cNvPr id="776" name="Google Shape;776;p77"/>
          <p:cNvSpPr txBox="1"/>
          <p:nvPr/>
        </p:nvSpPr>
        <p:spPr>
          <a:xfrm>
            <a:off x="577675" y="1043650"/>
            <a:ext cx="84762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t>          Kentucky							             	      Ohio</a:t>
            </a:r>
            <a:endParaRPr sz="2000"/>
          </a:p>
        </p:txBody>
      </p:sp>
      <p:pic>
        <p:nvPicPr>
          <p:cNvPr id="777" name="Google Shape;777;p77"/>
          <p:cNvPicPr preferRelativeResize="0"/>
          <p:nvPr/>
        </p:nvPicPr>
        <p:blipFill>
          <a:blip r:embed="rId5">
            <a:alphaModFix/>
          </a:blip>
          <a:stretch>
            <a:fillRect/>
          </a:stretch>
        </p:blipFill>
        <p:spPr>
          <a:xfrm>
            <a:off x="3795855" y="100250"/>
            <a:ext cx="1947610" cy="1962700"/>
          </a:xfrm>
          <a:prstGeom prst="rect">
            <a:avLst/>
          </a:prstGeom>
          <a:noFill/>
          <a:ln cap="flat" cmpd="sng" w="9525">
            <a:solidFill>
              <a:schemeClr val="dk1"/>
            </a:solidFill>
            <a:prstDash val="solid"/>
            <a:round/>
            <a:headEnd len="sm" w="sm" type="none"/>
            <a:tailEnd len="sm" w="sm" type="none"/>
          </a:ln>
        </p:spPr>
      </p:pic>
      <p:sp>
        <p:nvSpPr>
          <p:cNvPr id="778" name="Google Shape;778;p77"/>
          <p:cNvSpPr txBox="1"/>
          <p:nvPr/>
        </p:nvSpPr>
        <p:spPr>
          <a:xfrm>
            <a:off x="4680400" y="611650"/>
            <a:ext cx="6333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Ohio</a:t>
            </a:r>
            <a:endParaRPr sz="1100"/>
          </a:p>
        </p:txBody>
      </p:sp>
      <p:sp>
        <p:nvSpPr>
          <p:cNvPr id="779" name="Google Shape;779;p77"/>
          <p:cNvSpPr txBox="1"/>
          <p:nvPr/>
        </p:nvSpPr>
        <p:spPr>
          <a:xfrm>
            <a:off x="4275274" y="1197550"/>
            <a:ext cx="9888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Kentucky</a:t>
            </a:r>
            <a:endParaRPr sz="1000"/>
          </a:p>
        </p:txBody>
      </p:sp>
      <p:sp>
        <p:nvSpPr>
          <p:cNvPr id="780" name="Google Shape;780;p77"/>
          <p:cNvSpPr/>
          <p:nvPr/>
        </p:nvSpPr>
        <p:spPr>
          <a:xfrm>
            <a:off x="4572000" y="965650"/>
            <a:ext cx="633300" cy="231900"/>
          </a:xfrm>
          <a:prstGeom prst="ellipse">
            <a:avLst/>
          </a:prstGeom>
          <a:noFill/>
          <a:ln cap="flat" cmpd="sng" w="28575">
            <a:solidFill>
              <a:srgbClr val="AA00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77"/>
          <p:cNvSpPr txBox="1"/>
          <p:nvPr/>
        </p:nvSpPr>
        <p:spPr>
          <a:xfrm>
            <a:off x="0" y="2062950"/>
            <a:ext cx="7020900" cy="30168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SzPts val="2300"/>
              <a:buChar char="●"/>
            </a:pPr>
            <a:r>
              <a:rPr b="1" lang="en" sz="2300"/>
              <a:t>During this time, </a:t>
            </a:r>
            <a:r>
              <a:rPr b="1" lang="en" sz="2300"/>
              <a:t>Kentucky was a slave state, and Ohio a free state. What kinds of differences may Alexis de Tocqueville </a:t>
            </a:r>
            <a:r>
              <a:rPr b="1" lang="en" sz="2300"/>
              <a:t>have seen as he traveled along the Ohio River?</a:t>
            </a:r>
            <a:endParaRPr b="1" sz="2300"/>
          </a:p>
          <a:p>
            <a:pPr indent="0" lvl="0" marL="457200" rtl="0" algn="l">
              <a:spcBef>
                <a:spcPts val="0"/>
              </a:spcBef>
              <a:spcAft>
                <a:spcPts val="0"/>
              </a:spcAft>
              <a:buNone/>
            </a:pPr>
            <a:r>
              <a:t/>
            </a:r>
            <a:endParaRPr b="1" sz="2300"/>
          </a:p>
          <a:p>
            <a:pPr indent="-374650" lvl="0" marL="457200" rtl="0" algn="l">
              <a:spcBef>
                <a:spcPts val="0"/>
              </a:spcBef>
              <a:spcAft>
                <a:spcPts val="0"/>
              </a:spcAft>
              <a:buSzPts val="2300"/>
              <a:buChar char="●"/>
            </a:pPr>
            <a:r>
              <a:rPr b="1" lang="en" sz="2300" u="sng">
                <a:highlight>
                  <a:srgbClr val="FFFF00"/>
                </a:highlight>
              </a:rPr>
              <a:t>Draw</a:t>
            </a:r>
            <a:r>
              <a:rPr b="1" lang="en" sz="2300" u="sng"/>
              <a:t> the things that Alexis may have seen along the river, looking at the land on either side of the river.</a:t>
            </a:r>
            <a:endParaRPr b="1" sz="2300" u="sng"/>
          </a:p>
        </p:txBody>
      </p:sp>
      <p:sp>
        <p:nvSpPr>
          <p:cNvPr id="782" name="Google Shape;782;p77"/>
          <p:cNvSpPr txBox="1"/>
          <p:nvPr/>
        </p:nvSpPr>
        <p:spPr>
          <a:xfrm>
            <a:off x="8188500" y="24050"/>
            <a:ext cx="9555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300">
                <a:latin typeface="Caveat"/>
                <a:ea typeface="Caveat"/>
                <a:cs typeface="Caveat"/>
                <a:sym typeface="Caveat"/>
              </a:rPr>
              <a:t>6-8</a:t>
            </a:r>
            <a:endParaRPr b="1" sz="3300">
              <a:latin typeface="Caveat"/>
              <a:ea typeface="Caveat"/>
              <a:cs typeface="Caveat"/>
              <a:sym typeface="Caveat"/>
            </a:endParaRPr>
          </a:p>
        </p:txBody>
      </p:sp>
      <p:pic>
        <p:nvPicPr>
          <p:cNvPr id="783" name="Google Shape;783;p77"/>
          <p:cNvPicPr preferRelativeResize="0"/>
          <p:nvPr/>
        </p:nvPicPr>
        <p:blipFill>
          <a:blip r:embed="rId6">
            <a:alphaModFix/>
          </a:blip>
          <a:stretch>
            <a:fillRect/>
          </a:stretch>
        </p:blipFill>
        <p:spPr>
          <a:xfrm>
            <a:off x="6732125" y="2795375"/>
            <a:ext cx="2411875" cy="22066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787" name="Shape 787"/>
        <p:cNvGrpSpPr/>
        <p:nvPr/>
      </p:nvGrpSpPr>
      <p:grpSpPr>
        <a:xfrm>
          <a:off x="0" y="0"/>
          <a:ext cx="0" cy="0"/>
          <a:chOff x="0" y="0"/>
          <a:chExt cx="0" cy="0"/>
        </a:xfrm>
      </p:grpSpPr>
      <p:pic>
        <p:nvPicPr>
          <p:cNvPr id="788" name="Google Shape;788;p78"/>
          <p:cNvPicPr preferRelativeResize="0"/>
          <p:nvPr/>
        </p:nvPicPr>
        <p:blipFill rotWithShape="1">
          <a:blip r:embed="rId3">
            <a:alphaModFix/>
          </a:blip>
          <a:srcRect b="7063" l="0" r="0" t="0"/>
          <a:stretch/>
        </p:blipFill>
        <p:spPr>
          <a:xfrm>
            <a:off x="6355955" y="3610420"/>
            <a:ext cx="1960682" cy="1533077"/>
          </a:xfrm>
          <a:prstGeom prst="rect">
            <a:avLst/>
          </a:prstGeom>
          <a:noFill/>
          <a:ln cap="flat" cmpd="sng" w="9525">
            <a:solidFill>
              <a:schemeClr val="dk1"/>
            </a:solidFill>
            <a:prstDash val="solid"/>
            <a:round/>
            <a:headEnd len="sm" w="sm" type="none"/>
            <a:tailEnd len="sm" w="sm" type="none"/>
          </a:ln>
        </p:spPr>
      </p:pic>
      <p:pic>
        <p:nvPicPr>
          <p:cNvPr id="789" name="Google Shape;789;p78"/>
          <p:cNvPicPr preferRelativeResize="0"/>
          <p:nvPr/>
        </p:nvPicPr>
        <p:blipFill>
          <a:blip r:embed="rId4">
            <a:alphaModFix/>
          </a:blip>
          <a:stretch>
            <a:fillRect/>
          </a:stretch>
        </p:blipFill>
        <p:spPr>
          <a:xfrm>
            <a:off x="917300" y="3553922"/>
            <a:ext cx="2841492" cy="1568752"/>
          </a:xfrm>
          <a:prstGeom prst="rect">
            <a:avLst/>
          </a:prstGeom>
          <a:noFill/>
          <a:ln cap="flat" cmpd="sng" w="9525">
            <a:solidFill>
              <a:schemeClr val="dk1"/>
            </a:solidFill>
            <a:prstDash val="solid"/>
            <a:round/>
            <a:headEnd len="sm" w="sm" type="none"/>
            <a:tailEnd len="sm" w="sm" type="none"/>
          </a:ln>
        </p:spPr>
      </p:pic>
      <p:sp>
        <p:nvSpPr>
          <p:cNvPr id="790" name="Google Shape;790;p78"/>
          <p:cNvSpPr txBox="1"/>
          <p:nvPr/>
        </p:nvSpPr>
        <p:spPr>
          <a:xfrm>
            <a:off x="990904" y="4310141"/>
            <a:ext cx="75714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000"/>
              <a:t>          Kentucky							             	  Ohio</a:t>
            </a:r>
            <a:endParaRPr sz="2000"/>
          </a:p>
        </p:txBody>
      </p:sp>
      <p:pic>
        <p:nvPicPr>
          <p:cNvPr id="791" name="Google Shape;791;p78"/>
          <p:cNvPicPr preferRelativeResize="0"/>
          <p:nvPr/>
        </p:nvPicPr>
        <p:blipFill>
          <a:blip r:embed="rId5">
            <a:alphaModFix/>
          </a:blip>
          <a:stretch>
            <a:fillRect/>
          </a:stretch>
        </p:blipFill>
        <p:spPr>
          <a:xfrm>
            <a:off x="4057237" y="3610430"/>
            <a:ext cx="1852102" cy="1455718"/>
          </a:xfrm>
          <a:prstGeom prst="rect">
            <a:avLst/>
          </a:prstGeom>
          <a:noFill/>
          <a:ln cap="flat" cmpd="sng" w="9525">
            <a:solidFill>
              <a:schemeClr val="dk1"/>
            </a:solidFill>
            <a:prstDash val="solid"/>
            <a:round/>
            <a:headEnd len="sm" w="sm" type="none"/>
            <a:tailEnd len="sm" w="sm" type="none"/>
          </a:ln>
        </p:spPr>
      </p:pic>
      <p:sp>
        <p:nvSpPr>
          <p:cNvPr id="792" name="Google Shape;792;p78"/>
          <p:cNvSpPr txBox="1"/>
          <p:nvPr/>
        </p:nvSpPr>
        <p:spPr>
          <a:xfrm>
            <a:off x="4836260" y="3989731"/>
            <a:ext cx="6021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t>Ohio</a:t>
            </a:r>
            <a:endParaRPr sz="1100"/>
          </a:p>
        </p:txBody>
      </p:sp>
      <p:sp>
        <p:nvSpPr>
          <p:cNvPr id="793" name="Google Shape;793;p78"/>
          <p:cNvSpPr txBox="1"/>
          <p:nvPr/>
        </p:nvSpPr>
        <p:spPr>
          <a:xfrm>
            <a:off x="4587226" y="4424288"/>
            <a:ext cx="940200" cy="338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000"/>
              <a:t>Kentucky</a:t>
            </a:r>
            <a:endParaRPr sz="1000"/>
          </a:p>
        </p:txBody>
      </p:sp>
      <p:sp>
        <p:nvSpPr>
          <p:cNvPr id="794" name="Google Shape;794;p78"/>
          <p:cNvSpPr/>
          <p:nvPr/>
        </p:nvSpPr>
        <p:spPr>
          <a:xfrm>
            <a:off x="4720041" y="4252289"/>
            <a:ext cx="602100" cy="171900"/>
          </a:xfrm>
          <a:prstGeom prst="ellipse">
            <a:avLst/>
          </a:prstGeom>
          <a:noFill/>
          <a:ln cap="flat" cmpd="sng" w="28575">
            <a:solidFill>
              <a:srgbClr val="AA00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78"/>
          <p:cNvSpPr txBox="1"/>
          <p:nvPr/>
        </p:nvSpPr>
        <p:spPr>
          <a:xfrm>
            <a:off x="501700" y="0"/>
            <a:ext cx="8476200" cy="16008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SzPts val="2300"/>
              <a:buChar char="●"/>
            </a:pPr>
            <a:r>
              <a:rPr b="1" lang="en" sz="2300"/>
              <a:t>If Kentucky was a slave state, and Ohio a free state, what kinds of differences may Alexis de Tocqueville have seen as he traveled along the Ohio River?</a:t>
            </a:r>
            <a:endParaRPr b="1" sz="2300"/>
          </a:p>
          <a:p>
            <a:pPr indent="0" lvl="0" marL="0" rtl="0" algn="l">
              <a:spcBef>
                <a:spcPts val="0"/>
              </a:spcBef>
              <a:spcAft>
                <a:spcPts val="0"/>
              </a:spcAft>
              <a:buNone/>
            </a:pPr>
            <a:r>
              <a:t/>
            </a:r>
            <a:endParaRPr b="1" sz="2300"/>
          </a:p>
        </p:txBody>
      </p:sp>
      <p:sp>
        <p:nvSpPr>
          <p:cNvPr id="796" name="Google Shape;796;p78"/>
          <p:cNvSpPr txBox="1"/>
          <p:nvPr/>
        </p:nvSpPr>
        <p:spPr>
          <a:xfrm>
            <a:off x="8242925" y="48100"/>
            <a:ext cx="9555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200">
                <a:latin typeface="Caveat"/>
                <a:ea typeface="Caveat"/>
                <a:cs typeface="Caveat"/>
                <a:sym typeface="Caveat"/>
              </a:rPr>
              <a:t>6-8</a:t>
            </a:r>
            <a:endParaRPr b="1" sz="3200">
              <a:latin typeface="Caveat"/>
              <a:ea typeface="Caveat"/>
              <a:cs typeface="Caveat"/>
              <a:sym typeface="Caveat"/>
            </a:endParaRPr>
          </a:p>
        </p:txBody>
      </p:sp>
      <p:pic>
        <p:nvPicPr>
          <p:cNvPr id="797" name="Google Shape;797;p78"/>
          <p:cNvPicPr preferRelativeResize="0"/>
          <p:nvPr/>
        </p:nvPicPr>
        <p:blipFill>
          <a:blip r:embed="rId6">
            <a:alphaModFix/>
          </a:blip>
          <a:stretch>
            <a:fillRect/>
          </a:stretch>
        </p:blipFill>
        <p:spPr>
          <a:xfrm>
            <a:off x="6510913" y="1322525"/>
            <a:ext cx="2466975" cy="1847850"/>
          </a:xfrm>
          <a:prstGeom prst="rect">
            <a:avLst/>
          </a:prstGeom>
          <a:noFill/>
          <a:ln cap="flat" cmpd="sng" w="9525">
            <a:solidFill>
              <a:schemeClr val="dk1"/>
            </a:solidFill>
            <a:prstDash val="solid"/>
            <a:round/>
            <a:headEnd len="sm" w="sm" type="none"/>
            <a:tailEnd len="sm" w="sm" type="none"/>
          </a:ln>
        </p:spPr>
      </p:pic>
      <p:sp>
        <p:nvSpPr>
          <p:cNvPr id="798" name="Google Shape;798;p78"/>
          <p:cNvSpPr txBox="1"/>
          <p:nvPr/>
        </p:nvSpPr>
        <p:spPr>
          <a:xfrm>
            <a:off x="501700" y="1177550"/>
            <a:ext cx="6063900" cy="2524200"/>
          </a:xfrm>
          <a:prstGeom prst="rect">
            <a:avLst/>
          </a:prstGeom>
          <a:noFill/>
          <a:ln>
            <a:noFill/>
          </a:ln>
        </p:spPr>
        <p:txBody>
          <a:bodyPr anchorCtr="0" anchor="t" bIns="91425" lIns="91425" spcFirstLastPara="1" rIns="91425" wrap="square" tIns="91425">
            <a:spAutoFit/>
          </a:bodyPr>
          <a:lstStyle/>
          <a:p>
            <a:pPr indent="-374650" lvl="0" marL="457200" rtl="0" algn="l">
              <a:spcBef>
                <a:spcPts val="0"/>
              </a:spcBef>
              <a:spcAft>
                <a:spcPts val="0"/>
              </a:spcAft>
              <a:buClr>
                <a:schemeClr val="dk1"/>
              </a:buClr>
              <a:buSzPts val="2300"/>
              <a:buChar char="●"/>
            </a:pPr>
            <a:r>
              <a:rPr lang="en" sz="2300">
                <a:solidFill>
                  <a:schemeClr val="dk1"/>
                </a:solidFill>
              </a:rPr>
              <a:t>Imagine you are </a:t>
            </a:r>
            <a:r>
              <a:rPr lang="en" sz="2300">
                <a:solidFill>
                  <a:schemeClr val="dk1"/>
                </a:solidFill>
                <a:highlight>
                  <a:srgbClr val="FFFF00"/>
                </a:highlight>
              </a:rPr>
              <a:t>writing a letter</a:t>
            </a:r>
            <a:r>
              <a:rPr lang="en" sz="2300">
                <a:solidFill>
                  <a:schemeClr val="dk1"/>
                </a:solidFill>
              </a:rPr>
              <a:t> to a friend about what they missed learning about in class today. </a:t>
            </a:r>
            <a:r>
              <a:rPr b="1" lang="en" sz="2300">
                <a:solidFill>
                  <a:schemeClr val="dk1"/>
                </a:solidFill>
              </a:rPr>
              <a:t>Write about the differences that Alexis would have seen along the Northern and Southern shores of the Ohio River. </a:t>
            </a:r>
            <a:endParaRPr b="1" sz="2300">
              <a:solidFill>
                <a:schemeClr val="dk1"/>
              </a:solidFill>
            </a:endParaRPr>
          </a:p>
          <a:p>
            <a:pPr indent="0" lvl="0" marL="0" rtl="0" algn="l">
              <a:spcBef>
                <a:spcPts val="0"/>
              </a:spcBef>
              <a:spcAft>
                <a:spcPts val="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802" name="Shape 802"/>
        <p:cNvGrpSpPr/>
        <p:nvPr/>
      </p:nvGrpSpPr>
      <p:grpSpPr>
        <a:xfrm>
          <a:off x="0" y="0"/>
          <a:ext cx="0" cy="0"/>
          <a:chOff x="0" y="0"/>
          <a:chExt cx="0" cy="0"/>
        </a:xfrm>
      </p:grpSpPr>
      <p:sp>
        <p:nvSpPr>
          <p:cNvPr id="803" name="Google Shape;803;p79"/>
          <p:cNvSpPr txBox="1"/>
          <p:nvPr/>
        </p:nvSpPr>
        <p:spPr>
          <a:xfrm>
            <a:off x="8242925" y="48100"/>
            <a:ext cx="955500" cy="677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200">
                <a:latin typeface="Caveat"/>
                <a:ea typeface="Caveat"/>
                <a:cs typeface="Caveat"/>
                <a:sym typeface="Caveat"/>
              </a:rPr>
              <a:t>9-12</a:t>
            </a:r>
            <a:endParaRPr b="1" sz="3200">
              <a:latin typeface="Caveat"/>
              <a:ea typeface="Caveat"/>
              <a:cs typeface="Caveat"/>
              <a:sym typeface="Caveat"/>
            </a:endParaRPr>
          </a:p>
        </p:txBody>
      </p:sp>
      <p:sp>
        <p:nvSpPr>
          <p:cNvPr id="804" name="Google Shape;804;p79"/>
          <p:cNvSpPr txBox="1"/>
          <p:nvPr/>
        </p:nvSpPr>
        <p:spPr>
          <a:xfrm>
            <a:off x="255500" y="133300"/>
            <a:ext cx="6532200" cy="363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 sz="2800"/>
              <a:t>Read the following excerpt from Alexis de Tocqueville’s book. Take notes on the differences between Ohio and Kentucky.</a:t>
            </a:r>
            <a:endParaRPr i="1" sz="2800"/>
          </a:p>
          <a:p>
            <a:pPr indent="-406400" lvl="0" marL="457200" rtl="0" algn="l">
              <a:spcBef>
                <a:spcPts val="0"/>
              </a:spcBef>
              <a:spcAft>
                <a:spcPts val="0"/>
              </a:spcAft>
              <a:buSzPts val="2800"/>
              <a:buChar char="●"/>
            </a:pPr>
            <a:r>
              <a:rPr lang="en" sz="2800">
                <a:highlight>
                  <a:srgbClr val="FFFF00"/>
                </a:highlight>
              </a:rPr>
              <a:t>Write a paragraph about what you can deduce</a:t>
            </a:r>
            <a:r>
              <a:rPr lang="en" sz="2800"/>
              <a:t> about the value of freedom of labor </a:t>
            </a:r>
            <a:r>
              <a:rPr lang="en" sz="2800" u="sng"/>
              <a:t>by comparing Ohio and Kentucky</a:t>
            </a:r>
            <a:r>
              <a:rPr lang="en" sz="2800"/>
              <a:t>.</a:t>
            </a:r>
            <a:endParaRPr sz="2800"/>
          </a:p>
        </p:txBody>
      </p:sp>
      <p:pic>
        <p:nvPicPr>
          <p:cNvPr id="805" name="Google Shape;805;p79"/>
          <p:cNvPicPr preferRelativeResize="0"/>
          <p:nvPr/>
        </p:nvPicPr>
        <p:blipFill>
          <a:blip r:embed="rId3">
            <a:alphaModFix/>
          </a:blip>
          <a:stretch>
            <a:fillRect/>
          </a:stretch>
        </p:blipFill>
        <p:spPr>
          <a:xfrm>
            <a:off x="6866525" y="133298"/>
            <a:ext cx="955500" cy="874177"/>
          </a:xfrm>
          <a:prstGeom prst="rect">
            <a:avLst/>
          </a:prstGeom>
          <a:noFill/>
          <a:ln cap="flat" cmpd="sng" w="9525">
            <a:solidFill>
              <a:schemeClr val="dk1"/>
            </a:solidFill>
            <a:prstDash val="solid"/>
            <a:round/>
            <a:headEnd len="sm" w="sm" type="none"/>
            <a:tailEnd len="sm" w="sm" type="none"/>
          </a:ln>
        </p:spPr>
      </p:pic>
      <p:sp>
        <p:nvSpPr>
          <p:cNvPr id="806" name="Google Shape;806;p79"/>
          <p:cNvSpPr txBox="1"/>
          <p:nvPr/>
        </p:nvSpPr>
        <p:spPr>
          <a:xfrm>
            <a:off x="152400" y="3965950"/>
            <a:ext cx="45339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Left and Right Banks of the Ohio: TOTA Article (w/ art) </a:t>
            </a:r>
            <a:r>
              <a:rPr lang="en" u="sng">
                <a:solidFill>
                  <a:schemeClr val="hlink"/>
                </a:solidFill>
                <a:hlinkClick r:id="rId4"/>
              </a:rPr>
              <a:t>https://docs.google.com/document/d/1bcV299aQ00x1HaubOEyUhCwjnzqUzyzPf4LluDB8OIw/edit?usp=sharing</a:t>
            </a:r>
            <a:r>
              <a:rPr lang="en"/>
              <a:t> </a:t>
            </a:r>
            <a:endParaRPr/>
          </a:p>
        </p:txBody>
      </p:sp>
      <p:sp>
        <p:nvSpPr>
          <p:cNvPr id="807" name="Google Shape;807;p79"/>
          <p:cNvSpPr txBox="1"/>
          <p:nvPr/>
        </p:nvSpPr>
        <p:spPr>
          <a:xfrm>
            <a:off x="4976850" y="3965950"/>
            <a:ext cx="4167000" cy="1262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dk1"/>
                </a:solidFill>
              </a:rPr>
              <a:t>Excerpt from Tocqueville: Democracy in America (from reference archive) </a:t>
            </a:r>
            <a:r>
              <a:rPr lang="en" u="sng">
                <a:solidFill>
                  <a:schemeClr val="hlink"/>
                </a:solidFill>
                <a:hlinkClick r:id="rId5"/>
              </a:rPr>
              <a:t>https://docs.google.com/document/d/1oy43ih-ThOEzxHw0XtQXWdVEUE_YitjLUJX9YFP1kaI/edit?usp=sharing</a:t>
            </a:r>
            <a:r>
              <a:rPr lang="en"/>
              <a:t> </a:t>
            </a:r>
            <a:endParaRPr/>
          </a:p>
        </p:txBody>
      </p:sp>
      <p:pic>
        <p:nvPicPr>
          <p:cNvPr id="808" name="Google Shape;808;p79"/>
          <p:cNvPicPr preferRelativeResize="0"/>
          <p:nvPr/>
        </p:nvPicPr>
        <p:blipFill>
          <a:blip r:embed="rId6">
            <a:alphaModFix/>
          </a:blip>
          <a:stretch>
            <a:fillRect/>
          </a:stretch>
        </p:blipFill>
        <p:spPr>
          <a:xfrm>
            <a:off x="6929000" y="1244912"/>
            <a:ext cx="2041289" cy="265367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30C8">
            <a:alpha val="25600"/>
          </a:srgbClr>
        </a:solidFill>
      </p:bgPr>
    </p:bg>
    <p:spTree>
      <p:nvGrpSpPr>
        <p:cNvPr id="812" name="Shape 812"/>
        <p:cNvGrpSpPr/>
        <p:nvPr/>
      </p:nvGrpSpPr>
      <p:grpSpPr>
        <a:xfrm>
          <a:off x="0" y="0"/>
          <a:ext cx="0" cy="0"/>
          <a:chOff x="0" y="0"/>
          <a:chExt cx="0" cy="0"/>
        </a:xfrm>
      </p:grpSpPr>
      <p:sp>
        <p:nvSpPr>
          <p:cNvPr id="813" name="Google Shape;813;p80"/>
          <p:cNvSpPr txBox="1"/>
          <p:nvPr>
            <p:ph type="title"/>
          </p:nvPr>
        </p:nvSpPr>
        <p:spPr>
          <a:xfrm>
            <a:off x="311700" y="247875"/>
            <a:ext cx="8520600" cy="76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020"/>
              <a:t>Personal Finance</a:t>
            </a:r>
            <a:endParaRPr b="1" sz="3020"/>
          </a:p>
        </p:txBody>
      </p:sp>
      <p:sp>
        <p:nvSpPr>
          <p:cNvPr id="814" name="Google Shape;814;p80"/>
          <p:cNvSpPr txBox="1"/>
          <p:nvPr>
            <p:ph idx="1" type="body"/>
          </p:nvPr>
        </p:nvSpPr>
        <p:spPr>
          <a:xfrm>
            <a:off x="311700" y="1017675"/>
            <a:ext cx="6802500" cy="3551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AutoNum type="arabicPeriod"/>
            </a:pPr>
            <a:r>
              <a:rPr lang="en">
                <a:solidFill>
                  <a:schemeClr val="dk1"/>
                </a:solidFill>
              </a:rPr>
              <a:t>Owning your labor is essential to capitalism. </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Having the right to your own career allows you to earn money for your household. </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What are the benefits to having a job?</a:t>
            </a:r>
            <a:endParaRPr>
              <a:solidFill>
                <a:schemeClr val="dk1"/>
              </a:solidFill>
            </a:endParaRPr>
          </a:p>
        </p:txBody>
      </p:sp>
      <p:sp>
        <p:nvSpPr>
          <p:cNvPr id="815" name="Google Shape;815;p80"/>
          <p:cNvSpPr txBox="1"/>
          <p:nvPr/>
        </p:nvSpPr>
        <p:spPr>
          <a:xfrm>
            <a:off x="162150" y="2516000"/>
            <a:ext cx="8819700" cy="2505000"/>
          </a:xfrm>
          <a:prstGeom prst="rect">
            <a:avLst/>
          </a:prstGeom>
          <a:noFill/>
          <a:ln>
            <a:noFill/>
          </a:ln>
        </p:spPr>
        <p:txBody>
          <a:bodyPr anchorCtr="0" anchor="t" bIns="91425" lIns="91425" spcFirstLastPara="1" rIns="91425" wrap="square" tIns="91425">
            <a:noAutofit/>
          </a:bodyPr>
          <a:lstStyle/>
          <a:p>
            <a:pPr indent="457200" lvl="0" marL="914400" rtl="0" algn="l">
              <a:lnSpc>
                <a:spcPct val="125000"/>
              </a:lnSpc>
              <a:spcBef>
                <a:spcPts val="0"/>
              </a:spcBef>
              <a:spcAft>
                <a:spcPts val="0"/>
              </a:spcAft>
              <a:buNone/>
            </a:pPr>
            <a:r>
              <a:rPr b="1" lang="en" sz="2200">
                <a:solidFill>
                  <a:srgbClr val="2AB425"/>
                </a:solidFill>
              </a:rPr>
              <a:t>LESSONS:</a:t>
            </a:r>
            <a:r>
              <a:rPr lang="en">
                <a:solidFill>
                  <a:srgbClr val="2AB425"/>
                </a:solidFill>
              </a:rPr>
              <a:t> </a:t>
            </a:r>
            <a:endParaRPr>
              <a:solidFill>
                <a:srgbClr val="2AB425"/>
              </a:solidFill>
            </a:endParaRPr>
          </a:p>
          <a:p>
            <a:pPr indent="-317500" lvl="0" marL="457200" rtl="0" algn="l">
              <a:lnSpc>
                <a:spcPct val="125000"/>
              </a:lnSpc>
              <a:spcBef>
                <a:spcPts val="600"/>
              </a:spcBef>
              <a:spcAft>
                <a:spcPts val="0"/>
              </a:spcAft>
              <a:buClr>
                <a:srgbClr val="2AB425"/>
              </a:buClr>
              <a:buSzPts val="1400"/>
              <a:buChar char="●"/>
            </a:pPr>
            <a:r>
              <a:rPr b="1" lang="en" u="sng">
                <a:solidFill>
                  <a:srgbClr val="2AB425"/>
                </a:solidFill>
                <a:hlinkClick r:id="rId3">
                  <a:extLst>
                    <a:ext uri="{A12FA001-AC4F-418D-AE19-62706E023703}">
                      <ahyp:hlinkClr val="tx"/>
                    </a:ext>
                  </a:extLst>
                </a:hlinkClick>
              </a:rPr>
              <a:t>Navigate: Exploring College and Careers</a:t>
            </a:r>
            <a:r>
              <a:rPr b="1" lang="en">
                <a:solidFill>
                  <a:srgbClr val="2AB425"/>
                </a:solidFill>
              </a:rPr>
              <a:t> </a:t>
            </a:r>
            <a:endParaRPr b="1">
              <a:solidFill>
                <a:srgbClr val="2AB425"/>
              </a:solidFill>
            </a:endParaRPr>
          </a:p>
          <a:p>
            <a:pPr indent="-317500" lvl="0" marL="457200" rtl="0" algn="l">
              <a:lnSpc>
                <a:spcPct val="125000"/>
              </a:lnSpc>
              <a:spcBef>
                <a:spcPts val="0"/>
              </a:spcBef>
              <a:spcAft>
                <a:spcPts val="0"/>
              </a:spcAft>
              <a:buClr>
                <a:srgbClr val="2AB425"/>
              </a:buClr>
              <a:buSzPts val="1400"/>
              <a:buChar char="●"/>
            </a:pPr>
            <a:r>
              <a:rPr b="1" lang="en" u="sng">
                <a:solidFill>
                  <a:srgbClr val="2AB425"/>
                </a:solidFill>
                <a:hlinkClick r:id="rId4">
                  <a:extLst>
                    <a:ext uri="{A12FA001-AC4F-418D-AE19-62706E023703}">
                      <ahyp:hlinkClr val="tx"/>
                    </a:ext>
                  </a:extLst>
                </a:hlinkClick>
              </a:rPr>
              <a:t>Could You Earn a Million Dollars?</a:t>
            </a:r>
            <a:r>
              <a:rPr b="1" lang="en">
                <a:solidFill>
                  <a:srgbClr val="2AB425"/>
                </a:solidFill>
              </a:rPr>
              <a:t> </a:t>
            </a:r>
            <a:endParaRPr b="1">
              <a:solidFill>
                <a:srgbClr val="2AB425"/>
              </a:solidFill>
            </a:endParaRPr>
          </a:p>
          <a:p>
            <a:pPr indent="-317500" lvl="0" marL="457200" rtl="0" algn="l">
              <a:lnSpc>
                <a:spcPct val="125000"/>
              </a:lnSpc>
              <a:spcBef>
                <a:spcPts val="0"/>
              </a:spcBef>
              <a:spcAft>
                <a:spcPts val="0"/>
              </a:spcAft>
              <a:buClr>
                <a:srgbClr val="2AB425"/>
              </a:buClr>
              <a:buSzPts val="1400"/>
              <a:buChar char="●"/>
            </a:pPr>
            <a:r>
              <a:rPr b="1" lang="en" u="sng">
                <a:solidFill>
                  <a:srgbClr val="2AB425"/>
                </a:solidFill>
                <a:hlinkClick r:id="rId5">
                  <a:extLst>
                    <a:ext uri="{A12FA001-AC4F-418D-AE19-62706E023703}">
                      <ahyp:hlinkClr val="tx"/>
                    </a:ext>
                  </a:extLst>
                </a:hlinkClick>
              </a:rPr>
              <a:t>Is Your Next Job a Text or Tweet Away?</a:t>
            </a:r>
            <a:r>
              <a:rPr b="1" lang="en">
                <a:solidFill>
                  <a:srgbClr val="2AB425"/>
                </a:solidFill>
              </a:rPr>
              <a:t> </a:t>
            </a:r>
            <a:endParaRPr b="1">
              <a:solidFill>
                <a:srgbClr val="2AB425"/>
              </a:solidFill>
            </a:endParaRPr>
          </a:p>
          <a:p>
            <a:pPr indent="-317500" lvl="0" marL="457200" rtl="0" algn="l">
              <a:lnSpc>
                <a:spcPct val="125000"/>
              </a:lnSpc>
              <a:spcBef>
                <a:spcPts val="0"/>
              </a:spcBef>
              <a:spcAft>
                <a:spcPts val="0"/>
              </a:spcAft>
              <a:buClr>
                <a:srgbClr val="2AB425"/>
              </a:buClr>
              <a:buSzPts val="1400"/>
              <a:buChar char="●"/>
            </a:pPr>
            <a:r>
              <a:rPr b="1" lang="en" u="sng">
                <a:solidFill>
                  <a:srgbClr val="2AB425"/>
                </a:solidFill>
                <a:hlinkClick r:id="rId6">
                  <a:extLst>
                    <a:ext uri="{A12FA001-AC4F-418D-AE19-62706E023703}">
                      <ahyp:hlinkClr val="tx"/>
                    </a:ext>
                  </a:extLst>
                </a:hlinkClick>
              </a:rPr>
              <a:t>Can You Afford To Move Out?</a:t>
            </a:r>
            <a:r>
              <a:rPr b="1" lang="en">
                <a:solidFill>
                  <a:srgbClr val="2AB425"/>
                </a:solidFill>
              </a:rPr>
              <a:t> </a:t>
            </a:r>
            <a:endParaRPr b="1">
              <a:solidFill>
                <a:srgbClr val="2AB425"/>
              </a:solidFill>
            </a:endParaRPr>
          </a:p>
          <a:p>
            <a:pPr indent="-317500" lvl="0" marL="457200" rtl="0" algn="l">
              <a:lnSpc>
                <a:spcPct val="125000"/>
              </a:lnSpc>
              <a:spcBef>
                <a:spcPts val="0"/>
              </a:spcBef>
              <a:spcAft>
                <a:spcPts val="0"/>
              </a:spcAft>
              <a:buClr>
                <a:srgbClr val="2AB425"/>
              </a:buClr>
              <a:buSzPts val="1400"/>
              <a:buChar char="●"/>
            </a:pPr>
            <a:r>
              <a:rPr b="1" lang="en" u="sng">
                <a:solidFill>
                  <a:srgbClr val="2AB425"/>
                </a:solidFill>
                <a:hlinkClick r:id="rId7">
                  <a:extLst>
                    <a:ext uri="{A12FA001-AC4F-418D-AE19-62706E023703}">
                      <ahyp:hlinkClr val="tx"/>
                    </a:ext>
                  </a:extLst>
                </a:hlinkClick>
              </a:rPr>
              <a:t>Do You Want to Work for Someone Else or for Yourself?</a:t>
            </a:r>
            <a:r>
              <a:rPr b="1" lang="en">
                <a:solidFill>
                  <a:srgbClr val="2AB425"/>
                </a:solidFill>
              </a:rPr>
              <a:t> </a:t>
            </a:r>
            <a:endParaRPr b="1">
              <a:solidFill>
                <a:srgbClr val="2AB425"/>
              </a:solidFill>
            </a:endParaRPr>
          </a:p>
          <a:p>
            <a:pPr indent="-317500" lvl="0" marL="457200" rtl="0" algn="l">
              <a:lnSpc>
                <a:spcPct val="125000"/>
              </a:lnSpc>
              <a:spcBef>
                <a:spcPts val="0"/>
              </a:spcBef>
              <a:spcAft>
                <a:spcPts val="0"/>
              </a:spcAft>
              <a:buClr>
                <a:srgbClr val="2AB425"/>
              </a:buClr>
              <a:buSzPts val="1400"/>
              <a:buChar char="●"/>
            </a:pPr>
            <a:r>
              <a:rPr b="1" lang="en" u="sng">
                <a:solidFill>
                  <a:srgbClr val="2AB425"/>
                </a:solidFill>
                <a:hlinkClick r:id="rId8">
                  <a:extLst>
                    <a:ext uri="{A12FA001-AC4F-418D-AE19-62706E023703}">
                      <ahyp:hlinkClr val="tx"/>
                    </a:ext>
                  </a:extLst>
                </a:hlinkClick>
              </a:rPr>
              <a:t>If We Have Economic Growth Why Are Some Families Struggling?</a:t>
            </a:r>
            <a:r>
              <a:rPr b="1" lang="en">
                <a:solidFill>
                  <a:srgbClr val="2AB425"/>
                </a:solidFill>
              </a:rPr>
              <a:t> </a:t>
            </a:r>
            <a:endParaRPr b="1">
              <a:solidFill>
                <a:srgbClr val="2AB425"/>
              </a:solidFill>
            </a:endParaRPr>
          </a:p>
          <a:p>
            <a:pPr indent="0" lvl="0" marL="0" rtl="0" algn="l">
              <a:lnSpc>
                <a:spcPct val="125000"/>
              </a:lnSpc>
              <a:spcBef>
                <a:spcPts val="600"/>
              </a:spcBef>
              <a:spcAft>
                <a:spcPts val="0"/>
              </a:spcAft>
              <a:buNone/>
            </a:pPr>
            <a:r>
              <a:t/>
            </a:r>
            <a:endParaRPr b="1">
              <a:solidFill>
                <a:srgbClr val="2AB425"/>
              </a:solidFill>
            </a:endParaRPr>
          </a:p>
          <a:p>
            <a:pPr indent="0" lvl="0" marL="0" rtl="0" algn="l">
              <a:lnSpc>
                <a:spcPct val="125000"/>
              </a:lnSpc>
              <a:spcBef>
                <a:spcPts val="600"/>
              </a:spcBef>
              <a:spcAft>
                <a:spcPts val="0"/>
              </a:spcAft>
              <a:buNone/>
            </a:pPr>
            <a:r>
              <a:t/>
            </a:r>
            <a:endParaRPr/>
          </a:p>
          <a:p>
            <a:pPr indent="0" lvl="0" marL="0" rtl="0" algn="ctr">
              <a:spcBef>
                <a:spcPts val="600"/>
              </a:spcBef>
              <a:spcAft>
                <a:spcPts val="0"/>
              </a:spcAft>
              <a:buNone/>
            </a:pPr>
            <a:r>
              <a:t/>
            </a:r>
            <a:endParaRPr b="1"/>
          </a:p>
        </p:txBody>
      </p:sp>
      <p:pic>
        <p:nvPicPr>
          <p:cNvPr id="816" name="Google Shape;816;p80"/>
          <p:cNvPicPr preferRelativeResize="0"/>
          <p:nvPr/>
        </p:nvPicPr>
        <p:blipFill rotWithShape="1">
          <a:blip r:embed="rId9">
            <a:alphaModFix/>
          </a:blip>
          <a:srcRect b="0" l="0" r="0" t="47470"/>
          <a:stretch/>
        </p:blipFill>
        <p:spPr>
          <a:xfrm>
            <a:off x="5134900" y="1846125"/>
            <a:ext cx="3846950" cy="2020799"/>
          </a:xfrm>
          <a:prstGeom prst="rect">
            <a:avLst/>
          </a:prstGeom>
          <a:noFill/>
          <a:ln cap="flat" cmpd="sng" w="9525">
            <a:solidFill>
              <a:schemeClr val="dk1"/>
            </a:solidFill>
            <a:prstDash val="solid"/>
            <a:round/>
            <a:headEnd len="sm" w="sm" type="none"/>
            <a:tailEnd len="sm" w="sm" type="none"/>
          </a:ln>
        </p:spPr>
      </p:pic>
      <p:sp>
        <p:nvSpPr>
          <p:cNvPr id="817" name="Google Shape;817;p80"/>
          <p:cNvSpPr txBox="1"/>
          <p:nvPr/>
        </p:nvSpPr>
        <p:spPr>
          <a:xfrm>
            <a:off x="6717525" y="347025"/>
            <a:ext cx="2181300" cy="11697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3200">
                <a:solidFill>
                  <a:schemeClr val="lt1"/>
                </a:solidFill>
                <a:latin typeface="EB Garamond"/>
                <a:ea typeface="EB Garamond"/>
                <a:cs typeface="EB Garamond"/>
                <a:sym typeface="EB Garamond"/>
              </a:rPr>
              <a:t>Income and Career</a:t>
            </a:r>
            <a:endParaRPr b="1" sz="3200">
              <a:solidFill>
                <a:schemeClr val="lt1"/>
              </a:solidFill>
              <a:latin typeface="EB Garamond"/>
              <a:ea typeface="EB Garamond"/>
              <a:cs typeface="EB Garamond"/>
              <a:sym typeface="EB Garamond"/>
            </a:endParaRPr>
          </a:p>
        </p:txBody>
      </p:sp>
      <p:sp>
        <p:nvSpPr>
          <p:cNvPr id="818" name="Google Shape;818;p80"/>
          <p:cNvSpPr txBox="1"/>
          <p:nvPr/>
        </p:nvSpPr>
        <p:spPr>
          <a:xfrm rot="-879930">
            <a:off x="64973" y="-21379"/>
            <a:ext cx="2106840" cy="785133"/>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br>
              <a:rPr lang="en"/>
            </a:br>
            <a:r>
              <a:rPr lang="en" sz="2500">
                <a:latin typeface="Caveat"/>
                <a:ea typeface="Caveat"/>
                <a:cs typeface="Caveat"/>
                <a:sym typeface="Caveat"/>
              </a:rPr>
              <a:t>Abraham Lincoln</a:t>
            </a:r>
            <a:endParaRPr sz="2500">
              <a:latin typeface="Caveat"/>
              <a:ea typeface="Caveat"/>
              <a:cs typeface="Caveat"/>
              <a:sym typeface="Caveat"/>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pic>
        <p:nvPicPr>
          <p:cNvPr id="823" name="Google Shape;823;p81"/>
          <p:cNvPicPr preferRelativeResize="0"/>
          <p:nvPr/>
        </p:nvPicPr>
        <p:blipFill>
          <a:blip r:embed="rId3">
            <a:alphaModFix/>
          </a:blip>
          <a:stretch>
            <a:fillRect/>
          </a:stretch>
        </p:blipFill>
        <p:spPr>
          <a:xfrm>
            <a:off x="0" y="1028700"/>
            <a:ext cx="2992724" cy="572825"/>
          </a:xfrm>
          <a:prstGeom prst="rect">
            <a:avLst/>
          </a:prstGeom>
          <a:noFill/>
          <a:ln>
            <a:noFill/>
          </a:ln>
        </p:spPr>
      </p:pic>
      <p:sp>
        <p:nvSpPr>
          <p:cNvPr id="824" name="Google Shape;824;p81"/>
          <p:cNvSpPr/>
          <p:nvPr/>
        </p:nvSpPr>
        <p:spPr>
          <a:xfrm>
            <a:off x="0" y="12400"/>
            <a:ext cx="9144000" cy="5143500"/>
          </a:xfrm>
          <a:prstGeom prst="rect">
            <a:avLst/>
          </a:prstGeom>
          <a:noFill/>
          <a:ln cap="flat" cmpd="sng" w="762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81"/>
          <p:cNvSpPr txBox="1"/>
          <p:nvPr>
            <p:ph type="ctrTitle"/>
          </p:nvPr>
        </p:nvSpPr>
        <p:spPr>
          <a:xfrm>
            <a:off x="311700" y="137275"/>
            <a:ext cx="8520600" cy="9411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Teddy Roosevelt</a:t>
            </a:r>
            <a:endParaRPr/>
          </a:p>
        </p:txBody>
      </p:sp>
      <p:sp>
        <p:nvSpPr>
          <p:cNvPr id="826" name="Google Shape;826;p81"/>
          <p:cNvSpPr txBox="1"/>
          <p:nvPr>
            <p:ph idx="1" type="subTitle"/>
          </p:nvPr>
        </p:nvSpPr>
        <p:spPr>
          <a:xfrm>
            <a:off x="311700" y="868625"/>
            <a:ext cx="8520600" cy="941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1700">
                <a:solidFill>
                  <a:srgbClr val="000000"/>
                </a:solidFill>
              </a:rPr>
              <a:t> </a:t>
            </a:r>
            <a:r>
              <a:rPr b="1" lang="en" sz="1700">
                <a:solidFill>
                  <a:srgbClr val="000000"/>
                </a:solidFill>
              </a:rPr>
              <a:t>2</a:t>
            </a:r>
            <a:r>
              <a:rPr b="1" lang="en" sz="1700">
                <a:solidFill>
                  <a:srgbClr val="000000"/>
                </a:solidFill>
              </a:rPr>
              <a:t>6th President of the White House</a:t>
            </a:r>
            <a:endParaRPr b="1" sz="1700">
              <a:solidFill>
                <a:srgbClr val="000000"/>
              </a:solidFill>
            </a:endParaRPr>
          </a:p>
          <a:p>
            <a:pPr indent="0" lvl="0" marL="0" rtl="0" algn="ctr">
              <a:spcBef>
                <a:spcPts val="0"/>
              </a:spcBef>
              <a:spcAft>
                <a:spcPts val="0"/>
              </a:spcAft>
              <a:buNone/>
            </a:pPr>
            <a:r>
              <a:rPr lang="en" sz="1900">
                <a:solidFill>
                  <a:schemeClr val="dk1"/>
                </a:solidFill>
                <a:highlight>
                  <a:srgbClr val="FFFFFF"/>
                </a:highlight>
                <a:latin typeface="Times New Roman"/>
                <a:ea typeface="Times New Roman"/>
                <a:cs typeface="Times New Roman"/>
                <a:sym typeface="Times New Roman"/>
              </a:rPr>
              <a:t> </a:t>
            </a:r>
            <a:r>
              <a:rPr lang="en" sz="1900">
                <a:solidFill>
                  <a:schemeClr val="dk1"/>
                </a:solidFill>
                <a:highlight>
                  <a:srgbClr val="FFFFFF"/>
                </a:highlight>
                <a:latin typeface="Times New Roman"/>
                <a:ea typeface="Times New Roman"/>
                <a:cs typeface="Times New Roman"/>
                <a:sym typeface="Times New Roman"/>
              </a:rPr>
              <a:t>(1901-1909) Republican Party</a:t>
            </a:r>
            <a:endParaRPr sz="1700">
              <a:solidFill>
                <a:schemeClr val="dk1"/>
              </a:solidFill>
            </a:endParaRPr>
          </a:p>
        </p:txBody>
      </p:sp>
      <p:sp>
        <p:nvSpPr>
          <p:cNvPr id="827" name="Google Shape;827;p81"/>
          <p:cNvSpPr txBox="1"/>
          <p:nvPr/>
        </p:nvSpPr>
        <p:spPr>
          <a:xfrm>
            <a:off x="311700" y="2283975"/>
            <a:ext cx="426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828" name="Google Shape;828;p81"/>
          <p:cNvSpPr txBox="1"/>
          <p:nvPr/>
        </p:nvSpPr>
        <p:spPr>
          <a:xfrm>
            <a:off x="3693400" y="1536850"/>
            <a:ext cx="5450400" cy="36942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Born 1858</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Author, </a:t>
            </a:r>
            <a:r>
              <a:rPr lang="en" sz="1900">
                <a:solidFill>
                  <a:schemeClr val="dk1"/>
                </a:solidFill>
                <a:latin typeface="Times New Roman"/>
                <a:ea typeface="Times New Roman"/>
                <a:cs typeface="Times New Roman"/>
                <a:sym typeface="Times New Roman"/>
              </a:rPr>
              <a:t>Historian</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Conservationist, Naturalist, Explorer, Sportsman</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VP to President William McKinley</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26th President of the United States</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The “Conservationist President”</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Established National Park System</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Nobel Peace Prize Winner 1906</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Panama Canal</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VP: none (1901-1905) Charles Fairbanks (1905-1909)</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Died 1919</a:t>
            </a:r>
            <a:endParaRPr sz="1900">
              <a:solidFill>
                <a:schemeClr val="dk1"/>
              </a:solidFill>
              <a:latin typeface="Times New Roman"/>
              <a:ea typeface="Times New Roman"/>
              <a:cs typeface="Times New Roman"/>
              <a:sym typeface="Times New Roman"/>
            </a:endParaRPr>
          </a:p>
        </p:txBody>
      </p:sp>
      <p:pic>
        <p:nvPicPr>
          <p:cNvPr id="829" name="Google Shape;829;p81"/>
          <p:cNvPicPr preferRelativeResize="0"/>
          <p:nvPr/>
        </p:nvPicPr>
        <p:blipFill>
          <a:blip r:embed="rId4">
            <a:alphaModFix/>
          </a:blip>
          <a:stretch>
            <a:fillRect/>
          </a:stretch>
        </p:blipFill>
        <p:spPr>
          <a:xfrm>
            <a:off x="141150" y="1685575"/>
            <a:ext cx="3371100" cy="3371100"/>
          </a:xfrm>
          <a:prstGeom prst="roundRect">
            <a:avLst>
              <a:gd fmla="val 16667" name="adj"/>
            </a:avLst>
          </a:prstGeom>
          <a:noFill/>
          <a:ln cap="flat" cmpd="sng" w="19050">
            <a:solidFill>
              <a:schemeClr val="dk1"/>
            </a:solidFill>
            <a:prstDash val="solid"/>
            <a:round/>
            <a:headEnd len="sm" w="sm" type="none"/>
            <a:tailEnd len="sm" w="sm" type="none"/>
          </a:ln>
        </p:spPr>
      </p:pic>
      <p:pic>
        <p:nvPicPr>
          <p:cNvPr id="830" name="Google Shape;830;p81"/>
          <p:cNvPicPr preferRelativeResize="0"/>
          <p:nvPr/>
        </p:nvPicPr>
        <p:blipFill>
          <a:blip r:embed="rId5">
            <a:alphaModFix/>
          </a:blip>
          <a:stretch>
            <a:fillRect/>
          </a:stretch>
        </p:blipFill>
        <p:spPr>
          <a:xfrm>
            <a:off x="6896388" y="507513"/>
            <a:ext cx="2143125" cy="172402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19"/>
          <p:cNvSpPr/>
          <p:nvPr/>
        </p:nvSpPr>
        <p:spPr>
          <a:xfrm>
            <a:off x="0" y="12400"/>
            <a:ext cx="9196200" cy="5143500"/>
          </a:xfrm>
          <a:prstGeom prst="rect">
            <a:avLst/>
          </a:prstGeom>
          <a:noFill/>
          <a:ln cap="flat" cmpd="sng" w="762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9"/>
          <p:cNvSpPr txBox="1"/>
          <p:nvPr>
            <p:ph type="ctrTitle"/>
          </p:nvPr>
        </p:nvSpPr>
        <p:spPr>
          <a:xfrm>
            <a:off x="76175" y="87700"/>
            <a:ext cx="8756100" cy="9411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        </a:t>
            </a:r>
            <a:r>
              <a:rPr lang="en"/>
              <a:t>James Madison</a:t>
            </a:r>
            <a:endParaRPr/>
          </a:p>
        </p:txBody>
      </p:sp>
      <p:sp>
        <p:nvSpPr>
          <p:cNvPr id="152" name="Google Shape;152;p19"/>
          <p:cNvSpPr txBox="1"/>
          <p:nvPr>
            <p:ph idx="1" type="subTitle"/>
          </p:nvPr>
        </p:nvSpPr>
        <p:spPr>
          <a:xfrm>
            <a:off x="76200" y="777825"/>
            <a:ext cx="8756100" cy="8058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700">
                <a:solidFill>
                  <a:srgbClr val="000000"/>
                </a:solidFill>
              </a:rPr>
              <a:t>                            4th</a:t>
            </a:r>
            <a:r>
              <a:rPr b="1" lang="en" sz="1700">
                <a:solidFill>
                  <a:srgbClr val="000000"/>
                </a:solidFill>
              </a:rPr>
              <a:t> President of the White House</a:t>
            </a:r>
            <a:endParaRPr b="1" sz="1700">
              <a:solidFill>
                <a:srgbClr val="000000"/>
              </a:solidFill>
            </a:endParaRPr>
          </a:p>
          <a:p>
            <a:pPr indent="0" lvl="0" marL="0" rtl="0" algn="l">
              <a:spcBef>
                <a:spcPts val="0"/>
              </a:spcBef>
              <a:spcAft>
                <a:spcPts val="0"/>
              </a:spcAft>
              <a:buNone/>
            </a:pPr>
            <a:r>
              <a:rPr b="1" lang="en" sz="1700">
                <a:solidFill>
                  <a:srgbClr val="000000"/>
                </a:solidFill>
              </a:rPr>
              <a:t>                       </a:t>
            </a:r>
            <a:r>
              <a:rPr lang="en" sz="1900">
                <a:solidFill>
                  <a:schemeClr val="dk1"/>
                </a:solidFill>
                <a:highlight>
                  <a:srgbClr val="FFFFFF"/>
                </a:highlight>
                <a:latin typeface="Times New Roman"/>
                <a:ea typeface="Times New Roman"/>
                <a:cs typeface="Times New Roman"/>
                <a:sym typeface="Times New Roman"/>
              </a:rPr>
              <a:t>(1809-1817) Democratic- Republican Party</a:t>
            </a:r>
            <a:endParaRPr sz="1700">
              <a:solidFill>
                <a:schemeClr val="dk1"/>
              </a:solidFill>
            </a:endParaRPr>
          </a:p>
        </p:txBody>
      </p:sp>
      <p:sp>
        <p:nvSpPr>
          <p:cNvPr id="153" name="Google Shape;153;p19"/>
          <p:cNvSpPr txBox="1"/>
          <p:nvPr/>
        </p:nvSpPr>
        <p:spPr>
          <a:xfrm>
            <a:off x="311700" y="2283975"/>
            <a:ext cx="426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54" name="Google Shape;154;p19"/>
          <p:cNvSpPr txBox="1"/>
          <p:nvPr/>
        </p:nvSpPr>
        <p:spPr>
          <a:xfrm>
            <a:off x="3953675" y="1464400"/>
            <a:ext cx="5277000" cy="37404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Born 1751</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Founding Father</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“Father of the Constitution”</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US Secretary of State (5th)</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Marbury v. Madison</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4th </a:t>
            </a:r>
            <a:r>
              <a:rPr lang="en" sz="2100">
                <a:solidFill>
                  <a:schemeClr val="dk1"/>
                </a:solidFill>
                <a:latin typeface="Times New Roman"/>
                <a:ea typeface="Times New Roman"/>
                <a:cs typeface="Times New Roman"/>
                <a:sym typeface="Times New Roman"/>
              </a:rPr>
              <a:t>President of the United States</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War of 1812, “Era of Good Feelings”</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VP:(1809-1812) George Clinton, (1812-1813) </a:t>
            </a:r>
            <a:r>
              <a:rPr lang="en" sz="2100">
                <a:solidFill>
                  <a:schemeClr val="dk1"/>
                </a:solidFill>
                <a:latin typeface="Times New Roman"/>
                <a:ea typeface="Times New Roman"/>
                <a:cs typeface="Times New Roman"/>
                <a:sym typeface="Times New Roman"/>
              </a:rPr>
              <a:t>vacant</a:t>
            </a:r>
            <a:r>
              <a:rPr lang="en" sz="2100">
                <a:solidFill>
                  <a:schemeClr val="dk1"/>
                </a:solidFill>
                <a:latin typeface="Times New Roman"/>
                <a:ea typeface="Times New Roman"/>
                <a:cs typeface="Times New Roman"/>
                <a:sym typeface="Times New Roman"/>
              </a:rPr>
              <a:t>, (1813-1814) Elbridge Gerry, vacant (1814-1817)</a:t>
            </a:r>
            <a:endParaRPr sz="2100">
              <a:solidFill>
                <a:schemeClr val="dk1"/>
              </a:solidFill>
              <a:latin typeface="Times New Roman"/>
              <a:ea typeface="Times New Roman"/>
              <a:cs typeface="Times New Roman"/>
              <a:sym typeface="Times New Roman"/>
            </a:endParaRPr>
          </a:p>
          <a:p>
            <a:pPr indent="-361950" lvl="0" marL="457200" rtl="0" algn="l">
              <a:spcBef>
                <a:spcPts val="0"/>
              </a:spcBef>
              <a:spcAft>
                <a:spcPts val="0"/>
              </a:spcAft>
              <a:buClr>
                <a:schemeClr val="dk1"/>
              </a:buClr>
              <a:buSzPts val="2100"/>
              <a:buFont typeface="Times New Roman"/>
              <a:buChar char="●"/>
            </a:pPr>
            <a:r>
              <a:rPr lang="en" sz="2100">
                <a:solidFill>
                  <a:schemeClr val="dk1"/>
                </a:solidFill>
                <a:latin typeface="Times New Roman"/>
                <a:ea typeface="Times New Roman"/>
                <a:cs typeface="Times New Roman"/>
                <a:sym typeface="Times New Roman"/>
              </a:rPr>
              <a:t>Died 1836,  85 years</a:t>
            </a:r>
            <a:endParaRPr sz="2100">
              <a:solidFill>
                <a:schemeClr val="dk1"/>
              </a:solidFill>
              <a:latin typeface="Times New Roman"/>
              <a:ea typeface="Times New Roman"/>
              <a:cs typeface="Times New Roman"/>
              <a:sym typeface="Times New Roman"/>
            </a:endParaRPr>
          </a:p>
        </p:txBody>
      </p:sp>
      <p:pic>
        <p:nvPicPr>
          <p:cNvPr id="155" name="Google Shape;155;p19"/>
          <p:cNvPicPr preferRelativeResize="0"/>
          <p:nvPr/>
        </p:nvPicPr>
        <p:blipFill>
          <a:blip r:embed="rId3">
            <a:alphaModFix/>
          </a:blip>
          <a:stretch>
            <a:fillRect/>
          </a:stretch>
        </p:blipFill>
        <p:spPr>
          <a:xfrm>
            <a:off x="6014712" y="1028800"/>
            <a:ext cx="3054939" cy="805800"/>
          </a:xfrm>
          <a:prstGeom prst="rect">
            <a:avLst/>
          </a:prstGeom>
          <a:noFill/>
          <a:ln>
            <a:noFill/>
          </a:ln>
        </p:spPr>
      </p:pic>
      <p:pic>
        <p:nvPicPr>
          <p:cNvPr id="156" name="Google Shape;156;p19"/>
          <p:cNvPicPr preferRelativeResize="0"/>
          <p:nvPr/>
        </p:nvPicPr>
        <p:blipFill>
          <a:blip r:embed="rId4">
            <a:alphaModFix amt="10000"/>
          </a:blip>
          <a:stretch>
            <a:fillRect/>
          </a:stretch>
        </p:blipFill>
        <p:spPr>
          <a:xfrm>
            <a:off x="1600450" y="0"/>
            <a:ext cx="5943123" cy="5143500"/>
          </a:xfrm>
          <a:prstGeom prst="rect">
            <a:avLst/>
          </a:prstGeom>
          <a:noFill/>
          <a:ln>
            <a:noFill/>
          </a:ln>
        </p:spPr>
      </p:pic>
      <p:pic>
        <p:nvPicPr>
          <p:cNvPr id="157" name="Google Shape;157;p19"/>
          <p:cNvPicPr preferRelativeResize="0"/>
          <p:nvPr/>
        </p:nvPicPr>
        <p:blipFill>
          <a:blip r:embed="rId5">
            <a:alphaModFix/>
          </a:blip>
          <a:stretch>
            <a:fillRect/>
          </a:stretch>
        </p:blipFill>
        <p:spPr>
          <a:xfrm>
            <a:off x="76175" y="1464400"/>
            <a:ext cx="3631500" cy="3631500"/>
          </a:xfrm>
          <a:prstGeom prst="roundRect">
            <a:avLst>
              <a:gd fmla="val 16667" name="adj"/>
            </a:avLst>
          </a:prstGeom>
          <a:noFill/>
          <a:ln cap="flat" cmpd="sng" w="9525">
            <a:solidFill>
              <a:schemeClr val="dk1"/>
            </a:solidFill>
            <a:prstDash val="solid"/>
            <a:round/>
            <a:headEnd len="sm" w="sm" type="none"/>
            <a:tailEnd len="sm" w="sm" type="none"/>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834" name="Shape 834"/>
        <p:cNvGrpSpPr/>
        <p:nvPr/>
      </p:nvGrpSpPr>
      <p:grpSpPr>
        <a:xfrm>
          <a:off x="0" y="0"/>
          <a:ext cx="0" cy="0"/>
          <a:chOff x="0" y="0"/>
          <a:chExt cx="0" cy="0"/>
        </a:xfrm>
      </p:grpSpPr>
      <p:sp>
        <p:nvSpPr>
          <p:cNvPr id="835" name="Google Shape;835;p82"/>
          <p:cNvSpPr txBox="1"/>
          <p:nvPr>
            <p:ph type="title"/>
          </p:nvPr>
        </p:nvSpPr>
        <p:spPr>
          <a:xfrm>
            <a:off x="258600" y="3189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u="sng"/>
              <a:t>President Theodore Roosevelt: National Parks</a:t>
            </a:r>
            <a:endParaRPr b="1" u="sng"/>
          </a:p>
        </p:txBody>
      </p:sp>
      <p:sp>
        <p:nvSpPr>
          <p:cNvPr id="836" name="Google Shape;836;p82"/>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chemeClr val="dk1"/>
                </a:solidFill>
              </a:rPr>
              <a:t>Fiscal Policy</a:t>
            </a:r>
            <a:endParaRPr b="1">
              <a:solidFill>
                <a:schemeClr val="dk1"/>
              </a:solidFill>
            </a:endParaRPr>
          </a:p>
          <a:p>
            <a:pPr indent="-317500" lvl="0" marL="457200" rtl="0" algn="l">
              <a:spcBef>
                <a:spcPts val="1200"/>
              </a:spcBef>
              <a:spcAft>
                <a:spcPts val="0"/>
              </a:spcAft>
              <a:buClr>
                <a:schemeClr val="dk1"/>
              </a:buClr>
              <a:buSzPts val="1400"/>
              <a:buChar char="●"/>
            </a:pPr>
            <a:r>
              <a:rPr b="1" lang="en">
                <a:solidFill>
                  <a:schemeClr val="dk1"/>
                </a:solidFill>
              </a:rPr>
              <a:t>Teddy Roosevelt spent national money on expanding the Federal Park System.</a:t>
            </a:r>
            <a:endParaRPr b="1">
              <a:solidFill>
                <a:schemeClr val="dk1"/>
              </a:solidFill>
            </a:endParaRPr>
          </a:p>
          <a:p>
            <a:pPr indent="-304800" lvl="1" marL="914400" rtl="0" algn="l">
              <a:spcBef>
                <a:spcPts val="0"/>
              </a:spcBef>
              <a:spcAft>
                <a:spcPts val="0"/>
              </a:spcAft>
              <a:buClr>
                <a:schemeClr val="dk1"/>
              </a:buClr>
              <a:buSzPts val="1200"/>
              <a:buChar char="○"/>
            </a:pPr>
            <a:r>
              <a:rPr b="1" lang="en">
                <a:solidFill>
                  <a:schemeClr val="dk1"/>
                </a:solidFill>
              </a:rPr>
              <a:t>These parks gave jobs to individuals.</a:t>
            </a:r>
            <a:endParaRPr b="1">
              <a:solidFill>
                <a:schemeClr val="dk1"/>
              </a:solidFill>
            </a:endParaRPr>
          </a:p>
          <a:p>
            <a:pPr indent="-317500" lvl="0" marL="457200" rtl="0" algn="l">
              <a:spcBef>
                <a:spcPts val="0"/>
              </a:spcBef>
              <a:spcAft>
                <a:spcPts val="0"/>
              </a:spcAft>
              <a:buClr>
                <a:schemeClr val="dk1"/>
              </a:buClr>
              <a:buSzPts val="1400"/>
              <a:buChar char="●"/>
            </a:pPr>
            <a:r>
              <a:rPr b="1" lang="en">
                <a:solidFill>
                  <a:schemeClr val="dk1"/>
                </a:solidFill>
              </a:rPr>
              <a:t>Spending money on leisure time.</a:t>
            </a:r>
            <a:endParaRPr b="1">
              <a:solidFill>
                <a:schemeClr val="dk1"/>
              </a:solidFill>
            </a:endParaRPr>
          </a:p>
          <a:p>
            <a:pPr indent="-317500" lvl="0" marL="457200" rtl="0" algn="l">
              <a:spcBef>
                <a:spcPts val="0"/>
              </a:spcBef>
              <a:spcAft>
                <a:spcPts val="0"/>
              </a:spcAft>
              <a:buClr>
                <a:schemeClr val="dk1"/>
              </a:buClr>
              <a:buSzPts val="1400"/>
              <a:buChar char="●"/>
            </a:pPr>
            <a:r>
              <a:rPr b="1" lang="en">
                <a:solidFill>
                  <a:schemeClr val="dk1"/>
                </a:solidFill>
              </a:rPr>
              <a:t>Spending your down time (not earning money) has benefits. </a:t>
            </a:r>
            <a:endParaRPr b="1">
              <a:solidFill>
                <a:schemeClr val="dk1"/>
              </a:solidFill>
            </a:endParaRPr>
          </a:p>
          <a:p>
            <a:pPr indent="0" lvl="0" marL="457200" rtl="0" algn="l">
              <a:spcBef>
                <a:spcPts val="1200"/>
              </a:spcBef>
              <a:spcAft>
                <a:spcPts val="1200"/>
              </a:spcAft>
              <a:buNone/>
            </a:pPr>
            <a:r>
              <a:rPr b="1" lang="en">
                <a:solidFill>
                  <a:schemeClr val="dk1"/>
                </a:solidFill>
              </a:rPr>
              <a:t>	</a:t>
            </a:r>
            <a:endParaRPr b="1">
              <a:solidFill>
                <a:schemeClr val="dk1"/>
              </a:solidFill>
            </a:endParaRPr>
          </a:p>
        </p:txBody>
      </p:sp>
      <p:sp>
        <p:nvSpPr>
          <p:cNvPr id="837" name="Google Shape;837;p82"/>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a:solidFill>
                  <a:schemeClr val="dk1"/>
                </a:solidFill>
              </a:rPr>
              <a:t>Personal Finance</a:t>
            </a:r>
            <a:endParaRPr b="1">
              <a:solidFill>
                <a:schemeClr val="dk1"/>
              </a:solidFill>
            </a:endParaRPr>
          </a:p>
          <a:p>
            <a:pPr indent="-317500" lvl="0" marL="457200" rtl="0" algn="l">
              <a:spcBef>
                <a:spcPts val="1200"/>
              </a:spcBef>
              <a:spcAft>
                <a:spcPts val="0"/>
              </a:spcAft>
              <a:buClr>
                <a:schemeClr val="dk1"/>
              </a:buClr>
              <a:buSzPts val="1400"/>
              <a:buChar char="●"/>
            </a:pPr>
            <a:r>
              <a:rPr b="1" lang="en">
                <a:solidFill>
                  <a:schemeClr val="dk1"/>
                </a:solidFill>
              </a:rPr>
              <a:t>Job Creation </a:t>
            </a:r>
            <a:endParaRPr b="1">
              <a:solidFill>
                <a:schemeClr val="dk1"/>
              </a:solidFill>
            </a:endParaRPr>
          </a:p>
          <a:p>
            <a:pPr indent="-317500" lvl="0" marL="457200" rtl="0" algn="l">
              <a:spcBef>
                <a:spcPts val="0"/>
              </a:spcBef>
              <a:spcAft>
                <a:spcPts val="0"/>
              </a:spcAft>
              <a:buClr>
                <a:schemeClr val="dk1"/>
              </a:buClr>
              <a:buSzPts val="1400"/>
              <a:buChar char="●"/>
            </a:pPr>
            <a:r>
              <a:rPr b="1" lang="en">
                <a:solidFill>
                  <a:schemeClr val="dk1"/>
                </a:solidFill>
              </a:rPr>
              <a:t>Leisure time- how do you spend your down time? </a:t>
            </a:r>
            <a:endParaRPr b="1">
              <a:solidFill>
                <a:schemeClr val="dk1"/>
              </a:solidFill>
            </a:endParaRPr>
          </a:p>
          <a:p>
            <a:pPr indent="-304800" lvl="1" marL="914400" rtl="0" algn="l">
              <a:spcBef>
                <a:spcPts val="0"/>
              </a:spcBef>
              <a:spcAft>
                <a:spcPts val="0"/>
              </a:spcAft>
              <a:buClr>
                <a:schemeClr val="dk1"/>
              </a:buClr>
              <a:buSzPts val="1200"/>
              <a:buChar char="○"/>
            </a:pPr>
            <a:r>
              <a:rPr b="1" lang="en">
                <a:solidFill>
                  <a:schemeClr val="dk1"/>
                </a:solidFill>
              </a:rPr>
              <a:t>How can it benefit you?</a:t>
            </a:r>
            <a:endParaRPr b="1">
              <a:solidFill>
                <a:schemeClr val="dk1"/>
              </a:solidFil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841" name="Shape 841"/>
        <p:cNvGrpSpPr/>
        <p:nvPr/>
      </p:nvGrpSpPr>
      <p:grpSpPr>
        <a:xfrm>
          <a:off x="0" y="0"/>
          <a:ext cx="0" cy="0"/>
          <a:chOff x="0" y="0"/>
          <a:chExt cx="0" cy="0"/>
        </a:xfrm>
      </p:grpSpPr>
      <p:sp>
        <p:nvSpPr>
          <p:cNvPr id="842" name="Google Shape;842;p83"/>
          <p:cNvSpPr txBox="1"/>
          <p:nvPr>
            <p:ph type="title"/>
          </p:nvPr>
        </p:nvSpPr>
        <p:spPr>
          <a:xfrm>
            <a:off x="311700" y="241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Economic Impact of National Parks</a:t>
            </a:r>
            <a:endParaRPr/>
          </a:p>
        </p:txBody>
      </p:sp>
      <p:pic>
        <p:nvPicPr>
          <p:cNvPr id="843" name="Google Shape;843;p83">
            <a:hlinkClick r:id="rId3"/>
          </p:cNvPr>
          <p:cNvPicPr preferRelativeResize="0"/>
          <p:nvPr/>
        </p:nvPicPr>
        <p:blipFill>
          <a:blip r:embed="rId4">
            <a:alphaModFix/>
          </a:blip>
          <a:stretch>
            <a:fillRect/>
          </a:stretch>
        </p:blipFill>
        <p:spPr>
          <a:xfrm>
            <a:off x="4572000" y="1914375"/>
            <a:ext cx="4527600" cy="2857545"/>
          </a:xfrm>
          <a:prstGeom prst="rect">
            <a:avLst/>
          </a:prstGeom>
          <a:noFill/>
          <a:ln>
            <a:noFill/>
          </a:ln>
        </p:spPr>
      </p:pic>
      <p:sp>
        <p:nvSpPr>
          <p:cNvPr id="844" name="Google Shape;844;p83"/>
          <p:cNvSpPr/>
          <p:nvPr/>
        </p:nvSpPr>
        <p:spPr>
          <a:xfrm>
            <a:off x="7616150" y="1414450"/>
            <a:ext cx="479700" cy="8517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83"/>
          <p:cNvSpPr txBox="1"/>
          <p:nvPr/>
        </p:nvSpPr>
        <p:spPr>
          <a:xfrm>
            <a:off x="7103450" y="813725"/>
            <a:ext cx="15051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Can filter this website by park!</a:t>
            </a:r>
            <a:endParaRPr/>
          </a:p>
        </p:txBody>
      </p:sp>
      <p:pic>
        <p:nvPicPr>
          <p:cNvPr id="846" name="Google Shape;846;p83">
            <a:hlinkClick r:id="rId5"/>
          </p:cNvPr>
          <p:cNvPicPr preferRelativeResize="0"/>
          <p:nvPr/>
        </p:nvPicPr>
        <p:blipFill>
          <a:blip r:embed="rId6">
            <a:alphaModFix/>
          </a:blip>
          <a:stretch>
            <a:fillRect/>
          </a:stretch>
        </p:blipFill>
        <p:spPr>
          <a:xfrm>
            <a:off x="311696" y="1124750"/>
            <a:ext cx="1768325" cy="2386149"/>
          </a:xfrm>
          <a:prstGeom prst="rect">
            <a:avLst/>
          </a:prstGeom>
          <a:noFill/>
          <a:ln>
            <a:noFill/>
          </a:ln>
        </p:spPr>
      </p:pic>
      <p:pic>
        <p:nvPicPr>
          <p:cNvPr id="847" name="Google Shape;847;p83"/>
          <p:cNvPicPr preferRelativeResize="0"/>
          <p:nvPr/>
        </p:nvPicPr>
        <p:blipFill rotWithShape="1">
          <a:blip r:embed="rId7">
            <a:alphaModFix/>
          </a:blip>
          <a:srcRect b="25003" l="0" r="0" t="14792"/>
          <a:stretch/>
        </p:blipFill>
        <p:spPr>
          <a:xfrm>
            <a:off x="160400" y="977125"/>
            <a:ext cx="479700" cy="288804"/>
          </a:xfrm>
          <a:prstGeom prst="rect">
            <a:avLst/>
          </a:prstGeom>
          <a:noFill/>
          <a:ln>
            <a:noFill/>
          </a:ln>
        </p:spPr>
      </p:pic>
      <p:pic>
        <p:nvPicPr>
          <p:cNvPr id="848" name="Google Shape;848;p83">
            <a:hlinkClick r:id="rId8"/>
          </p:cNvPr>
          <p:cNvPicPr preferRelativeResize="0"/>
          <p:nvPr/>
        </p:nvPicPr>
        <p:blipFill>
          <a:blip r:embed="rId9">
            <a:alphaModFix/>
          </a:blip>
          <a:stretch>
            <a:fillRect/>
          </a:stretch>
        </p:blipFill>
        <p:spPr>
          <a:xfrm>
            <a:off x="733950" y="3705075"/>
            <a:ext cx="3336249" cy="1353374"/>
          </a:xfrm>
          <a:prstGeom prst="rect">
            <a:avLst/>
          </a:prstGeom>
          <a:noFill/>
          <a:ln>
            <a:noFill/>
          </a:ln>
        </p:spPr>
      </p:pic>
      <p:pic>
        <p:nvPicPr>
          <p:cNvPr id="849" name="Google Shape;849;p83"/>
          <p:cNvPicPr preferRelativeResize="0"/>
          <p:nvPr/>
        </p:nvPicPr>
        <p:blipFill rotWithShape="1">
          <a:blip r:embed="rId10">
            <a:alphaModFix/>
          </a:blip>
          <a:srcRect b="30021" l="4920" r="85" t="18757"/>
          <a:stretch/>
        </p:blipFill>
        <p:spPr>
          <a:xfrm>
            <a:off x="640106" y="3659275"/>
            <a:ext cx="535594" cy="288800"/>
          </a:xfrm>
          <a:prstGeom prst="rect">
            <a:avLst/>
          </a:prstGeom>
          <a:noFill/>
          <a:ln>
            <a:noFill/>
          </a:ln>
        </p:spPr>
      </p:pic>
      <p:pic>
        <p:nvPicPr>
          <p:cNvPr id="850" name="Google Shape;850;p83">
            <a:hlinkClick r:id="rId11"/>
          </p:cNvPr>
          <p:cNvPicPr preferRelativeResize="0"/>
          <p:nvPr/>
        </p:nvPicPr>
        <p:blipFill>
          <a:blip r:embed="rId12">
            <a:alphaModFix/>
          </a:blip>
          <a:stretch>
            <a:fillRect/>
          </a:stretch>
        </p:blipFill>
        <p:spPr>
          <a:xfrm>
            <a:off x="2233022" y="935375"/>
            <a:ext cx="1962220" cy="1809850"/>
          </a:xfrm>
          <a:prstGeom prst="rect">
            <a:avLst/>
          </a:prstGeom>
          <a:noFill/>
          <a:ln>
            <a:noFill/>
          </a:ln>
        </p:spPr>
      </p:pic>
      <p:pic>
        <p:nvPicPr>
          <p:cNvPr id="851" name="Google Shape;851;p83"/>
          <p:cNvPicPr preferRelativeResize="0"/>
          <p:nvPr/>
        </p:nvPicPr>
        <p:blipFill rotWithShape="1">
          <a:blip r:embed="rId13">
            <a:alphaModFix/>
          </a:blip>
          <a:srcRect b="29946" l="7127" r="6791" t="18758"/>
          <a:stretch/>
        </p:blipFill>
        <p:spPr>
          <a:xfrm>
            <a:off x="2080024" y="772764"/>
            <a:ext cx="479700" cy="285836"/>
          </a:xfrm>
          <a:prstGeom prst="rect">
            <a:avLst/>
          </a:prstGeom>
          <a:noFill/>
          <a:ln>
            <a:noFill/>
          </a:ln>
        </p:spPr>
      </p:pic>
      <p:pic>
        <p:nvPicPr>
          <p:cNvPr id="852" name="Google Shape;852;p83"/>
          <p:cNvPicPr preferRelativeResize="0"/>
          <p:nvPr/>
        </p:nvPicPr>
        <p:blipFill>
          <a:blip r:embed="rId14">
            <a:alphaModFix/>
          </a:blip>
          <a:stretch>
            <a:fillRect/>
          </a:stretch>
        </p:blipFill>
        <p:spPr>
          <a:xfrm>
            <a:off x="3306352" y="2571750"/>
            <a:ext cx="1125073" cy="6156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856" name="Shape 856"/>
        <p:cNvGrpSpPr/>
        <p:nvPr/>
      </p:nvGrpSpPr>
      <p:grpSpPr>
        <a:xfrm>
          <a:off x="0" y="0"/>
          <a:ext cx="0" cy="0"/>
          <a:chOff x="0" y="0"/>
          <a:chExt cx="0" cy="0"/>
        </a:xfrm>
      </p:grpSpPr>
      <p:sp>
        <p:nvSpPr>
          <p:cNvPr id="857" name="Google Shape;857;p84"/>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did </a:t>
            </a:r>
            <a:r>
              <a:rPr lang="en"/>
              <a:t>Americans</a:t>
            </a:r>
            <a:r>
              <a:rPr lang="en"/>
              <a:t> have fun in the 1900s?</a:t>
            </a:r>
            <a:endParaRPr/>
          </a:p>
        </p:txBody>
      </p:sp>
      <p:sp>
        <p:nvSpPr>
          <p:cNvPr id="858" name="Google Shape;858;p84"/>
          <p:cNvSpPr txBox="1"/>
          <p:nvPr>
            <p:ph idx="1" type="body"/>
          </p:nvPr>
        </p:nvSpPr>
        <p:spPr>
          <a:xfrm>
            <a:off x="311700" y="1152475"/>
            <a:ext cx="53457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How did </a:t>
            </a:r>
            <a:r>
              <a:rPr lang="en">
                <a:solidFill>
                  <a:schemeClr val="dk1"/>
                </a:solidFill>
              </a:rPr>
              <a:t>Americans</a:t>
            </a:r>
            <a:r>
              <a:rPr lang="en">
                <a:solidFill>
                  <a:schemeClr val="dk1"/>
                </a:solidFill>
              </a:rPr>
              <a:t> have fun in the late 1800s and early 1900s? </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How do Americans have fun today?</a:t>
            </a:r>
            <a:endParaRPr>
              <a:solidFill>
                <a:schemeClr val="dk1"/>
              </a:solidFill>
            </a:endParaRPr>
          </a:p>
          <a:p>
            <a:pPr indent="-342900" lvl="0" marL="457200" rtl="0" algn="l">
              <a:spcBef>
                <a:spcPts val="0"/>
              </a:spcBef>
              <a:spcAft>
                <a:spcPts val="0"/>
              </a:spcAft>
              <a:buClr>
                <a:schemeClr val="dk1"/>
              </a:buClr>
              <a:buSzPts val="1800"/>
              <a:buChar char="●"/>
            </a:pPr>
            <a:r>
              <a:rPr lang="en">
                <a:solidFill>
                  <a:schemeClr val="dk1"/>
                </a:solidFill>
              </a:rPr>
              <a:t>How do you have fun?</a:t>
            </a:r>
            <a:endParaRPr>
              <a:solidFill>
                <a:schemeClr val="dk1"/>
              </a:solidFill>
            </a:endParaRPr>
          </a:p>
        </p:txBody>
      </p:sp>
      <p:pic>
        <p:nvPicPr>
          <p:cNvPr id="859" name="Google Shape;859;p84"/>
          <p:cNvPicPr preferRelativeResize="0"/>
          <p:nvPr/>
        </p:nvPicPr>
        <p:blipFill rotWithShape="1">
          <a:blip r:embed="rId3">
            <a:alphaModFix/>
          </a:blip>
          <a:srcRect b="25003" l="0" r="0" t="14792"/>
          <a:stretch/>
        </p:blipFill>
        <p:spPr>
          <a:xfrm>
            <a:off x="7950100" y="183275"/>
            <a:ext cx="1053900" cy="634500"/>
          </a:xfrm>
          <a:prstGeom prst="rect">
            <a:avLst/>
          </a:prstGeom>
          <a:noFill/>
          <a:ln>
            <a:noFill/>
          </a:ln>
        </p:spPr>
      </p:pic>
      <p:pic>
        <p:nvPicPr>
          <p:cNvPr id="860" name="Google Shape;860;p84">
            <a:hlinkClick r:id="rId4"/>
          </p:cNvPr>
          <p:cNvPicPr preferRelativeResize="0"/>
          <p:nvPr/>
        </p:nvPicPr>
        <p:blipFill>
          <a:blip r:embed="rId5">
            <a:alphaModFix/>
          </a:blip>
          <a:stretch>
            <a:fillRect/>
          </a:stretch>
        </p:blipFill>
        <p:spPr>
          <a:xfrm>
            <a:off x="475854" y="2571750"/>
            <a:ext cx="2283297" cy="2354100"/>
          </a:xfrm>
          <a:prstGeom prst="rect">
            <a:avLst/>
          </a:prstGeom>
          <a:noFill/>
          <a:ln cap="flat" cmpd="sng" w="9525">
            <a:solidFill>
              <a:schemeClr val="dk2"/>
            </a:solidFill>
            <a:prstDash val="solid"/>
            <a:round/>
            <a:headEnd len="sm" w="sm" type="none"/>
            <a:tailEnd len="sm" w="sm" type="none"/>
          </a:ln>
        </p:spPr>
      </p:pic>
      <p:pic>
        <p:nvPicPr>
          <p:cNvPr id="861" name="Google Shape;861;p84">
            <a:hlinkClick r:id="rId6"/>
          </p:cNvPr>
          <p:cNvPicPr preferRelativeResize="0"/>
          <p:nvPr/>
        </p:nvPicPr>
        <p:blipFill>
          <a:blip r:embed="rId7">
            <a:alphaModFix/>
          </a:blip>
          <a:stretch>
            <a:fillRect/>
          </a:stretch>
        </p:blipFill>
        <p:spPr>
          <a:xfrm>
            <a:off x="3222299" y="2214276"/>
            <a:ext cx="2435102" cy="2283124"/>
          </a:xfrm>
          <a:prstGeom prst="rect">
            <a:avLst/>
          </a:prstGeom>
          <a:noFill/>
          <a:ln cap="flat" cmpd="sng" w="9525">
            <a:solidFill>
              <a:schemeClr val="dk1"/>
            </a:solidFill>
            <a:prstDash val="solid"/>
            <a:round/>
            <a:headEnd len="sm" w="sm" type="none"/>
            <a:tailEnd len="sm" w="sm" type="none"/>
          </a:ln>
        </p:spPr>
      </p:pic>
      <p:pic>
        <p:nvPicPr>
          <p:cNvPr id="862" name="Google Shape;862;p84">
            <a:hlinkClick r:id="rId8"/>
          </p:cNvPr>
          <p:cNvPicPr preferRelativeResize="0"/>
          <p:nvPr/>
        </p:nvPicPr>
        <p:blipFill>
          <a:blip r:embed="rId9">
            <a:alphaModFix/>
          </a:blip>
          <a:stretch>
            <a:fillRect/>
          </a:stretch>
        </p:blipFill>
        <p:spPr>
          <a:xfrm>
            <a:off x="5846925" y="3666974"/>
            <a:ext cx="3105525" cy="1258875"/>
          </a:xfrm>
          <a:prstGeom prst="rect">
            <a:avLst/>
          </a:prstGeom>
          <a:noFill/>
          <a:ln cap="flat" cmpd="sng" w="9525">
            <a:solidFill>
              <a:schemeClr val="dk2"/>
            </a:solidFill>
            <a:prstDash val="solid"/>
            <a:round/>
            <a:headEnd len="sm" w="sm" type="none"/>
            <a:tailEnd len="sm" w="sm" type="none"/>
          </a:ln>
        </p:spPr>
      </p:pic>
      <p:pic>
        <p:nvPicPr>
          <p:cNvPr id="863" name="Google Shape;863;p84"/>
          <p:cNvPicPr preferRelativeResize="0"/>
          <p:nvPr/>
        </p:nvPicPr>
        <p:blipFill rotWithShape="1">
          <a:blip r:embed="rId10">
            <a:alphaModFix/>
          </a:blip>
          <a:srcRect b="0" l="6118" r="7338" t="0"/>
          <a:stretch/>
        </p:blipFill>
        <p:spPr>
          <a:xfrm>
            <a:off x="5898475" y="907858"/>
            <a:ext cx="3002425" cy="2669017"/>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867" name="Shape 867"/>
        <p:cNvGrpSpPr/>
        <p:nvPr/>
      </p:nvGrpSpPr>
      <p:grpSpPr>
        <a:xfrm>
          <a:off x="0" y="0"/>
          <a:ext cx="0" cy="0"/>
          <a:chOff x="0" y="0"/>
          <a:chExt cx="0" cy="0"/>
        </a:xfrm>
      </p:grpSpPr>
      <p:sp>
        <p:nvSpPr>
          <p:cNvPr id="868" name="Google Shape;868;p85"/>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solidFill>
                  <a:schemeClr val="hlink"/>
                </a:solidFill>
                <a:hlinkClick r:id="rId3"/>
              </a:rPr>
              <a:t>The Cost of National Parks</a:t>
            </a:r>
            <a:endParaRPr/>
          </a:p>
        </p:txBody>
      </p:sp>
      <p:sp>
        <p:nvSpPr>
          <p:cNvPr id="869" name="Google Shape;869;p85"/>
          <p:cNvSpPr txBox="1"/>
          <p:nvPr>
            <p:ph idx="1" type="body"/>
          </p:nvPr>
        </p:nvSpPr>
        <p:spPr>
          <a:xfrm>
            <a:off x="311700" y="9980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Char char="●"/>
            </a:pPr>
            <a:r>
              <a:rPr lang="en">
                <a:solidFill>
                  <a:schemeClr val="dk1"/>
                </a:solidFill>
              </a:rPr>
              <a:t>English General Paper (EGP)</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Vocabulary</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Summarize</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Paraphrase</a:t>
            </a:r>
            <a:endParaRPr>
              <a:solidFill>
                <a:schemeClr val="dk1"/>
              </a:solidFill>
            </a:endParaRPr>
          </a:p>
          <a:p>
            <a:pPr indent="-317500" lvl="1" marL="914400" rtl="0" algn="l">
              <a:spcBef>
                <a:spcPts val="0"/>
              </a:spcBef>
              <a:spcAft>
                <a:spcPts val="0"/>
              </a:spcAft>
              <a:buClr>
                <a:schemeClr val="dk1"/>
              </a:buClr>
              <a:buSzPts val="1400"/>
              <a:buChar char="○"/>
            </a:pPr>
            <a:r>
              <a:rPr lang="en">
                <a:solidFill>
                  <a:schemeClr val="dk1"/>
                </a:solidFill>
              </a:rPr>
              <a:t>Using Data</a:t>
            </a:r>
            <a:endParaRPr>
              <a:solidFill>
                <a:schemeClr val="dk1"/>
              </a:solidFill>
            </a:endParaRPr>
          </a:p>
        </p:txBody>
      </p:sp>
      <p:pic>
        <p:nvPicPr>
          <p:cNvPr id="870" name="Google Shape;870;p85">
            <a:hlinkClick r:id="rId4"/>
          </p:cNvPr>
          <p:cNvPicPr preferRelativeResize="0"/>
          <p:nvPr/>
        </p:nvPicPr>
        <p:blipFill rotWithShape="1">
          <a:blip r:embed="rId5">
            <a:alphaModFix/>
          </a:blip>
          <a:srcRect b="0" l="0" r="0" t="0"/>
          <a:stretch/>
        </p:blipFill>
        <p:spPr>
          <a:xfrm>
            <a:off x="5561325" y="729012"/>
            <a:ext cx="2980974" cy="3685475"/>
          </a:xfrm>
          <a:prstGeom prst="rect">
            <a:avLst/>
          </a:prstGeom>
          <a:noFill/>
          <a:ln>
            <a:noFill/>
          </a:ln>
        </p:spPr>
      </p:pic>
      <p:pic>
        <p:nvPicPr>
          <p:cNvPr id="871" name="Google Shape;871;p85">
            <a:hlinkClick r:id="rId6"/>
          </p:cNvPr>
          <p:cNvPicPr preferRelativeResize="0"/>
          <p:nvPr/>
        </p:nvPicPr>
        <p:blipFill>
          <a:blip r:embed="rId7">
            <a:alphaModFix/>
          </a:blip>
          <a:stretch>
            <a:fillRect/>
          </a:stretch>
        </p:blipFill>
        <p:spPr>
          <a:xfrm>
            <a:off x="2425300" y="1542627"/>
            <a:ext cx="2981100" cy="3526500"/>
          </a:xfrm>
          <a:prstGeom prst="rect">
            <a:avLst/>
          </a:prstGeom>
          <a:noFill/>
          <a:ln>
            <a:noFill/>
          </a:ln>
        </p:spPr>
      </p:pic>
      <p:pic>
        <p:nvPicPr>
          <p:cNvPr id="872" name="Google Shape;872;p85"/>
          <p:cNvPicPr preferRelativeResize="0"/>
          <p:nvPr/>
        </p:nvPicPr>
        <p:blipFill rotWithShape="1">
          <a:blip r:embed="rId8">
            <a:alphaModFix/>
          </a:blip>
          <a:srcRect b="30021" l="4920" r="85" t="18757"/>
          <a:stretch/>
        </p:blipFill>
        <p:spPr>
          <a:xfrm>
            <a:off x="7916504" y="97125"/>
            <a:ext cx="1062096" cy="572700"/>
          </a:xfrm>
          <a:prstGeom prst="rect">
            <a:avLst/>
          </a:prstGeom>
          <a:noFill/>
          <a:ln>
            <a:noFill/>
          </a:ln>
        </p:spPr>
      </p:pic>
      <p:pic>
        <p:nvPicPr>
          <p:cNvPr id="873" name="Google Shape;873;p85">
            <a:hlinkClick r:id="rId9"/>
          </p:cNvPr>
          <p:cNvPicPr preferRelativeResize="0"/>
          <p:nvPr/>
        </p:nvPicPr>
        <p:blipFill rotWithShape="1">
          <a:blip r:embed="rId10">
            <a:alphaModFix/>
          </a:blip>
          <a:srcRect b="0" l="7201" r="5294" t="0"/>
          <a:stretch/>
        </p:blipFill>
        <p:spPr>
          <a:xfrm>
            <a:off x="58337" y="2447701"/>
            <a:ext cx="2212038" cy="2571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1"/>
                                        </p:tgtEl>
                                        <p:attrNameLst>
                                          <p:attrName>style.visibility</p:attrName>
                                        </p:attrNameLst>
                                      </p:cBhvr>
                                      <p:to>
                                        <p:strVal val="visible"/>
                                      </p:to>
                                    </p:set>
                                    <p:animEffect filter="fade" transition="in">
                                      <p:cBhvr>
                                        <p:cTn dur="1000"/>
                                        <p:tgtEl>
                                          <p:spTgt spid="8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877" name="Shape 877"/>
        <p:cNvGrpSpPr/>
        <p:nvPr/>
      </p:nvGrpSpPr>
      <p:grpSpPr>
        <a:xfrm>
          <a:off x="0" y="0"/>
          <a:ext cx="0" cy="0"/>
          <a:chOff x="0" y="0"/>
          <a:chExt cx="0" cy="0"/>
        </a:xfrm>
      </p:grpSpPr>
      <p:sp>
        <p:nvSpPr>
          <p:cNvPr id="878" name="Google Shape;878;p8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Cost of National Parks</a:t>
            </a:r>
            <a:endParaRPr/>
          </a:p>
        </p:txBody>
      </p:sp>
      <p:sp>
        <p:nvSpPr>
          <p:cNvPr id="879" name="Google Shape;879;p86"/>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u="sng">
                <a:solidFill>
                  <a:schemeClr val="hlink"/>
                </a:solidFill>
                <a:hlinkClick r:id="rId3"/>
              </a:rPr>
              <a:t>https://www.nps.gov/orgs/1207/vse2020.htm</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pic>
        <p:nvPicPr>
          <p:cNvPr id="880" name="Google Shape;880;p86"/>
          <p:cNvPicPr preferRelativeResize="0"/>
          <p:nvPr/>
        </p:nvPicPr>
        <p:blipFill>
          <a:blip r:embed="rId4">
            <a:alphaModFix/>
          </a:blip>
          <a:stretch>
            <a:fillRect/>
          </a:stretch>
        </p:blipFill>
        <p:spPr>
          <a:xfrm>
            <a:off x="4911575" y="194525"/>
            <a:ext cx="3997623" cy="4754452"/>
          </a:xfrm>
          <a:prstGeom prst="rect">
            <a:avLst/>
          </a:prstGeom>
          <a:noFill/>
          <a:ln>
            <a:noFill/>
          </a:ln>
        </p:spPr>
      </p:pic>
      <p:pic>
        <p:nvPicPr>
          <p:cNvPr id="881" name="Google Shape;881;p86">
            <a:hlinkClick r:id="rId5"/>
          </p:cNvPr>
          <p:cNvPicPr preferRelativeResize="0"/>
          <p:nvPr/>
        </p:nvPicPr>
        <p:blipFill>
          <a:blip r:embed="rId6">
            <a:alphaModFix/>
          </a:blip>
          <a:stretch>
            <a:fillRect/>
          </a:stretch>
        </p:blipFill>
        <p:spPr>
          <a:xfrm>
            <a:off x="199748" y="2571750"/>
            <a:ext cx="3511228" cy="2307524"/>
          </a:xfrm>
          <a:prstGeom prst="rect">
            <a:avLst/>
          </a:prstGeom>
          <a:noFill/>
          <a:ln>
            <a:noFill/>
          </a:ln>
        </p:spPr>
      </p:pic>
      <p:pic>
        <p:nvPicPr>
          <p:cNvPr id="882" name="Google Shape;882;p86">
            <a:hlinkClick r:id="rId7"/>
          </p:cNvPr>
          <p:cNvPicPr preferRelativeResize="0"/>
          <p:nvPr/>
        </p:nvPicPr>
        <p:blipFill>
          <a:blip r:embed="rId8">
            <a:alphaModFix/>
          </a:blip>
          <a:stretch>
            <a:fillRect/>
          </a:stretch>
        </p:blipFill>
        <p:spPr>
          <a:xfrm>
            <a:off x="2427984" y="1692325"/>
            <a:ext cx="2351742" cy="2876551"/>
          </a:xfrm>
          <a:prstGeom prst="rect">
            <a:avLst/>
          </a:prstGeom>
          <a:noFill/>
          <a:ln>
            <a:noFill/>
          </a:ln>
        </p:spPr>
      </p:pic>
      <p:pic>
        <p:nvPicPr>
          <p:cNvPr id="883" name="Google Shape;883;p86"/>
          <p:cNvPicPr preferRelativeResize="0"/>
          <p:nvPr/>
        </p:nvPicPr>
        <p:blipFill rotWithShape="1">
          <a:blip r:embed="rId9">
            <a:alphaModFix/>
          </a:blip>
          <a:srcRect b="30021" l="4920" r="85" t="18757"/>
          <a:stretch/>
        </p:blipFill>
        <p:spPr>
          <a:xfrm>
            <a:off x="4250488" y="3597775"/>
            <a:ext cx="643025" cy="346725"/>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887" name="Shape 887"/>
        <p:cNvGrpSpPr/>
        <p:nvPr/>
      </p:nvGrpSpPr>
      <p:grpSpPr>
        <a:xfrm>
          <a:off x="0" y="0"/>
          <a:ext cx="0" cy="0"/>
          <a:chOff x="0" y="0"/>
          <a:chExt cx="0" cy="0"/>
        </a:xfrm>
      </p:grpSpPr>
      <p:sp>
        <p:nvSpPr>
          <p:cNvPr id="888" name="Google Shape;888;p8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National Park Ranger Application Activity</a:t>
            </a:r>
            <a:endParaRPr/>
          </a:p>
        </p:txBody>
      </p:sp>
      <p:pic>
        <p:nvPicPr>
          <p:cNvPr id="889" name="Google Shape;889;p87"/>
          <p:cNvPicPr preferRelativeResize="0"/>
          <p:nvPr/>
        </p:nvPicPr>
        <p:blipFill>
          <a:blip r:embed="rId3">
            <a:alphaModFix/>
          </a:blip>
          <a:stretch>
            <a:fillRect/>
          </a:stretch>
        </p:blipFill>
        <p:spPr>
          <a:xfrm>
            <a:off x="5651475" y="1017725"/>
            <a:ext cx="2953511" cy="3820975"/>
          </a:xfrm>
          <a:prstGeom prst="rect">
            <a:avLst/>
          </a:prstGeom>
          <a:noFill/>
          <a:ln>
            <a:noFill/>
          </a:ln>
        </p:spPr>
      </p:pic>
      <p:pic>
        <p:nvPicPr>
          <p:cNvPr id="890" name="Google Shape;890;p87">
            <a:hlinkClick r:id="rId4"/>
          </p:cNvPr>
          <p:cNvPicPr preferRelativeResize="0"/>
          <p:nvPr/>
        </p:nvPicPr>
        <p:blipFill>
          <a:blip r:embed="rId5">
            <a:alphaModFix/>
          </a:blip>
          <a:stretch>
            <a:fillRect/>
          </a:stretch>
        </p:blipFill>
        <p:spPr>
          <a:xfrm>
            <a:off x="1984750" y="1390700"/>
            <a:ext cx="3255901" cy="3666550"/>
          </a:xfrm>
          <a:prstGeom prst="rect">
            <a:avLst/>
          </a:prstGeom>
          <a:noFill/>
          <a:ln>
            <a:noFill/>
          </a:ln>
        </p:spPr>
      </p:pic>
      <p:pic>
        <p:nvPicPr>
          <p:cNvPr id="891" name="Google Shape;891;p87"/>
          <p:cNvPicPr preferRelativeResize="0"/>
          <p:nvPr/>
        </p:nvPicPr>
        <p:blipFill rotWithShape="1">
          <a:blip r:embed="rId6">
            <a:alphaModFix/>
          </a:blip>
          <a:srcRect b="25003" l="0" r="0" t="14792"/>
          <a:stretch/>
        </p:blipFill>
        <p:spPr>
          <a:xfrm>
            <a:off x="7875675" y="100600"/>
            <a:ext cx="1053900" cy="6345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895" name="Shape 895"/>
        <p:cNvGrpSpPr/>
        <p:nvPr/>
      </p:nvGrpSpPr>
      <p:grpSpPr>
        <a:xfrm>
          <a:off x="0" y="0"/>
          <a:ext cx="0" cy="0"/>
          <a:chOff x="0" y="0"/>
          <a:chExt cx="0" cy="0"/>
        </a:xfrm>
      </p:grpSpPr>
      <p:sp>
        <p:nvSpPr>
          <p:cNvPr id="896" name="Google Shape;896;p8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Road Trippin’ through the National Park System</a:t>
            </a:r>
            <a:endParaRPr/>
          </a:p>
        </p:txBody>
      </p:sp>
      <p:pic>
        <p:nvPicPr>
          <p:cNvPr id="897" name="Google Shape;897;p88"/>
          <p:cNvPicPr preferRelativeResize="0"/>
          <p:nvPr/>
        </p:nvPicPr>
        <p:blipFill rotWithShape="1">
          <a:blip r:embed="rId3">
            <a:alphaModFix/>
          </a:blip>
          <a:srcRect b="0" l="1565" r="-9" t="2229"/>
          <a:stretch/>
        </p:blipFill>
        <p:spPr>
          <a:xfrm>
            <a:off x="168425" y="1300350"/>
            <a:ext cx="3534900" cy="3501725"/>
          </a:xfrm>
          <a:prstGeom prst="rect">
            <a:avLst/>
          </a:prstGeom>
          <a:noFill/>
          <a:ln>
            <a:noFill/>
          </a:ln>
        </p:spPr>
      </p:pic>
      <p:pic>
        <p:nvPicPr>
          <p:cNvPr id="898" name="Google Shape;898;p88"/>
          <p:cNvPicPr preferRelativeResize="0"/>
          <p:nvPr/>
        </p:nvPicPr>
        <p:blipFill>
          <a:blip r:embed="rId4">
            <a:alphaModFix/>
          </a:blip>
          <a:stretch>
            <a:fillRect/>
          </a:stretch>
        </p:blipFill>
        <p:spPr>
          <a:xfrm>
            <a:off x="4292375" y="2571749"/>
            <a:ext cx="4636549" cy="2230325"/>
          </a:xfrm>
          <a:prstGeom prst="rect">
            <a:avLst/>
          </a:prstGeom>
          <a:noFill/>
          <a:ln>
            <a:noFill/>
          </a:ln>
        </p:spPr>
      </p:pic>
      <p:pic>
        <p:nvPicPr>
          <p:cNvPr id="899" name="Google Shape;899;p88"/>
          <p:cNvPicPr preferRelativeResize="0"/>
          <p:nvPr/>
        </p:nvPicPr>
        <p:blipFill>
          <a:blip r:embed="rId5">
            <a:alphaModFix/>
          </a:blip>
          <a:stretch>
            <a:fillRect/>
          </a:stretch>
        </p:blipFill>
        <p:spPr>
          <a:xfrm>
            <a:off x="3242349" y="942925"/>
            <a:ext cx="5545627" cy="155402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903" name="Shape 903"/>
        <p:cNvGrpSpPr/>
        <p:nvPr/>
      </p:nvGrpSpPr>
      <p:grpSpPr>
        <a:xfrm>
          <a:off x="0" y="0"/>
          <a:ext cx="0" cy="0"/>
          <a:chOff x="0" y="0"/>
          <a:chExt cx="0" cy="0"/>
        </a:xfrm>
      </p:grpSpPr>
      <p:sp>
        <p:nvSpPr>
          <p:cNvPr id="904" name="Google Shape;904;p8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National Park Service Educator Resources</a:t>
            </a:r>
            <a:endParaRPr/>
          </a:p>
        </p:txBody>
      </p:sp>
      <p:pic>
        <p:nvPicPr>
          <p:cNvPr id="905" name="Google Shape;905;p89">
            <a:hlinkClick r:id="rId3"/>
          </p:cNvPr>
          <p:cNvPicPr preferRelativeResize="0"/>
          <p:nvPr/>
        </p:nvPicPr>
        <p:blipFill>
          <a:blip r:embed="rId4">
            <a:alphaModFix/>
          </a:blip>
          <a:stretch>
            <a:fillRect/>
          </a:stretch>
        </p:blipFill>
        <p:spPr>
          <a:xfrm>
            <a:off x="2944425" y="962250"/>
            <a:ext cx="3384351" cy="2749326"/>
          </a:xfrm>
          <a:prstGeom prst="rect">
            <a:avLst/>
          </a:prstGeom>
          <a:noFill/>
          <a:ln>
            <a:noFill/>
          </a:ln>
        </p:spPr>
      </p:pic>
      <p:pic>
        <p:nvPicPr>
          <p:cNvPr id="906" name="Google Shape;906;p89">
            <a:hlinkClick r:id="rId5"/>
          </p:cNvPr>
          <p:cNvPicPr preferRelativeResize="0"/>
          <p:nvPr/>
        </p:nvPicPr>
        <p:blipFill>
          <a:blip r:embed="rId6">
            <a:alphaModFix/>
          </a:blip>
          <a:stretch>
            <a:fillRect/>
          </a:stretch>
        </p:blipFill>
        <p:spPr>
          <a:xfrm>
            <a:off x="6736051" y="376225"/>
            <a:ext cx="1730277" cy="1698874"/>
          </a:xfrm>
          <a:prstGeom prst="rect">
            <a:avLst/>
          </a:prstGeom>
          <a:noFill/>
          <a:ln>
            <a:noFill/>
          </a:ln>
        </p:spPr>
      </p:pic>
      <p:sp>
        <p:nvSpPr>
          <p:cNvPr id="907" name="Google Shape;907;p89"/>
          <p:cNvSpPr txBox="1"/>
          <p:nvPr/>
        </p:nvSpPr>
        <p:spPr>
          <a:xfrm>
            <a:off x="2966975" y="3768850"/>
            <a:ext cx="33843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u="sng">
                <a:solidFill>
                  <a:schemeClr val="hlink"/>
                </a:solidFill>
                <a:hlinkClick r:id="rId7"/>
              </a:rPr>
              <a:t>Theme</a:t>
            </a:r>
            <a:r>
              <a:rPr lang="en"/>
              <a:t>, </a:t>
            </a:r>
            <a:r>
              <a:rPr lang="en" u="sng">
                <a:solidFill>
                  <a:schemeClr val="hlink"/>
                </a:solidFill>
                <a:hlinkClick r:id="rId8"/>
              </a:rPr>
              <a:t>Time Period,</a:t>
            </a:r>
            <a:r>
              <a:rPr lang="en"/>
              <a:t> </a:t>
            </a:r>
            <a:r>
              <a:rPr lang="en" u="sng">
                <a:solidFill>
                  <a:schemeClr val="hlink"/>
                </a:solidFill>
                <a:hlinkClick r:id="rId9"/>
              </a:rPr>
              <a:t>State</a:t>
            </a:r>
            <a:endParaRPr/>
          </a:p>
        </p:txBody>
      </p:sp>
      <p:pic>
        <p:nvPicPr>
          <p:cNvPr id="908" name="Google Shape;908;p89">
            <a:hlinkClick r:id="rId10"/>
          </p:cNvPr>
          <p:cNvPicPr preferRelativeResize="0"/>
          <p:nvPr/>
        </p:nvPicPr>
        <p:blipFill>
          <a:blip r:embed="rId11">
            <a:alphaModFix/>
          </a:blip>
          <a:stretch>
            <a:fillRect/>
          </a:stretch>
        </p:blipFill>
        <p:spPr>
          <a:xfrm>
            <a:off x="6403601" y="2130695"/>
            <a:ext cx="1463174" cy="1493925"/>
          </a:xfrm>
          <a:prstGeom prst="rect">
            <a:avLst/>
          </a:prstGeom>
          <a:noFill/>
          <a:ln>
            <a:noFill/>
          </a:ln>
        </p:spPr>
      </p:pic>
      <p:pic>
        <p:nvPicPr>
          <p:cNvPr id="909" name="Google Shape;909;p89"/>
          <p:cNvPicPr preferRelativeResize="0"/>
          <p:nvPr/>
        </p:nvPicPr>
        <p:blipFill>
          <a:blip r:embed="rId12">
            <a:alphaModFix/>
          </a:blip>
          <a:stretch>
            <a:fillRect/>
          </a:stretch>
        </p:blipFill>
        <p:spPr>
          <a:xfrm>
            <a:off x="7239850" y="3196078"/>
            <a:ext cx="1808350" cy="1840476"/>
          </a:xfrm>
          <a:prstGeom prst="rect">
            <a:avLst/>
          </a:prstGeom>
          <a:noFill/>
          <a:ln>
            <a:noFill/>
          </a:ln>
        </p:spPr>
      </p:pic>
      <p:pic>
        <p:nvPicPr>
          <p:cNvPr id="910" name="Google Shape;910;p89">
            <a:hlinkClick r:id="rId13"/>
          </p:cNvPr>
          <p:cNvPicPr preferRelativeResize="0"/>
          <p:nvPr/>
        </p:nvPicPr>
        <p:blipFill>
          <a:blip r:embed="rId14">
            <a:alphaModFix/>
          </a:blip>
          <a:stretch>
            <a:fillRect/>
          </a:stretch>
        </p:blipFill>
        <p:spPr>
          <a:xfrm>
            <a:off x="115425" y="1215950"/>
            <a:ext cx="2639626" cy="1759321"/>
          </a:xfrm>
          <a:prstGeom prst="rect">
            <a:avLst/>
          </a:prstGeom>
          <a:noFill/>
          <a:ln>
            <a:noFill/>
          </a:ln>
        </p:spPr>
      </p:pic>
      <p:pic>
        <p:nvPicPr>
          <p:cNvPr id="911" name="Google Shape;911;p89">
            <a:hlinkClick r:id="rId15"/>
          </p:cNvPr>
          <p:cNvPicPr preferRelativeResize="0"/>
          <p:nvPr/>
        </p:nvPicPr>
        <p:blipFill>
          <a:blip r:embed="rId16">
            <a:alphaModFix/>
          </a:blip>
          <a:stretch>
            <a:fillRect/>
          </a:stretch>
        </p:blipFill>
        <p:spPr>
          <a:xfrm>
            <a:off x="1010370" y="2633174"/>
            <a:ext cx="1859224" cy="2403377"/>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30C8">
            <a:alpha val="25600"/>
          </a:srgbClr>
        </a:solidFill>
      </p:bgPr>
    </p:bg>
    <p:spTree>
      <p:nvGrpSpPr>
        <p:cNvPr id="915" name="Shape 915"/>
        <p:cNvGrpSpPr/>
        <p:nvPr/>
      </p:nvGrpSpPr>
      <p:grpSpPr>
        <a:xfrm>
          <a:off x="0" y="0"/>
          <a:ext cx="0" cy="0"/>
          <a:chOff x="0" y="0"/>
          <a:chExt cx="0" cy="0"/>
        </a:xfrm>
      </p:grpSpPr>
      <p:sp>
        <p:nvSpPr>
          <p:cNvPr id="916" name="Google Shape;916;p90"/>
          <p:cNvSpPr txBox="1"/>
          <p:nvPr>
            <p:ph type="title"/>
          </p:nvPr>
        </p:nvSpPr>
        <p:spPr>
          <a:xfrm>
            <a:off x="311700" y="247875"/>
            <a:ext cx="8520600" cy="76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020"/>
              <a:t>Personal Finance</a:t>
            </a:r>
            <a:endParaRPr b="1" sz="3020"/>
          </a:p>
        </p:txBody>
      </p:sp>
      <p:sp>
        <p:nvSpPr>
          <p:cNvPr id="917" name="Google Shape;917;p90"/>
          <p:cNvSpPr txBox="1"/>
          <p:nvPr>
            <p:ph idx="1" type="body"/>
          </p:nvPr>
        </p:nvSpPr>
        <p:spPr>
          <a:xfrm>
            <a:off x="311700" y="1017675"/>
            <a:ext cx="5979900" cy="35511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Clr>
                <a:schemeClr val="dk1"/>
              </a:buClr>
              <a:buSzPts val="1600"/>
              <a:buAutoNum type="arabicPeriod"/>
            </a:pPr>
            <a:r>
              <a:rPr lang="en" sz="1600">
                <a:solidFill>
                  <a:schemeClr val="dk1"/>
                </a:solidFill>
              </a:rPr>
              <a:t>The National Park System has been instrumental in playing a part in our citizen’s down time.</a:t>
            </a:r>
            <a:endParaRPr sz="1600">
              <a:solidFill>
                <a:schemeClr val="dk1"/>
              </a:solidFill>
            </a:endParaRPr>
          </a:p>
          <a:p>
            <a:pPr indent="-330200" lvl="0" marL="457200" rtl="0" algn="l">
              <a:spcBef>
                <a:spcPts val="0"/>
              </a:spcBef>
              <a:spcAft>
                <a:spcPts val="0"/>
              </a:spcAft>
              <a:buClr>
                <a:schemeClr val="dk1"/>
              </a:buClr>
              <a:buSzPts val="1600"/>
              <a:buAutoNum type="arabicPeriod"/>
            </a:pPr>
            <a:r>
              <a:rPr lang="en" sz="1600">
                <a:solidFill>
                  <a:schemeClr val="dk1"/>
                </a:solidFill>
              </a:rPr>
              <a:t>Rest and relaxation as well as exploration are important. </a:t>
            </a:r>
            <a:endParaRPr sz="1600">
              <a:solidFill>
                <a:schemeClr val="dk1"/>
              </a:solidFill>
            </a:endParaRPr>
          </a:p>
          <a:p>
            <a:pPr indent="-330200" lvl="0" marL="457200" rtl="0" algn="l">
              <a:spcBef>
                <a:spcPts val="0"/>
              </a:spcBef>
              <a:spcAft>
                <a:spcPts val="0"/>
              </a:spcAft>
              <a:buClr>
                <a:schemeClr val="dk1"/>
              </a:buClr>
              <a:buSzPts val="1600"/>
              <a:buAutoNum type="arabicPeriod"/>
            </a:pPr>
            <a:r>
              <a:rPr lang="en" sz="1600">
                <a:solidFill>
                  <a:schemeClr val="dk1"/>
                </a:solidFill>
              </a:rPr>
              <a:t>How do you use your time?</a:t>
            </a:r>
            <a:endParaRPr sz="1600">
              <a:solidFill>
                <a:schemeClr val="dk1"/>
              </a:solidFill>
            </a:endParaRPr>
          </a:p>
          <a:p>
            <a:pPr indent="-330200" lvl="0" marL="457200" rtl="0" algn="l">
              <a:spcBef>
                <a:spcPts val="0"/>
              </a:spcBef>
              <a:spcAft>
                <a:spcPts val="0"/>
              </a:spcAft>
              <a:buClr>
                <a:schemeClr val="dk1"/>
              </a:buClr>
              <a:buSzPts val="1600"/>
              <a:buAutoNum type="arabicPeriod"/>
            </a:pPr>
            <a:r>
              <a:rPr lang="en" sz="1600">
                <a:solidFill>
                  <a:schemeClr val="dk1"/>
                </a:solidFill>
              </a:rPr>
              <a:t>These parks have employed thousands of people over time. </a:t>
            </a:r>
            <a:r>
              <a:rPr lang="en" sz="1600">
                <a:solidFill>
                  <a:schemeClr val="dk1"/>
                </a:solidFill>
              </a:rPr>
              <a:t>Decreasing</a:t>
            </a:r>
            <a:r>
              <a:rPr lang="en" sz="1600">
                <a:solidFill>
                  <a:schemeClr val="dk1"/>
                </a:solidFill>
              </a:rPr>
              <a:t> unemployment is healthy for our economy. Households need a steady income to be successful.  </a:t>
            </a:r>
            <a:endParaRPr sz="1600">
              <a:solidFill>
                <a:schemeClr val="dk1"/>
              </a:solidFill>
            </a:endParaRPr>
          </a:p>
          <a:p>
            <a:pPr indent="0" lvl="0" marL="457200" rtl="0" algn="l">
              <a:spcBef>
                <a:spcPts val="1200"/>
              </a:spcBef>
              <a:spcAft>
                <a:spcPts val="1200"/>
              </a:spcAft>
              <a:buNone/>
            </a:pPr>
            <a:r>
              <a:rPr lang="en">
                <a:solidFill>
                  <a:schemeClr val="dk1"/>
                </a:solidFill>
              </a:rPr>
              <a:t> </a:t>
            </a:r>
            <a:endParaRPr>
              <a:solidFill>
                <a:schemeClr val="dk1"/>
              </a:solidFill>
            </a:endParaRPr>
          </a:p>
        </p:txBody>
      </p:sp>
      <p:sp>
        <p:nvSpPr>
          <p:cNvPr id="918" name="Google Shape;918;p90"/>
          <p:cNvSpPr txBox="1"/>
          <p:nvPr/>
        </p:nvSpPr>
        <p:spPr>
          <a:xfrm>
            <a:off x="162150" y="3403050"/>
            <a:ext cx="5542200" cy="1662300"/>
          </a:xfrm>
          <a:prstGeom prst="rect">
            <a:avLst/>
          </a:prstGeom>
          <a:noFill/>
          <a:ln>
            <a:noFill/>
          </a:ln>
        </p:spPr>
        <p:txBody>
          <a:bodyPr anchorCtr="0" anchor="t" bIns="91425" lIns="91425" spcFirstLastPara="1" rIns="91425" wrap="square" tIns="91425">
            <a:noAutofit/>
          </a:bodyPr>
          <a:lstStyle/>
          <a:p>
            <a:pPr indent="457200" lvl="0" marL="914400" rtl="0" algn="l">
              <a:lnSpc>
                <a:spcPct val="125000"/>
              </a:lnSpc>
              <a:spcBef>
                <a:spcPts val="0"/>
              </a:spcBef>
              <a:spcAft>
                <a:spcPts val="0"/>
              </a:spcAft>
              <a:buNone/>
            </a:pPr>
            <a:r>
              <a:rPr b="1" lang="en" sz="2200">
                <a:solidFill>
                  <a:srgbClr val="2AB425"/>
                </a:solidFill>
              </a:rPr>
              <a:t>   </a:t>
            </a:r>
            <a:r>
              <a:rPr b="1" lang="en" sz="2200">
                <a:solidFill>
                  <a:srgbClr val="2AB425"/>
                </a:solidFill>
              </a:rPr>
              <a:t>LESSONS:</a:t>
            </a:r>
            <a:r>
              <a:rPr lang="en">
                <a:solidFill>
                  <a:srgbClr val="2AB425"/>
                </a:solidFill>
              </a:rPr>
              <a:t> </a:t>
            </a:r>
            <a:endParaRPr/>
          </a:p>
          <a:p>
            <a:pPr indent="-317500" lvl="0" marL="457200" rtl="0" algn="l">
              <a:lnSpc>
                <a:spcPct val="125000"/>
              </a:lnSpc>
              <a:spcBef>
                <a:spcPts val="600"/>
              </a:spcBef>
              <a:spcAft>
                <a:spcPts val="0"/>
              </a:spcAft>
              <a:buClr>
                <a:srgbClr val="2AB425"/>
              </a:buClr>
              <a:buSzPts val="1400"/>
              <a:buChar char="●"/>
            </a:pPr>
            <a:r>
              <a:rPr b="1" lang="en" u="sng">
                <a:solidFill>
                  <a:srgbClr val="2AB425"/>
                </a:solidFill>
                <a:hlinkClick r:id="rId3">
                  <a:extLst>
                    <a:ext uri="{A12FA001-AC4F-418D-AE19-62706E023703}">
                      <ahyp:hlinkClr val="tx"/>
                    </a:ext>
                  </a:extLst>
                </a:hlinkClick>
              </a:rPr>
              <a:t>Are You A Screen Teen?</a:t>
            </a:r>
            <a:r>
              <a:rPr b="1" lang="en">
                <a:solidFill>
                  <a:srgbClr val="2AB425"/>
                </a:solidFill>
              </a:rPr>
              <a:t> </a:t>
            </a:r>
            <a:endParaRPr b="1">
              <a:solidFill>
                <a:srgbClr val="2AB425"/>
              </a:solidFill>
            </a:endParaRPr>
          </a:p>
          <a:p>
            <a:pPr indent="-317500" lvl="0" marL="457200" rtl="0" algn="l">
              <a:lnSpc>
                <a:spcPct val="125000"/>
              </a:lnSpc>
              <a:spcBef>
                <a:spcPts val="0"/>
              </a:spcBef>
              <a:spcAft>
                <a:spcPts val="0"/>
              </a:spcAft>
              <a:buClr>
                <a:srgbClr val="2AB425"/>
              </a:buClr>
              <a:buSzPts val="1400"/>
              <a:buChar char="●"/>
            </a:pPr>
            <a:r>
              <a:rPr b="1" lang="en" u="sng">
                <a:solidFill>
                  <a:srgbClr val="2AB425"/>
                </a:solidFill>
                <a:hlinkClick r:id="rId4">
                  <a:extLst>
                    <a:ext uri="{A12FA001-AC4F-418D-AE19-62706E023703}">
                      <ahyp:hlinkClr val="tx"/>
                    </a:ext>
                  </a:extLst>
                </a:hlinkClick>
              </a:rPr>
              <a:t>How Do Gas Prices Impact Decisions?</a:t>
            </a:r>
            <a:r>
              <a:rPr b="1" lang="en">
                <a:solidFill>
                  <a:srgbClr val="2AB425"/>
                </a:solidFill>
              </a:rPr>
              <a:t> </a:t>
            </a:r>
            <a:endParaRPr b="1">
              <a:solidFill>
                <a:srgbClr val="2AB425"/>
              </a:solidFill>
            </a:endParaRPr>
          </a:p>
          <a:p>
            <a:pPr indent="-317500" lvl="0" marL="457200" rtl="0" algn="l">
              <a:lnSpc>
                <a:spcPct val="125000"/>
              </a:lnSpc>
              <a:spcBef>
                <a:spcPts val="0"/>
              </a:spcBef>
              <a:spcAft>
                <a:spcPts val="0"/>
              </a:spcAft>
              <a:buClr>
                <a:srgbClr val="2AB425"/>
              </a:buClr>
              <a:buSzPts val="1400"/>
              <a:buChar char="●"/>
            </a:pPr>
            <a:r>
              <a:rPr b="1" lang="en" u="sng">
                <a:solidFill>
                  <a:srgbClr val="2AB425"/>
                </a:solidFill>
                <a:hlinkClick r:id="rId5">
                  <a:extLst>
                    <a:ext uri="{A12FA001-AC4F-418D-AE19-62706E023703}">
                      <ahyp:hlinkClr val="tx"/>
                    </a:ext>
                  </a:extLst>
                </a:hlinkClick>
              </a:rPr>
              <a:t>How Do I Plan for a Job or Career?</a:t>
            </a:r>
            <a:endParaRPr b="1">
              <a:solidFill>
                <a:srgbClr val="2AB425"/>
              </a:solidFill>
            </a:endParaRPr>
          </a:p>
          <a:p>
            <a:pPr indent="-317500" lvl="0" marL="457200" rtl="0" algn="l">
              <a:lnSpc>
                <a:spcPct val="125000"/>
              </a:lnSpc>
              <a:spcBef>
                <a:spcPts val="0"/>
              </a:spcBef>
              <a:spcAft>
                <a:spcPts val="0"/>
              </a:spcAft>
              <a:buClr>
                <a:srgbClr val="2AB425"/>
              </a:buClr>
              <a:buSzPts val="1400"/>
              <a:buChar char="●"/>
            </a:pPr>
            <a:r>
              <a:rPr b="1" lang="en" u="sng">
                <a:solidFill>
                  <a:srgbClr val="2AB425"/>
                </a:solidFill>
                <a:hlinkClick r:id="rId6">
                  <a:extLst>
                    <a:ext uri="{A12FA001-AC4F-418D-AE19-62706E023703}">
                      <ahyp:hlinkClr val="tx"/>
                    </a:ext>
                  </a:extLst>
                </a:hlinkClick>
              </a:rPr>
              <a:t>Leisure Time and Sleep: Early to Bed....</a:t>
            </a:r>
            <a:r>
              <a:rPr b="1" lang="en">
                <a:solidFill>
                  <a:srgbClr val="2AB425"/>
                </a:solidFill>
              </a:rPr>
              <a:t> </a:t>
            </a:r>
            <a:endParaRPr b="1">
              <a:solidFill>
                <a:srgbClr val="2AB425"/>
              </a:solidFill>
            </a:endParaRPr>
          </a:p>
          <a:p>
            <a:pPr indent="0" lvl="0" marL="0" rtl="0" algn="l">
              <a:lnSpc>
                <a:spcPct val="125000"/>
              </a:lnSpc>
              <a:spcBef>
                <a:spcPts val="600"/>
              </a:spcBef>
              <a:spcAft>
                <a:spcPts val="0"/>
              </a:spcAft>
              <a:buNone/>
            </a:pPr>
            <a:r>
              <a:t/>
            </a:r>
            <a:endParaRPr/>
          </a:p>
          <a:p>
            <a:pPr indent="0" lvl="0" marL="0" rtl="0" algn="ctr">
              <a:spcBef>
                <a:spcPts val="600"/>
              </a:spcBef>
              <a:spcAft>
                <a:spcPts val="0"/>
              </a:spcAft>
              <a:buNone/>
            </a:pPr>
            <a:r>
              <a:t/>
            </a:r>
            <a:endParaRPr b="1"/>
          </a:p>
        </p:txBody>
      </p:sp>
      <p:sp>
        <p:nvSpPr>
          <p:cNvPr id="919" name="Google Shape;919;p90"/>
          <p:cNvSpPr txBox="1"/>
          <p:nvPr/>
        </p:nvSpPr>
        <p:spPr>
          <a:xfrm>
            <a:off x="6291650" y="347025"/>
            <a:ext cx="2607300" cy="16623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3200">
                <a:solidFill>
                  <a:schemeClr val="lt1"/>
                </a:solidFill>
                <a:latin typeface="EB Garamond"/>
                <a:ea typeface="EB Garamond"/>
                <a:cs typeface="EB Garamond"/>
                <a:sym typeface="EB Garamond"/>
              </a:rPr>
              <a:t>Leisure Time &amp; Getting a Job</a:t>
            </a:r>
            <a:endParaRPr b="1" sz="3200">
              <a:solidFill>
                <a:schemeClr val="lt1"/>
              </a:solidFill>
              <a:latin typeface="EB Garamond"/>
              <a:ea typeface="EB Garamond"/>
              <a:cs typeface="EB Garamond"/>
              <a:sym typeface="EB Garamond"/>
            </a:endParaRPr>
          </a:p>
        </p:txBody>
      </p:sp>
      <p:sp>
        <p:nvSpPr>
          <p:cNvPr id="920" name="Google Shape;920;p90"/>
          <p:cNvSpPr txBox="1"/>
          <p:nvPr/>
        </p:nvSpPr>
        <p:spPr>
          <a:xfrm rot="-540501">
            <a:off x="-327064" y="595"/>
            <a:ext cx="2576986" cy="784851"/>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br>
              <a:rPr lang="en"/>
            </a:br>
            <a:r>
              <a:rPr lang="en" sz="2500">
                <a:latin typeface="Caveat"/>
                <a:ea typeface="Caveat"/>
                <a:cs typeface="Caveat"/>
                <a:sym typeface="Caveat"/>
              </a:rPr>
              <a:t>Teddy Roosevelt</a:t>
            </a:r>
            <a:endParaRPr sz="2500">
              <a:latin typeface="Caveat"/>
              <a:ea typeface="Caveat"/>
              <a:cs typeface="Caveat"/>
              <a:sym typeface="Caveat"/>
            </a:endParaRPr>
          </a:p>
        </p:txBody>
      </p:sp>
      <p:pic>
        <p:nvPicPr>
          <p:cNvPr id="921" name="Google Shape;921;p90"/>
          <p:cNvPicPr preferRelativeResize="0"/>
          <p:nvPr/>
        </p:nvPicPr>
        <p:blipFill>
          <a:blip r:embed="rId7">
            <a:alphaModFix/>
          </a:blip>
          <a:stretch>
            <a:fillRect/>
          </a:stretch>
        </p:blipFill>
        <p:spPr>
          <a:xfrm>
            <a:off x="5960888" y="2917125"/>
            <a:ext cx="2581275" cy="17716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pic>
        <p:nvPicPr>
          <p:cNvPr id="926" name="Google Shape;926;p91"/>
          <p:cNvPicPr preferRelativeResize="0"/>
          <p:nvPr/>
        </p:nvPicPr>
        <p:blipFill>
          <a:blip r:embed="rId3">
            <a:alphaModFix/>
          </a:blip>
          <a:stretch>
            <a:fillRect/>
          </a:stretch>
        </p:blipFill>
        <p:spPr>
          <a:xfrm>
            <a:off x="190725" y="619850"/>
            <a:ext cx="2927085" cy="644325"/>
          </a:xfrm>
          <a:prstGeom prst="rect">
            <a:avLst/>
          </a:prstGeom>
          <a:noFill/>
          <a:ln>
            <a:noFill/>
          </a:ln>
        </p:spPr>
      </p:pic>
      <p:sp>
        <p:nvSpPr>
          <p:cNvPr id="927" name="Google Shape;927;p91"/>
          <p:cNvSpPr/>
          <p:nvPr/>
        </p:nvSpPr>
        <p:spPr>
          <a:xfrm>
            <a:off x="0" y="0"/>
            <a:ext cx="9144000" cy="5143500"/>
          </a:xfrm>
          <a:prstGeom prst="rect">
            <a:avLst/>
          </a:prstGeom>
          <a:noFill/>
          <a:ln cap="flat" cmpd="sng" w="762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8" name="Google Shape;928;p91"/>
          <p:cNvSpPr txBox="1"/>
          <p:nvPr>
            <p:ph type="ctrTitle"/>
          </p:nvPr>
        </p:nvSpPr>
        <p:spPr>
          <a:xfrm>
            <a:off x="311700" y="-74375"/>
            <a:ext cx="8520600" cy="9411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Franklin </a:t>
            </a:r>
            <a:r>
              <a:rPr lang="en"/>
              <a:t>Delano</a:t>
            </a:r>
            <a:r>
              <a:rPr lang="en"/>
              <a:t> Roosevelt</a:t>
            </a:r>
            <a:endParaRPr/>
          </a:p>
        </p:txBody>
      </p:sp>
      <p:sp>
        <p:nvSpPr>
          <p:cNvPr id="929" name="Google Shape;929;p91"/>
          <p:cNvSpPr txBox="1"/>
          <p:nvPr>
            <p:ph idx="1" type="subTitle"/>
          </p:nvPr>
        </p:nvSpPr>
        <p:spPr>
          <a:xfrm>
            <a:off x="1338650" y="676663"/>
            <a:ext cx="7493700" cy="7056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en" sz="1700">
                <a:solidFill>
                  <a:srgbClr val="000000"/>
                </a:solidFill>
              </a:rPr>
              <a:t> </a:t>
            </a:r>
            <a:r>
              <a:rPr b="1" lang="en" sz="1700">
                <a:solidFill>
                  <a:srgbClr val="000000"/>
                </a:solidFill>
              </a:rPr>
              <a:t>32nd</a:t>
            </a:r>
            <a:r>
              <a:rPr b="1" lang="en" sz="1700">
                <a:solidFill>
                  <a:srgbClr val="000000"/>
                </a:solidFill>
              </a:rPr>
              <a:t> President of </a:t>
            </a:r>
            <a:r>
              <a:rPr b="1" lang="en" sz="1700">
                <a:solidFill>
                  <a:srgbClr val="000000"/>
                </a:solidFill>
              </a:rPr>
              <a:t>the</a:t>
            </a:r>
            <a:r>
              <a:rPr b="1" lang="en" sz="1700">
                <a:solidFill>
                  <a:srgbClr val="000000"/>
                </a:solidFill>
              </a:rPr>
              <a:t> White House</a:t>
            </a:r>
            <a:endParaRPr b="1" sz="1700">
              <a:solidFill>
                <a:srgbClr val="000000"/>
              </a:solidFill>
            </a:endParaRPr>
          </a:p>
          <a:p>
            <a:pPr indent="0" lvl="0" marL="0" rtl="0" algn="ctr">
              <a:spcBef>
                <a:spcPts val="0"/>
              </a:spcBef>
              <a:spcAft>
                <a:spcPts val="0"/>
              </a:spcAft>
              <a:buNone/>
            </a:pPr>
            <a:r>
              <a:rPr lang="en" sz="1900">
                <a:solidFill>
                  <a:schemeClr val="dk1"/>
                </a:solidFill>
                <a:latin typeface="Times New Roman"/>
                <a:ea typeface="Times New Roman"/>
                <a:cs typeface="Times New Roman"/>
                <a:sym typeface="Times New Roman"/>
              </a:rPr>
              <a:t>                          </a:t>
            </a:r>
            <a:r>
              <a:rPr lang="en" sz="1900">
                <a:solidFill>
                  <a:schemeClr val="dk1"/>
                </a:solidFill>
                <a:latin typeface="Times New Roman"/>
                <a:ea typeface="Times New Roman"/>
                <a:cs typeface="Times New Roman"/>
                <a:sym typeface="Times New Roman"/>
              </a:rPr>
              <a:t> </a:t>
            </a:r>
            <a:r>
              <a:rPr lang="en" sz="1900">
                <a:solidFill>
                  <a:schemeClr val="dk1"/>
                </a:solidFill>
                <a:highlight>
                  <a:srgbClr val="FFFFFF"/>
                </a:highlight>
                <a:latin typeface="Times New Roman"/>
                <a:ea typeface="Times New Roman"/>
                <a:cs typeface="Times New Roman"/>
                <a:sym typeface="Times New Roman"/>
              </a:rPr>
              <a:t>(1933- 1945)  Democrat Party:               4 terms !!!</a:t>
            </a:r>
            <a:endParaRPr sz="1700">
              <a:solidFill>
                <a:schemeClr val="dk1"/>
              </a:solidFill>
            </a:endParaRPr>
          </a:p>
        </p:txBody>
      </p:sp>
      <p:sp>
        <p:nvSpPr>
          <p:cNvPr id="930" name="Google Shape;930;p91"/>
          <p:cNvSpPr txBox="1"/>
          <p:nvPr/>
        </p:nvSpPr>
        <p:spPr>
          <a:xfrm>
            <a:off x="311700" y="2283975"/>
            <a:ext cx="426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931" name="Google Shape;931;p91"/>
          <p:cNvSpPr txBox="1"/>
          <p:nvPr/>
        </p:nvSpPr>
        <p:spPr>
          <a:xfrm>
            <a:off x="3854550" y="1264175"/>
            <a:ext cx="5450400" cy="36942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Born 1882</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32nd President of the United States</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VP: John Nance Garner (1933-1941); Henry A. Wallace (1941-1945); Harry S. Truman (Jan- April 1945)</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New Deal</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Glass-Steagall Act</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WPA</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Social Security</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SEC</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Fireside Chats</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Died 1945,   63 years</a:t>
            </a:r>
            <a:endParaRPr sz="1900">
              <a:solidFill>
                <a:schemeClr val="dk1"/>
              </a:solidFill>
              <a:latin typeface="Times New Roman"/>
              <a:ea typeface="Times New Roman"/>
              <a:cs typeface="Times New Roman"/>
              <a:sym typeface="Times New Roman"/>
            </a:endParaRPr>
          </a:p>
        </p:txBody>
      </p:sp>
      <p:pic>
        <p:nvPicPr>
          <p:cNvPr id="932" name="Google Shape;932;p91"/>
          <p:cNvPicPr preferRelativeResize="0"/>
          <p:nvPr/>
        </p:nvPicPr>
        <p:blipFill>
          <a:blip r:embed="rId4">
            <a:alphaModFix/>
          </a:blip>
          <a:stretch>
            <a:fillRect/>
          </a:stretch>
        </p:blipFill>
        <p:spPr>
          <a:xfrm>
            <a:off x="190725" y="1264175"/>
            <a:ext cx="3755400" cy="3755400"/>
          </a:xfrm>
          <a:prstGeom prst="roundRect">
            <a:avLst>
              <a:gd fmla="val 16667" name="adj"/>
            </a:avLst>
          </a:prstGeom>
          <a:noFill/>
          <a:ln cap="flat" cmpd="sng" w="9525">
            <a:solidFill>
              <a:schemeClr val="dk1"/>
            </a:solidFill>
            <a:prstDash val="solid"/>
            <a:round/>
            <a:headEnd len="sm" w="sm" type="none"/>
            <a:tailEnd len="sm" w="sm" type="none"/>
          </a:ln>
        </p:spPr>
      </p:pic>
      <p:sp>
        <p:nvSpPr>
          <p:cNvPr id="933" name="Google Shape;933;p91"/>
          <p:cNvSpPr txBox="1"/>
          <p:nvPr/>
        </p:nvSpPr>
        <p:spPr>
          <a:xfrm>
            <a:off x="6258950" y="2454000"/>
            <a:ext cx="2884800" cy="2647500"/>
          </a:xfrm>
          <a:prstGeom prst="rect">
            <a:avLst/>
          </a:prstGeom>
          <a:noFill/>
          <a:ln>
            <a:noFill/>
          </a:ln>
        </p:spPr>
        <p:txBody>
          <a:bodyPr anchorCtr="0" anchor="t" bIns="91425" lIns="91425" spcFirstLastPara="1" rIns="91425" wrap="square" tIns="91425">
            <a:spAutoFit/>
          </a:bodyPr>
          <a:lstStyle/>
          <a:p>
            <a:pPr indent="-330200" lvl="0" marL="457200" rtl="0" algn="l">
              <a:spcBef>
                <a:spcPts val="0"/>
              </a:spcBef>
              <a:spcAft>
                <a:spcPts val="0"/>
              </a:spcAft>
              <a:buSzPts val="1600"/>
              <a:buFont typeface="Times New Roman"/>
              <a:buChar char="●"/>
            </a:pPr>
            <a:r>
              <a:rPr lang="en" sz="1600">
                <a:latin typeface="Times New Roman"/>
                <a:ea typeface="Times New Roman"/>
                <a:cs typeface="Times New Roman"/>
                <a:sym typeface="Times New Roman"/>
              </a:rPr>
              <a:t>Supreme Court Packing</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Char char="●"/>
            </a:pPr>
            <a:r>
              <a:rPr lang="en" sz="1600">
                <a:latin typeface="Times New Roman"/>
                <a:ea typeface="Times New Roman"/>
                <a:cs typeface="Times New Roman"/>
                <a:sym typeface="Times New Roman"/>
              </a:rPr>
              <a:t>National Recovery Act</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Char char="●"/>
            </a:pPr>
            <a:r>
              <a:rPr lang="en" sz="1600">
                <a:latin typeface="Times New Roman"/>
                <a:ea typeface="Times New Roman"/>
                <a:cs typeface="Times New Roman"/>
                <a:sym typeface="Times New Roman"/>
              </a:rPr>
              <a:t>World War II</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Char char="●"/>
            </a:pPr>
            <a:r>
              <a:rPr lang="en" sz="1600">
                <a:latin typeface="Times New Roman"/>
                <a:ea typeface="Times New Roman"/>
                <a:cs typeface="Times New Roman"/>
                <a:sym typeface="Times New Roman"/>
              </a:rPr>
              <a:t>Japanese Internment</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Char char="●"/>
            </a:pPr>
            <a:r>
              <a:rPr lang="en" sz="1600">
                <a:latin typeface="Times New Roman"/>
                <a:ea typeface="Times New Roman"/>
                <a:cs typeface="Times New Roman"/>
                <a:sym typeface="Times New Roman"/>
              </a:rPr>
              <a:t>Tehran Conference</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Char char="●"/>
            </a:pPr>
            <a:r>
              <a:rPr lang="en" sz="1600">
                <a:latin typeface="Times New Roman"/>
                <a:ea typeface="Times New Roman"/>
                <a:cs typeface="Times New Roman"/>
                <a:sym typeface="Times New Roman"/>
              </a:rPr>
              <a:t>United Nations</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Char char="●"/>
            </a:pPr>
            <a:r>
              <a:rPr lang="en" sz="1600">
                <a:latin typeface="Times New Roman"/>
                <a:ea typeface="Times New Roman"/>
                <a:cs typeface="Times New Roman"/>
                <a:sym typeface="Times New Roman"/>
              </a:rPr>
              <a:t>D-Day</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Char char="●"/>
            </a:pPr>
            <a:r>
              <a:rPr lang="en" sz="1600">
                <a:latin typeface="Times New Roman"/>
                <a:ea typeface="Times New Roman"/>
                <a:cs typeface="Times New Roman"/>
                <a:sym typeface="Times New Roman"/>
              </a:rPr>
              <a:t>Bill of Economic Rights</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Char char="●"/>
            </a:pPr>
            <a:r>
              <a:rPr lang="en" sz="1600">
                <a:latin typeface="Times New Roman"/>
                <a:ea typeface="Times New Roman"/>
                <a:cs typeface="Times New Roman"/>
                <a:sym typeface="Times New Roman"/>
              </a:rPr>
              <a:t>GI Bill</a:t>
            </a:r>
            <a:endParaRPr sz="1600">
              <a:latin typeface="Times New Roman"/>
              <a:ea typeface="Times New Roman"/>
              <a:cs typeface="Times New Roman"/>
              <a:sym typeface="Times New Roman"/>
            </a:endParaRPr>
          </a:p>
          <a:p>
            <a:pPr indent="-330200" lvl="0" marL="457200" rtl="0" algn="l">
              <a:spcBef>
                <a:spcPts val="0"/>
              </a:spcBef>
              <a:spcAft>
                <a:spcPts val="0"/>
              </a:spcAft>
              <a:buSzPts val="1600"/>
              <a:buFont typeface="Times New Roman"/>
              <a:buChar char="●"/>
            </a:pPr>
            <a:r>
              <a:rPr lang="en" sz="1600">
                <a:latin typeface="Times New Roman"/>
                <a:ea typeface="Times New Roman"/>
                <a:cs typeface="Times New Roman"/>
                <a:sym typeface="Times New Roman"/>
              </a:rPr>
              <a:t>Yalta Conference</a:t>
            </a:r>
            <a:endParaRPr sz="1600">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pic>
        <p:nvPicPr>
          <p:cNvPr id="162" name="Google Shape;162;p20"/>
          <p:cNvPicPr preferRelativeResize="0"/>
          <p:nvPr/>
        </p:nvPicPr>
        <p:blipFill>
          <a:blip r:embed="rId3">
            <a:alphaModFix amt="10000"/>
          </a:blip>
          <a:stretch>
            <a:fillRect/>
          </a:stretch>
        </p:blipFill>
        <p:spPr>
          <a:xfrm>
            <a:off x="1600450" y="0"/>
            <a:ext cx="5943123" cy="5143500"/>
          </a:xfrm>
          <a:prstGeom prst="rect">
            <a:avLst/>
          </a:prstGeom>
          <a:noFill/>
          <a:ln>
            <a:noFill/>
          </a:ln>
        </p:spPr>
      </p:pic>
      <p:sp>
        <p:nvSpPr>
          <p:cNvPr id="163" name="Google Shape;163;p2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Clr>
                <a:schemeClr val="dk1"/>
              </a:buClr>
              <a:buSzPts val="1100"/>
              <a:buFont typeface="Arial"/>
              <a:buNone/>
            </a:pPr>
            <a:r>
              <a:rPr b="1" lang="en" sz="2700">
                <a:solidFill>
                  <a:schemeClr val="dk1"/>
                </a:solidFill>
                <a:latin typeface="Times New Roman"/>
                <a:ea typeface="Times New Roman"/>
                <a:cs typeface="Times New Roman"/>
                <a:sym typeface="Times New Roman"/>
              </a:rPr>
              <a:t>“The circulation of confidence is better than the circulation of money.”</a:t>
            </a:r>
            <a:endParaRPr b="1" sz="2700">
              <a:solidFill>
                <a:schemeClr val="dk1"/>
              </a:solidFill>
              <a:latin typeface="Times New Roman"/>
              <a:ea typeface="Times New Roman"/>
              <a:cs typeface="Times New Roman"/>
              <a:sym typeface="Times New Roman"/>
            </a:endParaRPr>
          </a:p>
          <a:p>
            <a:pPr indent="457200" lvl="0" marL="3200400" rtl="0" algn="l">
              <a:spcBef>
                <a:spcPts val="800"/>
              </a:spcBef>
              <a:spcAft>
                <a:spcPts val="0"/>
              </a:spcAft>
              <a:buClr>
                <a:schemeClr val="dk1"/>
              </a:buClr>
              <a:buSzPts val="1100"/>
              <a:buFont typeface="Arial"/>
              <a:buNone/>
            </a:pPr>
            <a:r>
              <a:t/>
            </a:r>
            <a:endParaRPr b="1" i="1" sz="1950">
              <a:solidFill>
                <a:srgbClr val="414042"/>
              </a:solidFill>
              <a:latin typeface="Times New Roman"/>
              <a:ea typeface="Times New Roman"/>
              <a:cs typeface="Times New Roman"/>
              <a:sym typeface="Times New Roman"/>
            </a:endParaRPr>
          </a:p>
          <a:p>
            <a:pPr indent="457200" lvl="0" marL="3200400" rtl="0" algn="l">
              <a:spcBef>
                <a:spcPts val="800"/>
              </a:spcBef>
              <a:spcAft>
                <a:spcPts val="0"/>
              </a:spcAft>
              <a:buClr>
                <a:schemeClr val="dk1"/>
              </a:buClr>
              <a:buSzPts val="1100"/>
              <a:buFont typeface="Arial"/>
              <a:buNone/>
            </a:pPr>
            <a:r>
              <a:t/>
            </a:r>
            <a:endParaRPr b="1" i="1" sz="1950">
              <a:solidFill>
                <a:srgbClr val="414042"/>
              </a:solidFill>
              <a:latin typeface="Times New Roman"/>
              <a:ea typeface="Times New Roman"/>
              <a:cs typeface="Times New Roman"/>
              <a:sym typeface="Times New Roman"/>
            </a:endParaRPr>
          </a:p>
          <a:p>
            <a:pPr indent="457200" lvl="0" marL="3200400" rtl="0" algn="l">
              <a:spcBef>
                <a:spcPts val="800"/>
              </a:spcBef>
              <a:spcAft>
                <a:spcPts val="0"/>
              </a:spcAft>
              <a:buClr>
                <a:schemeClr val="dk1"/>
              </a:buClr>
              <a:buSzPts val="1100"/>
              <a:buFont typeface="Arial"/>
              <a:buNone/>
            </a:pPr>
            <a:r>
              <a:rPr b="1" i="1" lang="en" sz="1950">
                <a:solidFill>
                  <a:srgbClr val="414042"/>
                </a:solidFill>
                <a:latin typeface="Times New Roman"/>
                <a:ea typeface="Times New Roman"/>
                <a:cs typeface="Times New Roman"/>
                <a:sym typeface="Times New Roman"/>
              </a:rPr>
              <a:t>James Madison, 4th President</a:t>
            </a:r>
            <a:endParaRPr b="1" i="1" sz="1950">
              <a:solidFill>
                <a:srgbClr val="414042"/>
              </a:solidFill>
              <a:latin typeface="Times New Roman"/>
              <a:ea typeface="Times New Roman"/>
              <a:cs typeface="Times New Roman"/>
              <a:sym typeface="Times New Roman"/>
            </a:endParaRPr>
          </a:p>
          <a:p>
            <a:pPr indent="0" lvl="0" marL="0" rtl="0" algn="l">
              <a:spcBef>
                <a:spcPts val="800"/>
              </a:spcBef>
              <a:spcAft>
                <a:spcPts val="1200"/>
              </a:spcAft>
              <a:buNone/>
            </a:pPr>
            <a:r>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1DD98">
            <a:alpha val="23210"/>
          </a:srgbClr>
        </a:solidFill>
      </p:bgPr>
    </p:bg>
    <p:spTree>
      <p:nvGrpSpPr>
        <p:cNvPr id="937" name="Shape 937"/>
        <p:cNvGrpSpPr/>
        <p:nvPr/>
      </p:nvGrpSpPr>
      <p:grpSpPr>
        <a:xfrm>
          <a:off x="0" y="0"/>
          <a:ext cx="0" cy="0"/>
          <a:chOff x="0" y="0"/>
          <a:chExt cx="0" cy="0"/>
        </a:xfrm>
      </p:grpSpPr>
      <p:sp>
        <p:nvSpPr>
          <p:cNvPr id="938" name="Google Shape;938;p92"/>
          <p:cNvSpPr txBox="1"/>
          <p:nvPr>
            <p:ph type="title"/>
          </p:nvPr>
        </p:nvSpPr>
        <p:spPr>
          <a:xfrm>
            <a:off x="311700" y="768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u="sng"/>
              <a:t>Economic Consequences of the New Deal</a:t>
            </a:r>
            <a:endParaRPr b="1" u="sng"/>
          </a:p>
        </p:txBody>
      </p:sp>
      <p:sp>
        <p:nvSpPr>
          <p:cNvPr id="939" name="Google Shape;939;p92"/>
          <p:cNvSpPr txBox="1"/>
          <p:nvPr>
            <p:ph idx="1" type="body"/>
          </p:nvPr>
        </p:nvSpPr>
        <p:spPr>
          <a:xfrm>
            <a:off x="311700" y="1082275"/>
            <a:ext cx="3999900" cy="34866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chemeClr val="dk1"/>
              </a:buClr>
              <a:buSzPts val="1400"/>
              <a:buChar char="●"/>
            </a:pPr>
            <a:r>
              <a:rPr lang="en">
                <a:solidFill>
                  <a:schemeClr val="dk1"/>
                </a:solidFill>
              </a:rPr>
              <a:t>The New Deal of the 1930’s helped revitalize the US economy after the Great Depression.</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Many believe that the length and depth of the Great Depression, and was cut short.</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The New Deal was a federally-funded set of improvements across America.</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Consequently, many jobs were created for workers as well as profits for businesses.</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Social </a:t>
            </a:r>
            <a:r>
              <a:rPr lang="en">
                <a:solidFill>
                  <a:schemeClr val="dk1"/>
                </a:solidFill>
              </a:rPr>
              <a:t>Security</a:t>
            </a:r>
            <a:r>
              <a:rPr lang="en">
                <a:solidFill>
                  <a:schemeClr val="dk1"/>
                </a:solidFill>
              </a:rPr>
              <a:t> remains one of the most popular programs that are still present today. </a:t>
            </a:r>
            <a:endParaRPr>
              <a:solidFill>
                <a:schemeClr val="dk1"/>
              </a:solidFill>
            </a:endParaRPr>
          </a:p>
        </p:txBody>
      </p:sp>
      <p:sp>
        <p:nvSpPr>
          <p:cNvPr id="940" name="Google Shape;940;p92"/>
          <p:cNvSpPr txBox="1"/>
          <p:nvPr>
            <p:ph idx="2" type="body"/>
          </p:nvPr>
        </p:nvSpPr>
        <p:spPr>
          <a:xfrm>
            <a:off x="4832400" y="1082250"/>
            <a:ext cx="3999900" cy="34866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chemeClr val="dk1"/>
              </a:buClr>
              <a:buSzPts val="1400"/>
              <a:buChar char="●"/>
            </a:pPr>
            <a:r>
              <a:rPr lang="en">
                <a:solidFill>
                  <a:schemeClr val="dk1"/>
                </a:solidFill>
              </a:rPr>
              <a:t>Income rose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Unemployment fell</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Businesses were more productive and industries flourished. </a:t>
            </a:r>
            <a:endParaRPr>
              <a:solidFill>
                <a:schemeClr val="dk1"/>
              </a:solidFill>
            </a:endParaRPr>
          </a:p>
          <a:p>
            <a:pPr indent="0" lvl="0" marL="457200" rtl="0" algn="l">
              <a:spcBef>
                <a:spcPts val="1200"/>
              </a:spcBef>
              <a:spcAft>
                <a:spcPts val="1200"/>
              </a:spcAft>
              <a:buNone/>
            </a:pPr>
            <a:r>
              <a:t/>
            </a:r>
            <a:endParaRPr>
              <a:solidFill>
                <a:schemeClr val="dk1"/>
              </a:solidFill>
            </a:endParaRPr>
          </a:p>
        </p:txBody>
      </p:sp>
      <p:sp>
        <p:nvSpPr>
          <p:cNvPr id="941" name="Google Shape;941;p92"/>
          <p:cNvSpPr txBox="1"/>
          <p:nvPr/>
        </p:nvSpPr>
        <p:spPr>
          <a:xfrm>
            <a:off x="471200" y="4732025"/>
            <a:ext cx="35241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u="sng">
                <a:solidFill>
                  <a:schemeClr val="hlink"/>
                </a:solidFill>
                <a:hlinkClick r:id="rId3"/>
              </a:rPr>
              <a:t>New Deal Economic Effects</a:t>
            </a:r>
            <a:endParaRPr sz="900"/>
          </a:p>
        </p:txBody>
      </p:sp>
      <p:pic>
        <p:nvPicPr>
          <p:cNvPr id="942" name="Google Shape;942;p92"/>
          <p:cNvPicPr preferRelativeResize="0"/>
          <p:nvPr/>
        </p:nvPicPr>
        <p:blipFill>
          <a:blip r:embed="rId4">
            <a:alphaModFix/>
          </a:blip>
          <a:stretch>
            <a:fillRect/>
          </a:stretch>
        </p:blipFill>
        <p:spPr>
          <a:xfrm>
            <a:off x="6667500" y="2213475"/>
            <a:ext cx="2164800" cy="2763575"/>
          </a:xfrm>
          <a:prstGeom prst="rect">
            <a:avLst/>
          </a:prstGeom>
          <a:noFill/>
          <a:ln cap="flat" cmpd="sng" w="9525">
            <a:solidFill>
              <a:schemeClr val="dk2"/>
            </a:solidFill>
            <a:prstDash val="solid"/>
            <a:round/>
            <a:headEnd len="sm" w="sm" type="none"/>
            <a:tailEnd len="sm" w="sm" type="none"/>
          </a:ln>
        </p:spPr>
      </p:pic>
      <p:sp>
        <p:nvSpPr>
          <p:cNvPr id="943" name="Google Shape;943;p92"/>
          <p:cNvSpPr txBox="1"/>
          <p:nvPr/>
        </p:nvSpPr>
        <p:spPr>
          <a:xfrm>
            <a:off x="1517400" y="649525"/>
            <a:ext cx="666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a:solidFill>
                  <a:schemeClr val="dk1"/>
                </a:solidFill>
              </a:rPr>
              <a:t>Fiscal Policy						Personal Finance</a:t>
            </a:r>
            <a:endParaRPr b="1">
              <a:solidFill>
                <a:schemeClr val="dk1"/>
              </a:solidFill>
            </a:endParaRPr>
          </a:p>
        </p:txBody>
      </p:sp>
      <p:pic>
        <p:nvPicPr>
          <p:cNvPr id="944" name="Google Shape;944;p92"/>
          <p:cNvPicPr preferRelativeResize="0"/>
          <p:nvPr/>
        </p:nvPicPr>
        <p:blipFill>
          <a:blip r:embed="rId5">
            <a:alphaModFix/>
          </a:blip>
          <a:stretch>
            <a:fillRect/>
          </a:stretch>
        </p:blipFill>
        <p:spPr>
          <a:xfrm>
            <a:off x="4391227" y="2213475"/>
            <a:ext cx="2164800" cy="2778353"/>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1DD98">
            <a:alpha val="23210"/>
          </a:srgbClr>
        </a:solidFill>
      </p:bgPr>
    </p:bg>
    <p:spTree>
      <p:nvGrpSpPr>
        <p:cNvPr id="948" name="Shape 948"/>
        <p:cNvGrpSpPr/>
        <p:nvPr/>
      </p:nvGrpSpPr>
      <p:grpSpPr>
        <a:xfrm>
          <a:off x="0" y="0"/>
          <a:ext cx="0" cy="0"/>
          <a:chOff x="0" y="0"/>
          <a:chExt cx="0" cy="0"/>
        </a:xfrm>
      </p:grpSpPr>
      <p:sp>
        <p:nvSpPr>
          <p:cNvPr id="949" name="Google Shape;949;p93"/>
          <p:cNvSpPr txBox="1"/>
          <p:nvPr>
            <p:ph type="title"/>
          </p:nvPr>
        </p:nvSpPr>
        <p:spPr>
          <a:xfrm>
            <a:off x="5076550" y="76850"/>
            <a:ext cx="3999900" cy="9051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u="sng">
                <a:solidFill>
                  <a:schemeClr val="hlink"/>
                </a:solidFill>
                <a:hlinkClick r:id="rId3"/>
              </a:rPr>
              <a:t>https://www.usgovernmentspending.com/</a:t>
            </a:r>
            <a:r>
              <a:rPr lang="en"/>
              <a:t> </a:t>
            </a:r>
            <a:endParaRPr/>
          </a:p>
        </p:txBody>
      </p:sp>
      <p:sp>
        <p:nvSpPr>
          <p:cNvPr id="950" name="Google Shape;950;p93"/>
          <p:cNvSpPr txBox="1"/>
          <p:nvPr>
            <p:ph idx="2" type="body"/>
          </p:nvPr>
        </p:nvSpPr>
        <p:spPr>
          <a:xfrm>
            <a:off x="5388950" y="1152475"/>
            <a:ext cx="3443400" cy="905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b="1" lang="en" sz="1600">
                <a:solidFill>
                  <a:schemeClr val="dk1"/>
                </a:solidFill>
              </a:rPr>
              <a:t>So many ways to look up info!</a:t>
            </a:r>
            <a:endParaRPr b="1" sz="1600">
              <a:solidFill>
                <a:schemeClr val="dk1"/>
              </a:solidFill>
            </a:endParaRPr>
          </a:p>
        </p:txBody>
      </p:sp>
      <p:sp>
        <p:nvSpPr>
          <p:cNvPr id="951" name="Google Shape;951;p93"/>
          <p:cNvSpPr txBox="1"/>
          <p:nvPr/>
        </p:nvSpPr>
        <p:spPr>
          <a:xfrm>
            <a:off x="245450" y="4183975"/>
            <a:ext cx="2488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usGovernmentspending.com </a:t>
            </a:r>
            <a:endParaRPr/>
          </a:p>
        </p:txBody>
      </p:sp>
      <p:pic>
        <p:nvPicPr>
          <p:cNvPr id="952" name="Google Shape;952;p93"/>
          <p:cNvPicPr preferRelativeResize="0"/>
          <p:nvPr/>
        </p:nvPicPr>
        <p:blipFill>
          <a:blip r:embed="rId4">
            <a:alphaModFix/>
          </a:blip>
          <a:stretch>
            <a:fillRect/>
          </a:stretch>
        </p:blipFill>
        <p:spPr>
          <a:xfrm>
            <a:off x="122200" y="2100750"/>
            <a:ext cx="8899601" cy="2986975"/>
          </a:xfrm>
          <a:prstGeom prst="rect">
            <a:avLst/>
          </a:prstGeom>
          <a:noFill/>
          <a:ln cap="flat" cmpd="sng" w="9525">
            <a:solidFill>
              <a:schemeClr val="dk1"/>
            </a:solidFill>
            <a:prstDash val="solid"/>
            <a:round/>
            <a:headEnd len="sm" w="sm" type="none"/>
            <a:tailEnd len="sm" w="sm" type="none"/>
          </a:ln>
        </p:spPr>
      </p:pic>
      <p:pic>
        <p:nvPicPr>
          <p:cNvPr id="953" name="Google Shape;953;p93"/>
          <p:cNvPicPr preferRelativeResize="0"/>
          <p:nvPr/>
        </p:nvPicPr>
        <p:blipFill>
          <a:blip r:embed="rId5">
            <a:alphaModFix/>
          </a:blip>
          <a:stretch>
            <a:fillRect/>
          </a:stretch>
        </p:blipFill>
        <p:spPr>
          <a:xfrm>
            <a:off x="2130500" y="0"/>
            <a:ext cx="2488200" cy="2098571"/>
          </a:xfrm>
          <a:prstGeom prst="rect">
            <a:avLst/>
          </a:prstGeom>
          <a:noFill/>
          <a:ln cap="flat" cmpd="sng" w="19050">
            <a:solidFill>
              <a:schemeClr val="dk1"/>
            </a:solidFill>
            <a:prstDash val="solid"/>
            <a:round/>
            <a:headEnd len="sm" w="sm" type="none"/>
            <a:tailEnd len="sm" w="sm" type="none"/>
          </a:ln>
        </p:spPr>
      </p:pic>
      <p:sp>
        <p:nvSpPr>
          <p:cNvPr id="954" name="Google Shape;954;p93"/>
          <p:cNvSpPr txBox="1"/>
          <p:nvPr/>
        </p:nvSpPr>
        <p:spPr>
          <a:xfrm>
            <a:off x="33475" y="0"/>
            <a:ext cx="2041800" cy="1539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200">
                <a:solidFill>
                  <a:schemeClr val="dk1"/>
                </a:solidFill>
              </a:rPr>
              <a:t>The Big Shove of Government Spending!</a:t>
            </a:r>
            <a:endParaRPr b="1" sz="2200">
              <a:solidFill>
                <a:schemeClr val="dk1"/>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1DD98">
            <a:alpha val="23210"/>
          </a:srgbClr>
        </a:solidFill>
      </p:bgPr>
    </p:bg>
    <p:spTree>
      <p:nvGrpSpPr>
        <p:cNvPr id="958" name="Shape 958"/>
        <p:cNvGrpSpPr/>
        <p:nvPr/>
      </p:nvGrpSpPr>
      <p:grpSpPr>
        <a:xfrm>
          <a:off x="0" y="0"/>
          <a:ext cx="0" cy="0"/>
          <a:chOff x="0" y="0"/>
          <a:chExt cx="0" cy="0"/>
        </a:xfrm>
      </p:grpSpPr>
      <p:sp>
        <p:nvSpPr>
          <p:cNvPr id="959" name="Google Shape;959;p94"/>
          <p:cNvSpPr txBox="1"/>
          <p:nvPr>
            <p:ph type="title"/>
          </p:nvPr>
        </p:nvSpPr>
        <p:spPr>
          <a:xfrm>
            <a:off x="225550" y="768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Money, Money, Money!</a:t>
            </a:r>
            <a:endParaRPr/>
          </a:p>
        </p:txBody>
      </p:sp>
      <p:sp>
        <p:nvSpPr>
          <p:cNvPr id="960" name="Google Shape;960;p94"/>
          <p:cNvSpPr txBox="1"/>
          <p:nvPr>
            <p:ph idx="2" type="body"/>
          </p:nvPr>
        </p:nvSpPr>
        <p:spPr>
          <a:xfrm>
            <a:off x="5882275" y="736375"/>
            <a:ext cx="2949900" cy="1548000"/>
          </a:xfrm>
          <a:prstGeom prst="rect">
            <a:avLst/>
          </a:prstGeom>
        </p:spPr>
        <p:txBody>
          <a:bodyPr anchorCtr="0" anchor="t" bIns="91425" lIns="91425" spcFirstLastPara="1" rIns="91425" wrap="square" tIns="91425">
            <a:normAutofit lnSpcReduction="10000"/>
          </a:bodyPr>
          <a:lstStyle/>
          <a:p>
            <a:pPr indent="-330200" lvl="0" marL="457200" rtl="0" algn="l">
              <a:spcBef>
                <a:spcPts val="0"/>
              </a:spcBef>
              <a:spcAft>
                <a:spcPts val="0"/>
              </a:spcAft>
              <a:buClr>
                <a:schemeClr val="dk1"/>
              </a:buClr>
              <a:buSzPts val="1600"/>
              <a:buChar char="●"/>
            </a:pPr>
            <a:r>
              <a:rPr lang="en" sz="1600">
                <a:solidFill>
                  <a:schemeClr val="dk1"/>
                </a:solidFill>
              </a:rPr>
              <a:t>Compare itemized spending to spending as a whole.</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Percents</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Pie Charts!</a:t>
            </a:r>
            <a:endParaRPr sz="1600">
              <a:solidFill>
                <a:schemeClr val="dk1"/>
              </a:solidFill>
            </a:endParaRPr>
          </a:p>
        </p:txBody>
      </p:sp>
      <p:pic>
        <p:nvPicPr>
          <p:cNvPr id="961" name="Google Shape;961;p94"/>
          <p:cNvPicPr preferRelativeResize="0"/>
          <p:nvPr/>
        </p:nvPicPr>
        <p:blipFill>
          <a:blip r:embed="rId3">
            <a:alphaModFix/>
          </a:blip>
          <a:stretch>
            <a:fillRect/>
          </a:stretch>
        </p:blipFill>
        <p:spPr>
          <a:xfrm>
            <a:off x="113975" y="649555"/>
            <a:ext cx="5768299" cy="2981298"/>
          </a:xfrm>
          <a:prstGeom prst="rect">
            <a:avLst/>
          </a:prstGeom>
          <a:noFill/>
          <a:ln cap="flat" cmpd="sng" w="9525">
            <a:solidFill>
              <a:schemeClr val="dk1"/>
            </a:solidFill>
            <a:prstDash val="solid"/>
            <a:round/>
            <a:headEnd len="sm" w="sm" type="none"/>
            <a:tailEnd len="sm" w="sm" type="none"/>
          </a:ln>
        </p:spPr>
      </p:pic>
      <p:pic>
        <p:nvPicPr>
          <p:cNvPr id="962" name="Google Shape;962;p94"/>
          <p:cNvPicPr preferRelativeResize="0"/>
          <p:nvPr/>
        </p:nvPicPr>
        <p:blipFill>
          <a:blip r:embed="rId4">
            <a:alphaModFix/>
          </a:blip>
          <a:stretch>
            <a:fillRect/>
          </a:stretch>
        </p:blipFill>
        <p:spPr>
          <a:xfrm>
            <a:off x="3302575" y="2284422"/>
            <a:ext cx="5768301" cy="2784225"/>
          </a:xfrm>
          <a:prstGeom prst="rect">
            <a:avLst/>
          </a:prstGeom>
          <a:noFill/>
          <a:ln cap="flat" cmpd="sng" w="9525">
            <a:solidFill>
              <a:schemeClr val="dk1"/>
            </a:solidFill>
            <a:prstDash val="solid"/>
            <a:round/>
            <a:headEnd len="sm" w="sm" type="none"/>
            <a:tailEnd len="sm" w="sm" type="none"/>
          </a:ln>
        </p:spPr>
      </p:pic>
      <p:sp>
        <p:nvSpPr>
          <p:cNvPr id="963" name="Google Shape;963;p94"/>
          <p:cNvSpPr txBox="1"/>
          <p:nvPr>
            <p:ph idx="2" type="body"/>
          </p:nvPr>
        </p:nvSpPr>
        <p:spPr>
          <a:xfrm>
            <a:off x="225550" y="3595500"/>
            <a:ext cx="2949900" cy="1548000"/>
          </a:xfrm>
          <a:prstGeom prst="rect">
            <a:avLst/>
          </a:prstGeom>
        </p:spPr>
        <p:txBody>
          <a:bodyPr anchorCtr="0" anchor="t" bIns="91425" lIns="91425" spcFirstLastPara="1" rIns="91425" wrap="square" tIns="91425">
            <a:normAutofit lnSpcReduction="10000"/>
          </a:bodyPr>
          <a:lstStyle/>
          <a:p>
            <a:pPr indent="-330200" lvl="0" marL="457200" rtl="0" algn="l">
              <a:spcBef>
                <a:spcPts val="0"/>
              </a:spcBef>
              <a:spcAft>
                <a:spcPts val="0"/>
              </a:spcAft>
              <a:buClr>
                <a:schemeClr val="dk1"/>
              </a:buClr>
              <a:buSzPts val="1600"/>
              <a:buChar char="●"/>
            </a:pPr>
            <a:r>
              <a:rPr lang="en" sz="1600">
                <a:solidFill>
                  <a:schemeClr val="dk1"/>
                </a:solidFill>
              </a:rPr>
              <a:t>Analyze</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What does this mean?</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What do you think?</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Why do you believe it was ________?</a:t>
            </a:r>
            <a:endParaRPr sz="1600">
              <a:solidFill>
                <a:schemeClr val="dk1"/>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1DD98">
            <a:alpha val="23210"/>
          </a:srgbClr>
        </a:solidFill>
      </p:bgPr>
    </p:bg>
    <p:spTree>
      <p:nvGrpSpPr>
        <p:cNvPr id="967" name="Shape 967"/>
        <p:cNvGrpSpPr/>
        <p:nvPr/>
      </p:nvGrpSpPr>
      <p:grpSpPr>
        <a:xfrm>
          <a:off x="0" y="0"/>
          <a:ext cx="0" cy="0"/>
          <a:chOff x="0" y="0"/>
          <a:chExt cx="0" cy="0"/>
        </a:xfrm>
      </p:grpSpPr>
      <p:sp>
        <p:nvSpPr>
          <p:cNvPr id="968" name="Google Shape;968;p95"/>
          <p:cNvSpPr txBox="1"/>
          <p:nvPr>
            <p:ph type="title"/>
          </p:nvPr>
        </p:nvSpPr>
        <p:spPr>
          <a:xfrm>
            <a:off x="225550" y="7685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Federal Debt</a:t>
            </a:r>
            <a:r>
              <a:rPr lang="en"/>
              <a:t>!</a:t>
            </a:r>
            <a:endParaRPr/>
          </a:p>
        </p:txBody>
      </p:sp>
      <p:sp>
        <p:nvSpPr>
          <p:cNvPr id="969" name="Google Shape;969;p95"/>
          <p:cNvSpPr txBox="1"/>
          <p:nvPr>
            <p:ph idx="1" type="body"/>
          </p:nvPr>
        </p:nvSpPr>
        <p:spPr>
          <a:xfrm>
            <a:off x="311700" y="881425"/>
            <a:ext cx="3999900" cy="36876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chemeClr val="dk1"/>
              </a:buClr>
              <a:buSzPts val="1400"/>
              <a:buChar char="●"/>
            </a:pPr>
            <a:r>
              <a:rPr lang="en">
                <a:solidFill>
                  <a:schemeClr val="dk1"/>
                </a:solidFill>
              </a:rPr>
              <a:t>Compare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Find the Difference Between</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Find Percent Change</a:t>
            </a:r>
            <a:endParaRPr>
              <a:solidFill>
                <a:schemeClr val="dk1"/>
              </a:solidFill>
            </a:endParaRPr>
          </a:p>
        </p:txBody>
      </p:sp>
      <p:sp>
        <p:nvSpPr>
          <p:cNvPr id="970" name="Google Shape;970;p95"/>
          <p:cNvSpPr txBox="1"/>
          <p:nvPr>
            <p:ph idx="2" type="body"/>
          </p:nvPr>
        </p:nvSpPr>
        <p:spPr>
          <a:xfrm>
            <a:off x="4832400" y="881225"/>
            <a:ext cx="3999900" cy="36876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Clr>
                <a:schemeClr val="dk1"/>
              </a:buClr>
              <a:buSzPts val="1400"/>
              <a:buChar char="●"/>
            </a:pPr>
            <a:r>
              <a:rPr lang="en">
                <a:solidFill>
                  <a:schemeClr val="dk1"/>
                </a:solidFill>
              </a:rPr>
              <a:t>What do you think caused the change?</a:t>
            </a:r>
            <a:endParaRPr>
              <a:solidFill>
                <a:schemeClr val="dk1"/>
              </a:solidFill>
            </a:endParaRPr>
          </a:p>
          <a:p>
            <a:pPr indent="-317500" lvl="0" marL="457200" rtl="0" algn="l">
              <a:spcBef>
                <a:spcPts val="0"/>
              </a:spcBef>
              <a:spcAft>
                <a:spcPts val="0"/>
              </a:spcAft>
              <a:buClr>
                <a:schemeClr val="dk1"/>
              </a:buClr>
              <a:buSzPts val="1400"/>
              <a:buChar char="●"/>
            </a:pPr>
            <a:r>
              <a:rPr lang="en">
                <a:solidFill>
                  <a:schemeClr val="dk1"/>
                </a:solidFill>
              </a:rPr>
              <a:t>Find the Fiscal Policy solution to solve the problem.</a:t>
            </a:r>
            <a:endParaRPr>
              <a:solidFill>
                <a:schemeClr val="dk1"/>
              </a:solidFill>
            </a:endParaRPr>
          </a:p>
        </p:txBody>
      </p:sp>
      <p:pic>
        <p:nvPicPr>
          <p:cNvPr id="971" name="Google Shape;971;p95"/>
          <p:cNvPicPr preferRelativeResize="0"/>
          <p:nvPr/>
        </p:nvPicPr>
        <p:blipFill>
          <a:blip r:embed="rId3">
            <a:alphaModFix/>
          </a:blip>
          <a:stretch>
            <a:fillRect/>
          </a:stretch>
        </p:blipFill>
        <p:spPr>
          <a:xfrm>
            <a:off x="4740798" y="1762848"/>
            <a:ext cx="4403200" cy="3063450"/>
          </a:xfrm>
          <a:prstGeom prst="rect">
            <a:avLst/>
          </a:prstGeom>
          <a:noFill/>
          <a:ln cap="flat" cmpd="sng" w="9525">
            <a:solidFill>
              <a:schemeClr val="dk2"/>
            </a:solidFill>
            <a:prstDash val="solid"/>
            <a:round/>
            <a:headEnd len="sm" w="sm" type="none"/>
            <a:tailEnd len="sm" w="sm" type="none"/>
          </a:ln>
        </p:spPr>
      </p:pic>
      <p:pic>
        <p:nvPicPr>
          <p:cNvPr id="972" name="Google Shape;972;p95"/>
          <p:cNvPicPr preferRelativeResize="0"/>
          <p:nvPr/>
        </p:nvPicPr>
        <p:blipFill>
          <a:blip r:embed="rId4">
            <a:alphaModFix/>
          </a:blip>
          <a:stretch>
            <a:fillRect/>
          </a:stretch>
        </p:blipFill>
        <p:spPr>
          <a:xfrm>
            <a:off x="-2" y="1762850"/>
            <a:ext cx="4375193" cy="30634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1DD98">
            <a:alpha val="23210"/>
          </a:srgbClr>
        </a:solidFill>
      </p:bgPr>
    </p:bg>
    <p:spTree>
      <p:nvGrpSpPr>
        <p:cNvPr id="976" name="Shape 976"/>
        <p:cNvGrpSpPr/>
        <p:nvPr/>
      </p:nvGrpSpPr>
      <p:grpSpPr>
        <a:xfrm>
          <a:off x="0" y="0"/>
          <a:ext cx="0" cy="0"/>
          <a:chOff x="0" y="0"/>
          <a:chExt cx="0" cy="0"/>
        </a:xfrm>
      </p:grpSpPr>
      <p:sp>
        <p:nvSpPr>
          <p:cNvPr id="977" name="Google Shape;977;p96"/>
          <p:cNvSpPr txBox="1"/>
          <p:nvPr>
            <p:ph type="title"/>
          </p:nvPr>
        </p:nvSpPr>
        <p:spPr>
          <a:xfrm>
            <a:off x="294750" y="746275"/>
            <a:ext cx="37221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Entitlement Spending</a:t>
            </a:r>
            <a:r>
              <a:rPr lang="en"/>
              <a:t>!</a:t>
            </a:r>
            <a:endParaRPr/>
          </a:p>
        </p:txBody>
      </p:sp>
      <p:sp>
        <p:nvSpPr>
          <p:cNvPr id="978" name="Google Shape;978;p96"/>
          <p:cNvSpPr txBox="1"/>
          <p:nvPr>
            <p:ph idx="2" type="body"/>
          </p:nvPr>
        </p:nvSpPr>
        <p:spPr>
          <a:xfrm>
            <a:off x="4832400" y="2800475"/>
            <a:ext cx="3999900" cy="17685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Clr>
                <a:schemeClr val="dk1"/>
              </a:buClr>
              <a:buSzPts val="1600"/>
              <a:buChar char="●"/>
            </a:pPr>
            <a:r>
              <a:rPr lang="en" sz="1600">
                <a:solidFill>
                  <a:schemeClr val="dk1"/>
                </a:solidFill>
              </a:rPr>
              <a:t>Compare</a:t>
            </a:r>
            <a:r>
              <a:rPr lang="en" sz="1600">
                <a:solidFill>
                  <a:schemeClr val="dk1"/>
                </a:solidFill>
              </a:rPr>
              <a:t> entitlement spending past and present.</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Compare part to the whole.</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Percentages</a:t>
            </a:r>
            <a:endParaRPr sz="1600">
              <a:solidFill>
                <a:schemeClr val="dk1"/>
              </a:solidFill>
            </a:endParaRPr>
          </a:p>
          <a:p>
            <a:pPr indent="-330200" lvl="0" marL="457200" rtl="0" algn="l">
              <a:spcBef>
                <a:spcPts val="0"/>
              </a:spcBef>
              <a:spcAft>
                <a:spcPts val="0"/>
              </a:spcAft>
              <a:buClr>
                <a:schemeClr val="dk1"/>
              </a:buClr>
              <a:buSzPts val="1600"/>
              <a:buChar char="●"/>
            </a:pPr>
            <a:r>
              <a:rPr lang="en" sz="1600">
                <a:solidFill>
                  <a:schemeClr val="dk1"/>
                </a:solidFill>
              </a:rPr>
              <a:t>Pie Charts</a:t>
            </a:r>
            <a:endParaRPr sz="1600">
              <a:solidFill>
                <a:schemeClr val="dk1"/>
              </a:solidFill>
            </a:endParaRPr>
          </a:p>
        </p:txBody>
      </p:sp>
      <p:pic>
        <p:nvPicPr>
          <p:cNvPr id="979" name="Google Shape;979;p96"/>
          <p:cNvPicPr preferRelativeResize="0"/>
          <p:nvPr/>
        </p:nvPicPr>
        <p:blipFill>
          <a:blip r:embed="rId3">
            <a:alphaModFix/>
          </a:blip>
          <a:stretch>
            <a:fillRect/>
          </a:stretch>
        </p:blipFill>
        <p:spPr>
          <a:xfrm>
            <a:off x="0" y="2076145"/>
            <a:ext cx="4311600" cy="3000430"/>
          </a:xfrm>
          <a:prstGeom prst="rect">
            <a:avLst/>
          </a:prstGeom>
          <a:noFill/>
          <a:ln cap="flat" cmpd="sng" w="9525">
            <a:solidFill>
              <a:schemeClr val="dk1"/>
            </a:solidFill>
            <a:prstDash val="solid"/>
            <a:round/>
            <a:headEnd len="sm" w="sm" type="none"/>
            <a:tailEnd len="sm" w="sm" type="none"/>
          </a:ln>
        </p:spPr>
      </p:pic>
      <p:pic>
        <p:nvPicPr>
          <p:cNvPr id="980" name="Google Shape;980;p96"/>
          <p:cNvPicPr preferRelativeResize="0"/>
          <p:nvPr/>
        </p:nvPicPr>
        <p:blipFill>
          <a:blip r:embed="rId4">
            <a:alphaModFix/>
          </a:blip>
          <a:stretch>
            <a:fillRect/>
          </a:stretch>
        </p:blipFill>
        <p:spPr>
          <a:xfrm>
            <a:off x="3947650" y="76850"/>
            <a:ext cx="5196426" cy="258850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1DD98">
            <a:alpha val="23210"/>
          </a:srgbClr>
        </a:solidFill>
      </p:bgPr>
    </p:bg>
    <p:spTree>
      <p:nvGrpSpPr>
        <p:cNvPr id="984" name="Shape 984"/>
        <p:cNvGrpSpPr/>
        <p:nvPr/>
      </p:nvGrpSpPr>
      <p:grpSpPr>
        <a:xfrm>
          <a:off x="0" y="0"/>
          <a:ext cx="0" cy="0"/>
          <a:chOff x="0" y="0"/>
          <a:chExt cx="0" cy="0"/>
        </a:xfrm>
      </p:grpSpPr>
      <p:pic>
        <p:nvPicPr>
          <p:cNvPr id="985" name="Google Shape;985;p97"/>
          <p:cNvPicPr preferRelativeResize="0"/>
          <p:nvPr/>
        </p:nvPicPr>
        <p:blipFill>
          <a:blip r:embed="rId3">
            <a:alphaModFix/>
          </a:blip>
          <a:stretch>
            <a:fillRect/>
          </a:stretch>
        </p:blipFill>
        <p:spPr>
          <a:xfrm>
            <a:off x="885825" y="119063"/>
            <a:ext cx="7372350" cy="490537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30C8">
            <a:alpha val="25600"/>
          </a:srgbClr>
        </a:solidFill>
      </p:bgPr>
    </p:bg>
    <p:spTree>
      <p:nvGrpSpPr>
        <p:cNvPr id="989" name="Shape 989"/>
        <p:cNvGrpSpPr/>
        <p:nvPr/>
      </p:nvGrpSpPr>
      <p:grpSpPr>
        <a:xfrm>
          <a:off x="0" y="0"/>
          <a:ext cx="0" cy="0"/>
          <a:chOff x="0" y="0"/>
          <a:chExt cx="0" cy="0"/>
        </a:xfrm>
      </p:grpSpPr>
      <p:sp>
        <p:nvSpPr>
          <p:cNvPr id="990" name="Google Shape;990;p98"/>
          <p:cNvSpPr txBox="1"/>
          <p:nvPr>
            <p:ph type="title"/>
          </p:nvPr>
        </p:nvSpPr>
        <p:spPr>
          <a:xfrm>
            <a:off x="311700" y="247875"/>
            <a:ext cx="8520600" cy="76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020"/>
              <a:t>Personal Finance</a:t>
            </a:r>
            <a:endParaRPr b="1" sz="3020"/>
          </a:p>
        </p:txBody>
      </p:sp>
      <p:sp>
        <p:nvSpPr>
          <p:cNvPr id="991" name="Google Shape;991;p98"/>
          <p:cNvSpPr txBox="1"/>
          <p:nvPr>
            <p:ph idx="1" type="body"/>
          </p:nvPr>
        </p:nvSpPr>
        <p:spPr>
          <a:xfrm>
            <a:off x="311700" y="1017675"/>
            <a:ext cx="6940500" cy="23406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Clr>
                <a:schemeClr val="dk1"/>
              </a:buClr>
              <a:buSzPts val="1500"/>
              <a:buAutoNum type="arabicPeriod"/>
            </a:pPr>
            <a:r>
              <a:rPr lang="en" sz="1500">
                <a:solidFill>
                  <a:schemeClr val="dk1"/>
                </a:solidFill>
              </a:rPr>
              <a:t>The New Deal brought an abundance of spending in an attempt to decrease the effects of the recession.  </a:t>
            </a:r>
            <a:r>
              <a:rPr lang="en" sz="1500">
                <a:solidFill>
                  <a:schemeClr val="dk1"/>
                </a:solidFill>
              </a:rPr>
              <a:t>How do families better the conditions of their household?</a:t>
            </a:r>
            <a:endParaRPr sz="1500">
              <a:solidFill>
                <a:schemeClr val="dk1"/>
              </a:solidFill>
            </a:endParaRPr>
          </a:p>
          <a:p>
            <a:pPr indent="-323850" lvl="0" marL="457200" rtl="0" algn="l">
              <a:spcBef>
                <a:spcPts val="0"/>
              </a:spcBef>
              <a:spcAft>
                <a:spcPts val="0"/>
              </a:spcAft>
              <a:buClr>
                <a:schemeClr val="dk1"/>
              </a:buClr>
              <a:buSzPts val="1500"/>
              <a:buAutoNum type="arabicPeriod"/>
            </a:pPr>
            <a:r>
              <a:rPr lang="en" sz="1500">
                <a:solidFill>
                  <a:schemeClr val="dk1"/>
                </a:solidFill>
              </a:rPr>
              <a:t>Government spending adds to the production of the United States providing many new jobs, particularly through the WPA: Works Progress Administration. Getting a job is important to help provide for your family.</a:t>
            </a:r>
            <a:endParaRPr sz="1500">
              <a:solidFill>
                <a:schemeClr val="dk1"/>
              </a:solidFill>
            </a:endParaRPr>
          </a:p>
          <a:p>
            <a:pPr indent="0" lvl="0" marL="0" rtl="0" algn="l">
              <a:spcBef>
                <a:spcPts val="1200"/>
              </a:spcBef>
              <a:spcAft>
                <a:spcPts val="1200"/>
              </a:spcAft>
              <a:buNone/>
            </a:pPr>
            <a:r>
              <a:t/>
            </a:r>
            <a:endParaRPr>
              <a:solidFill>
                <a:schemeClr val="dk1"/>
              </a:solidFill>
            </a:endParaRPr>
          </a:p>
        </p:txBody>
      </p:sp>
      <p:sp>
        <p:nvSpPr>
          <p:cNvPr id="992" name="Google Shape;992;p98"/>
          <p:cNvSpPr txBox="1"/>
          <p:nvPr/>
        </p:nvSpPr>
        <p:spPr>
          <a:xfrm>
            <a:off x="6717525" y="63475"/>
            <a:ext cx="2181300" cy="16623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3200">
                <a:solidFill>
                  <a:schemeClr val="lt1"/>
                </a:solidFill>
                <a:latin typeface="EB Garamond"/>
                <a:ea typeface="EB Garamond"/>
                <a:cs typeface="EB Garamond"/>
                <a:sym typeface="EB Garamond"/>
              </a:rPr>
              <a:t>Saving, Investing, Retirement</a:t>
            </a:r>
            <a:endParaRPr b="1" sz="3200">
              <a:solidFill>
                <a:schemeClr val="lt1"/>
              </a:solidFill>
              <a:latin typeface="EB Garamond"/>
              <a:ea typeface="EB Garamond"/>
              <a:cs typeface="EB Garamond"/>
              <a:sym typeface="EB Garamond"/>
            </a:endParaRPr>
          </a:p>
        </p:txBody>
      </p:sp>
      <p:sp>
        <p:nvSpPr>
          <p:cNvPr id="993" name="Google Shape;993;p98"/>
          <p:cNvSpPr txBox="1"/>
          <p:nvPr/>
        </p:nvSpPr>
        <p:spPr>
          <a:xfrm rot="-879643">
            <a:off x="-101350" y="-39259"/>
            <a:ext cx="2576900" cy="785133"/>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br>
              <a:rPr lang="en"/>
            </a:br>
            <a:r>
              <a:rPr lang="en" sz="2500">
                <a:latin typeface="Caveat"/>
                <a:ea typeface="Caveat"/>
                <a:cs typeface="Caveat"/>
                <a:sym typeface="Caveat"/>
              </a:rPr>
              <a:t>Franklin D. Roosevelt</a:t>
            </a:r>
            <a:endParaRPr sz="2500">
              <a:latin typeface="Caveat"/>
              <a:ea typeface="Caveat"/>
              <a:cs typeface="Caveat"/>
              <a:sym typeface="Caveat"/>
            </a:endParaRPr>
          </a:p>
        </p:txBody>
      </p:sp>
      <p:sp>
        <p:nvSpPr>
          <p:cNvPr id="994" name="Google Shape;994;p98"/>
          <p:cNvSpPr txBox="1"/>
          <p:nvPr/>
        </p:nvSpPr>
        <p:spPr>
          <a:xfrm>
            <a:off x="401650" y="3280225"/>
            <a:ext cx="8430600" cy="2231700"/>
          </a:xfrm>
          <a:prstGeom prst="rect">
            <a:avLst/>
          </a:prstGeom>
          <a:noFill/>
          <a:ln>
            <a:noFill/>
          </a:ln>
        </p:spPr>
        <p:txBody>
          <a:bodyPr anchorCtr="0" anchor="t" bIns="91425" lIns="91425" spcFirstLastPara="1" rIns="91425" wrap="square" tIns="91425">
            <a:noAutofit/>
          </a:bodyPr>
          <a:lstStyle/>
          <a:p>
            <a:pPr indent="457200" lvl="0" marL="914400" rtl="0" algn="l">
              <a:lnSpc>
                <a:spcPct val="125000"/>
              </a:lnSpc>
              <a:spcBef>
                <a:spcPts val="0"/>
              </a:spcBef>
              <a:spcAft>
                <a:spcPts val="0"/>
              </a:spcAft>
              <a:buNone/>
            </a:pPr>
            <a:r>
              <a:rPr b="1" lang="en" sz="2200">
                <a:solidFill>
                  <a:srgbClr val="2AB425"/>
                </a:solidFill>
              </a:rPr>
              <a:t>               LESSONS:</a:t>
            </a:r>
            <a:r>
              <a:rPr lang="en">
                <a:solidFill>
                  <a:srgbClr val="2AB425"/>
                </a:solidFill>
              </a:rPr>
              <a:t> </a:t>
            </a:r>
            <a:endParaRPr/>
          </a:p>
          <a:p>
            <a:pPr indent="-317500" lvl="0" marL="457200" rtl="0" algn="l">
              <a:lnSpc>
                <a:spcPct val="125000"/>
              </a:lnSpc>
              <a:spcBef>
                <a:spcPts val="600"/>
              </a:spcBef>
              <a:spcAft>
                <a:spcPts val="0"/>
              </a:spcAft>
              <a:buClr>
                <a:srgbClr val="2AB425"/>
              </a:buClr>
              <a:buSzPts val="1400"/>
              <a:buChar char="●"/>
            </a:pPr>
            <a:r>
              <a:rPr b="1" lang="en" u="sng">
                <a:solidFill>
                  <a:srgbClr val="2AB425"/>
                </a:solidFill>
                <a:hlinkClick r:id="rId3">
                  <a:extLst>
                    <a:ext uri="{A12FA001-AC4F-418D-AE19-62706E023703}">
                      <ahyp:hlinkClr val="tx"/>
                    </a:ext>
                  </a:extLst>
                </a:hlinkClick>
              </a:rPr>
              <a:t>How Do I Save Money?</a:t>
            </a:r>
            <a:r>
              <a:rPr b="1" lang="en">
                <a:solidFill>
                  <a:srgbClr val="2AB425"/>
                </a:solidFill>
              </a:rPr>
              <a:t> </a:t>
            </a:r>
            <a:endParaRPr b="1">
              <a:solidFill>
                <a:srgbClr val="2AB425"/>
              </a:solidFill>
            </a:endParaRPr>
          </a:p>
          <a:p>
            <a:pPr indent="-317500" lvl="0" marL="457200" rtl="0" algn="l">
              <a:lnSpc>
                <a:spcPct val="125000"/>
              </a:lnSpc>
              <a:spcBef>
                <a:spcPts val="0"/>
              </a:spcBef>
              <a:spcAft>
                <a:spcPts val="0"/>
              </a:spcAft>
              <a:buClr>
                <a:srgbClr val="2AB425"/>
              </a:buClr>
              <a:buSzPts val="1400"/>
              <a:buChar char="●"/>
            </a:pPr>
            <a:r>
              <a:rPr b="1" lang="en" u="sng">
                <a:solidFill>
                  <a:srgbClr val="2AB425"/>
                </a:solidFill>
                <a:hlinkClick r:id="rId4">
                  <a:extLst>
                    <a:ext uri="{A12FA001-AC4F-418D-AE19-62706E023703}">
                      <ahyp:hlinkClr val="tx"/>
                    </a:ext>
                  </a:extLst>
                </a:hlinkClick>
              </a:rPr>
              <a:t>How Do People Save For the Future?</a:t>
            </a:r>
            <a:r>
              <a:rPr b="1" lang="en">
                <a:solidFill>
                  <a:srgbClr val="2AB425"/>
                </a:solidFill>
              </a:rPr>
              <a:t> </a:t>
            </a:r>
            <a:endParaRPr b="1">
              <a:solidFill>
                <a:srgbClr val="2AB425"/>
              </a:solidFill>
            </a:endParaRPr>
          </a:p>
          <a:p>
            <a:pPr indent="-317500" lvl="0" marL="457200" rtl="0" algn="l">
              <a:lnSpc>
                <a:spcPct val="125000"/>
              </a:lnSpc>
              <a:spcBef>
                <a:spcPts val="0"/>
              </a:spcBef>
              <a:spcAft>
                <a:spcPts val="0"/>
              </a:spcAft>
              <a:buClr>
                <a:srgbClr val="2AB425"/>
              </a:buClr>
              <a:buSzPts val="1400"/>
              <a:buChar char="●"/>
            </a:pPr>
            <a:r>
              <a:rPr b="1" lang="en" u="sng">
                <a:solidFill>
                  <a:srgbClr val="2AB425"/>
                </a:solidFill>
                <a:hlinkClick r:id="rId5">
                  <a:extLst>
                    <a:ext uri="{A12FA001-AC4F-418D-AE19-62706E023703}">
                      <ahyp:hlinkClr val="tx"/>
                    </a:ext>
                  </a:extLst>
                </a:hlinkClick>
              </a:rPr>
              <a:t>What Is Compound Interest and How Does It Matter?</a:t>
            </a:r>
            <a:r>
              <a:rPr b="1" lang="en">
                <a:solidFill>
                  <a:srgbClr val="2AB425"/>
                </a:solidFill>
              </a:rPr>
              <a:t> </a:t>
            </a:r>
            <a:endParaRPr b="1">
              <a:solidFill>
                <a:srgbClr val="2AB425"/>
              </a:solidFill>
            </a:endParaRPr>
          </a:p>
          <a:p>
            <a:pPr indent="-317500" lvl="0" marL="457200" rtl="0" algn="l">
              <a:lnSpc>
                <a:spcPct val="125000"/>
              </a:lnSpc>
              <a:spcBef>
                <a:spcPts val="0"/>
              </a:spcBef>
              <a:spcAft>
                <a:spcPts val="0"/>
              </a:spcAft>
              <a:buClr>
                <a:srgbClr val="2AB425"/>
              </a:buClr>
              <a:buSzPts val="1400"/>
              <a:buChar char="●"/>
            </a:pPr>
            <a:r>
              <a:rPr b="1" lang="en" u="sng">
                <a:solidFill>
                  <a:srgbClr val="2AB425"/>
                </a:solidFill>
                <a:hlinkClick r:id="rId6">
                  <a:extLst>
                    <a:ext uri="{A12FA001-AC4F-418D-AE19-62706E023703}">
                      <ahyp:hlinkClr val="tx"/>
                    </a:ext>
                  </a:extLst>
                </a:hlinkClick>
              </a:rPr>
              <a:t>Living Paycheck to Paycheck</a:t>
            </a:r>
            <a:endParaRPr b="1">
              <a:solidFill>
                <a:srgbClr val="2AB425"/>
              </a:solidFill>
            </a:endParaRPr>
          </a:p>
          <a:p>
            <a:pPr indent="0" lvl="0" marL="0" rtl="0" algn="l">
              <a:lnSpc>
                <a:spcPct val="115000"/>
              </a:lnSpc>
              <a:spcBef>
                <a:spcPts val="1200"/>
              </a:spcBef>
              <a:spcAft>
                <a:spcPts val="0"/>
              </a:spcAft>
              <a:buNone/>
            </a:pPr>
            <a:r>
              <a:t/>
            </a:r>
            <a:endParaRPr b="1" u="sng">
              <a:solidFill>
                <a:srgbClr val="2AB425"/>
              </a:solidFill>
            </a:endParaRPr>
          </a:p>
          <a:p>
            <a:pPr indent="0" lvl="0" marL="457200" rtl="0" algn="l">
              <a:lnSpc>
                <a:spcPct val="125000"/>
              </a:lnSpc>
              <a:spcBef>
                <a:spcPts val="1200"/>
              </a:spcBef>
              <a:spcAft>
                <a:spcPts val="0"/>
              </a:spcAft>
              <a:buNone/>
            </a:pPr>
            <a:r>
              <a:t/>
            </a:r>
            <a:endParaRPr b="1">
              <a:solidFill>
                <a:srgbClr val="2AB425"/>
              </a:solidFill>
            </a:endParaRPr>
          </a:p>
          <a:p>
            <a:pPr indent="0" lvl="0" marL="0" rtl="0" algn="l">
              <a:lnSpc>
                <a:spcPct val="125000"/>
              </a:lnSpc>
              <a:spcBef>
                <a:spcPts val="600"/>
              </a:spcBef>
              <a:spcAft>
                <a:spcPts val="0"/>
              </a:spcAft>
              <a:buNone/>
            </a:pPr>
            <a:r>
              <a:t/>
            </a:r>
            <a:endParaRPr/>
          </a:p>
          <a:p>
            <a:pPr indent="0" lvl="0" marL="0" rtl="0" algn="ctr">
              <a:spcBef>
                <a:spcPts val="600"/>
              </a:spcBef>
              <a:spcAft>
                <a:spcPts val="0"/>
              </a:spcAft>
              <a:buNone/>
            </a:pPr>
            <a:r>
              <a:t/>
            </a:r>
            <a:endParaRPr b="1"/>
          </a:p>
        </p:txBody>
      </p:sp>
      <p:sp>
        <p:nvSpPr>
          <p:cNvPr id="995" name="Google Shape;995;p98"/>
          <p:cNvSpPr txBox="1"/>
          <p:nvPr/>
        </p:nvSpPr>
        <p:spPr>
          <a:xfrm>
            <a:off x="401650" y="2633725"/>
            <a:ext cx="86349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500"/>
              <a:t>3.  </a:t>
            </a:r>
            <a:r>
              <a:rPr lang="en" sz="1500">
                <a:solidFill>
                  <a:schemeClr val="dk1"/>
                </a:solidFill>
              </a:rPr>
              <a:t>Having a steady income allows you to save and invest for retirement. Many people use the     </a:t>
            </a:r>
            <a:endParaRPr sz="1500">
              <a:solidFill>
                <a:schemeClr val="dk1"/>
              </a:solidFill>
            </a:endParaRPr>
          </a:p>
          <a:p>
            <a:pPr indent="0" lvl="0" marL="0" rtl="0" algn="l">
              <a:spcBef>
                <a:spcPts val="0"/>
              </a:spcBef>
              <a:spcAft>
                <a:spcPts val="0"/>
              </a:spcAft>
              <a:buNone/>
            </a:pPr>
            <a:r>
              <a:rPr lang="en" sz="1500">
                <a:solidFill>
                  <a:schemeClr val="dk1"/>
                </a:solidFill>
              </a:rPr>
              <a:t>     Social Security programs to help meet their goals for retirement today. </a:t>
            </a:r>
            <a:endParaRPr sz="1100"/>
          </a:p>
        </p:txBody>
      </p:sp>
      <p:sp>
        <p:nvSpPr>
          <p:cNvPr id="996" name="Google Shape;996;p98"/>
          <p:cNvSpPr txBox="1"/>
          <p:nvPr/>
        </p:nvSpPr>
        <p:spPr>
          <a:xfrm>
            <a:off x="5322025" y="3488575"/>
            <a:ext cx="3882900" cy="1725600"/>
          </a:xfrm>
          <a:prstGeom prst="rect">
            <a:avLst/>
          </a:prstGeom>
          <a:noFill/>
          <a:ln>
            <a:noFill/>
          </a:ln>
        </p:spPr>
        <p:txBody>
          <a:bodyPr anchorCtr="0" anchor="t" bIns="91425" lIns="91425" spcFirstLastPara="1" rIns="91425" wrap="square" tIns="91425">
            <a:spAutoFit/>
          </a:bodyPr>
          <a:lstStyle/>
          <a:p>
            <a:pPr indent="-317500" lvl="0" marL="457200" rtl="0" algn="l">
              <a:lnSpc>
                <a:spcPct val="125000"/>
              </a:lnSpc>
              <a:spcBef>
                <a:spcPts val="0"/>
              </a:spcBef>
              <a:spcAft>
                <a:spcPts val="0"/>
              </a:spcAft>
              <a:buClr>
                <a:srgbClr val="2AB425"/>
              </a:buClr>
              <a:buSzPts val="1400"/>
              <a:buChar char="●"/>
            </a:pPr>
            <a:r>
              <a:rPr b="1" lang="en" u="sng">
                <a:solidFill>
                  <a:srgbClr val="2AB425"/>
                </a:solidFill>
                <a:hlinkClick r:id="rId7">
                  <a:extLst>
                    <a:ext uri="{A12FA001-AC4F-418D-AE19-62706E023703}">
                      <ahyp:hlinkClr val="tx"/>
                    </a:ext>
                  </a:extLst>
                </a:hlinkClick>
              </a:rPr>
              <a:t>Which Stock Would You Choose?</a:t>
            </a:r>
            <a:r>
              <a:rPr b="1" lang="en">
                <a:solidFill>
                  <a:srgbClr val="2AB425"/>
                </a:solidFill>
              </a:rPr>
              <a:t>  </a:t>
            </a:r>
            <a:endParaRPr b="1">
              <a:solidFill>
                <a:srgbClr val="2AB425"/>
              </a:solidFill>
            </a:endParaRPr>
          </a:p>
          <a:p>
            <a:pPr indent="-317500" lvl="0" marL="457200" rtl="0" algn="l">
              <a:lnSpc>
                <a:spcPct val="125000"/>
              </a:lnSpc>
              <a:spcBef>
                <a:spcPts val="0"/>
              </a:spcBef>
              <a:spcAft>
                <a:spcPts val="0"/>
              </a:spcAft>
              <a:buClr>
                <a:srgbClr val="2AB425"/>
              </a:buClr>
              <a:buSzPts val="1400"/>
              <a:buChar char="●"/>
            </a:pPr>
            <a:r>
              <a:rPr b="1" lang="en" u="sng">
                <a:solidFill>
                  <a:srgbClr val="2AB425"/>
                </a:solidFill>
                <a:hlinkClick r:id="rId8">
                  <a:extLst>
                    <a:ext uri="{A12FA001-AC4F-418D-AE19-62706E023703}">
                      <ahyp:hlinkClr val="tx"/>
                    </a:ext>
                  </a:extLst>
                </a:hlinkClick>
              </a:rPr>
              <a:t>How Do You Safeguard Your Investments?</a:t>
            </a:r>
            <a:r>
              <a:rPr b="1" lang="en">
                <a:solidFill>
                  <a:srgbClr val="2AB425"/>
                </a:solidFill>
              </a:rPr>
              <a:t> </a:t>
            </a:r>
            <a:endParaRPr b="1">
              <a:solidFill>
                <a:srgbClr val="2AB425"/>
              </a:solidFill>
            </a:endParaRPr>
          </a:p>
          <a:p>
            <a:pPr indent="-317500" lvl="0" marL="457200" rtl="0" algn="l">
              <a:lnSpc>
                <a:spcPct val="115000"/>
              </a:lnSpc>
              <a:spcBef>
                <a:spcPts val="0"/>
              </a:spcBef>
              <a:spcAft>
                <a:spcPts val="0"/>
              </a:spcAft>
              <a:buClr>
                <a:srgbClr val="2AB425"/>
              </a:buClr>
              <a:buSzPts val="1400"/>
              <a:buChar char="●"/>
            </a:pPr>
            <a:r>
              <a:rPr b="1" lang="en" u="sng">
                <a:solidFill>
                  <a:srgbClr val="2AB425"/>
                </a:solidFill>
                <a:hlinkClick r:id="rId9">
                  <a:extLst>
                    <a:ext uri="{A12FA001-AC4F-418D-AE19-62706E023703}">
                      <ahyp:hlinkClr val="tx"/>
                    </a:ext>
                  </a:extLst>
                </a:hlinkClick>
              </a:rPr>
              <a:t>Bull and Bear Market</a:t>
            </a:r>
            <a:endParaRPr b="1" u="sng">
              <a:solidFill>
                <a:srgbClr val="2AB425"/>
              </a:solidFill>
            </a:endParaRPr>
          </a:p>
          <a:p>
            <a:pPr indent="-317500" lvl="0" marL="457200" rtl="0" algn="l">
              <a:lnSpc>
                <a:spcPct val="125000"/>
              </a:lnSpc>
              <a:spcBef>
                <a:spcPts val="0"/>
              </a:spcBef>
              <a:spcAft>
                <a:spcPts val="0"/>
              </a:spcAft>
              <a:buClr>
                <a:srgbClr val="2AB425"/>
              </a:buClr>
              <a:buSzPts val="1400"/>
              <a:buChar char="●"/>
            </a:pPr>
            <a:r>
              <a:rPr b="1" lang="en" u="sng">
                <a:solidFill>
                  <a:srgbClr val="2AB425"/>
                </a:solidFill>
                <a:hlinkClick r:id="rId10">
                  <a:extLst>
                    <a:ext uri="{A12FA001-AC4F-418D-AE19-62706E023703}">
                      <ahyp:hlinkClr val="tx"/>
                    </a:ext>
                  </a:extLst>
                </a:hlinkClick>
              </a:rPr>
              <a:t>Which Stock Would You Choose?</a:t>
            </a:r>
            <a:r>
              <a:rPr b="1" lang="en">
                <a:solidFill>
                  <a:srgbClr val="2AB425"/>
                </a:solidFill>
              </a:rPr>
              <a:t> </a:t>
            </a:r>
            <a:endParaRPr b="1">
              <a:solidFill>
                <a:srgbClr val="2AB425"/>
              </a:solidFill>
            </a:endParaRPr>
          </a:p>
          <a:p>
            <a:pPr indent="-317500" lvl="0" marL="457200" rtl="0" algn="l">
              <a:lnSpc>
                <a:spcPct val="115000"/>
              </a:lnSpc>
              <a:spcBef>
                <a:spcPts val="0"/>
              </a:spcBef>
              <a:spcAft>
                <a:spcPts val="0"/>
              </a:spcAft>
              <a:buClr>
                <a:srgbClr val="2AB425"/>
              </a:buClr>
              <a:buSzPts val="1400"/>
              <a:buChar char="●"/>
            </a:pPr>
            <a:r>
              <a:rPr b="1" lang="en" u="sng">
                <a:solidFill>
                  <a:srgbClr val="2AB425"/>
                </a:solidFill>
                <a:hlinkClick r:id="rId11">
                  <a:extLst>
                    <a:ext uri="{A12FA001-AC4F-418D-AE19-62706E023703}">
                      <ahyp:hlinkClr val="tx"/>
                    </a:ext>
                  </a:extLst>
                </a:hlinkClick>
              </a:rPr>
              <a:t>Making Personal Finance Decisions</a:t>
            </a:r>
            <a:endParaRPr/>
          </a:p>
        </p:txBody>
      </p:sp>
      <p:pic>
        <p:nvPicPr>
          <p:cNvPr id="997" name="Google Shape;997;p98"/>
          <p:cNvPicPr preferRelativeResize="0"/>
          <p:nvPr/>
        </p:nvPicPr>
        <p:blipFill>
          <a:blip r:embed="rId12">
            <a:alphaModFix/>
          </a:blip>
          <a:stretch>
            <a:fillRect/>
          </a:stretch>
        </p:blipFill>
        <p:spPr>
          <a:xfrm>
            <a:off x="7726838" y="1817344"/>
            <a:ext cx="1309706" cy="8715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pic>
        <p:nvPicPr>
          <p:cNvPr id="1002" name="Google Shape;1002;p99"/>
          <p:cNvPicPr preferRelativeResize="0"/>
          <p:nvPr/>
        </p:nvPicPr>
        <p:blipFill>
          <a:blip r:embed="rId3">
            <a:alphaModFix/>
          </a:blip>
          <a:stretch>
            <a:fillRect/>
          </a:stretch>
        </p:blipFill>
        <p:spPr>
          <a:xfrm>
            <a:off x="61947" y="840850"/>
            <a:ext cx="3028325" cy="807550"/>
          </a:xfrm>
          <a:prstGeom prst="rect">
            <a:avLst/>
          </a:prstGeom>
          <a:noFill/>
          <a:ln cap="flat" cmpd="sng" w="9525">
            <a:solidFill>
              <a:schemeClr val="lt1"/>
            </a:solidFill>
            <a:prstDash val="solid"/>
            <a:round/>
            <a:headEnd len="sm" w="sm" type="none"/>
            <a:tailEnd len="sm" w="sm" type="none"/>
          </a:ln>
        </p:spPr>
      </p:pic>
      <p:sp>
        <p:nvSpPr>
          <p:cNvPr id="1003" name="Google Shape;1003;p99"/>
          <p:cNvSpPr/>
          <p:nvPr/>
        </p:nvSpPr>
        <p:spPr>
          <a:xfrm>
            <a:off x="0" y="0"/>
            <a:ext cx="9144000" cy="5143500"/>
          </a:xfrm>
          <a:prstGeom prst="rect">
            <a:avLst/>
          </a:prstGeom>
          <a:noFill/>
          <a:ln cap="flat" cmpd="sng" w="762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99"/>
          <p:cNvSpPr txBox="1"/>
          <p:nvPr>
            <p:ph type="ctrTitle"/>
          </p:nvPr>
        </p:nvSpPr>
        <p:spPr>
          <a:xfrm>
            <a:off x="311700" y="0"/>
            <a:ext cx="8520600" cy="9411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Dwight Eisenhower</a:t>
            </a:r>
            <a:endParaRPr/>
          </a:p>
        </p:txBody>
      </p:sp>
      <p:sp>
        <p:nvSpPr>
          <p:cNvPr id="1005" name="Google Shape;1005;p99"/>
          <p:cNvSpPr txBox="1"/>
          <p:nvPr>
            <p:ph idx="1" type="subTitle"/>
          </p:nvPr>
        </p:nvSpPr>
        <p:spPr>
          <a:xfrm>
            <a:off x="311700" y="707300"/>
            <a:ext cx="8520600" cy="941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1700">
                <a:solidFill>
                  <a:srgbClr val="000000"/>
                </a:solidFill>
              </a:rPr>
              <a:t> </a:t>
            </a:r>
            <a:r>
              <a:rPr b="1" lang="en" sz="1700">
                <a:solidFill>
                  <a:srgbClr val="000000"/>
                </a:solidFill>
              </a:rPr>
              <a:t>34</a:t>
            </a:r>
            <a:r>
              <a:rPr b="1" lang="en" sz="1700">
                <a:solidFill>
                  <a:srgbClr val="000000"/>
                </a:solidFill>
              </a:rPr>
              <a:t>th President of the White House</a:t>
            </a:r>
            <a:endParaRPr b="1" sz="1700">
              <a:solidFill>
                <a:srgbClr val="000000"/>
              </a:solidFill>
            </a:endParaRPr>
          </a:p>
          <a:p>
            <a:pPr indent="0" lvl="0" marL="0" rtl="0" algn="ctr">
              <a:spcBef>
                <a:spcPts val="0"/>
              </a:spcBef>
              <a:spcAft>
                <a:spcPts val="0"/>
              </a:spcAft>
              <a:buNone/>
            </a:pPr>
            <a:r>
              <a:rPr lang="en" sz="1900">
                <a:solidFill>
                  <a:schemeClr val="dk1"/>
                </a:solidFill>
                <a:highlight>
                  <a:srgbClr val="FFFFFF"/>
                </a:highlight>
                <a:latin typeface="Times New Roman"/>
                <a:ea typeface="Times New Roman"/>
                <a:cs typeface="Times New Roman"/>
                <a:sym typeface="Times New Roman"/>
              </a:rPr>
              <a:t> (1953-1961) Republican Party</a:t>
            </a:r>
            <a:endParaRPr sz="1700">
              <a:solidFill>
                <a:schemeClr val="dk1"/>
              </a:solidFill>
            </a:endParaRPr>
          </a:p>
        </p:txBody>
      </p:sp>
      <p:sp>
        <p:nvSpPr>
          <p:cNvPr id="1006" name="Google Shape;1006;p99"/>
          <p:cNvSpPr txBox="1"/>
          <p:nvPr/>
        </p:nvSpPr>
        <p:spPr>
          <a:xfrm>
            <a:off x="311700" y="2283975"/>
            <a:ext cx="426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007" name="Google Shape;1007;p99"/>
          <p:cNvSpPr txBox="1"/>
          <p:nvPr/>
        </p:nvSpPr>
        <p:spPr>
          <a:xfrm>
            <a:off x="3854550" y="1264175"/>
            <a:ext cx="5450400" cy="39867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Born 1890</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34th President of the United States</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Interstate Highway System</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Space Race</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Korean War</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Eisenhower Doctrine</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1960 U-2 incident</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Civil Rights Act</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Desegregating Armed Forces</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Alaska and Hawaii admitted into the union</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22nd Amendment: 2 term Presidential limit</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VP: Richard Nixon</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Died 1969x,  78 years</a:t>
            </a:r>
            <a:endParaRPr sz="1900">
              <a:solidFill>
                <a:schemeClr val="dk1"/>
              </a:solidFill>
              <a:latin typeface="Times New Roman"/>
              <a:ea typeface="Times New Roman"/>
              <a:cs typeface="Times New Roman"/>
              <a:sym typeface="Times New Roman"/>
            </a:endParaRPr>
          </a:p>
        </p:txBody>
      </p:sp>
      <p:pic>
        <p:nvPicPr>
          <p:cNvPr id="1008" name="Google Shape;1008;p99"/>
          <p:cNvPicPr preferRelativeResize="0"/>
          <p:nvPr/>
        </p:nvPicPr>
        <p:blipFill>
          <a:blip r:embed="rId4">
            <a:alphaModFix/>
          </a:blip>
          <a:stretch>
            <a:fillRect/>
          </a:stretch>
        </p:blipFill>
        <p:spPr>
          <a:xfrm>
            <a:off x="141175" y="1561650"/>
            <a:ext cx="3495000" cy="3495000"/>
          </a:xfrm>
          <a:prstGeom prst="roundRect">
            <a:avLst>
              <a:gd fmla="val 16667" name="adj"/>
            </a:avLst>
          </a:prstGeom>
          <a:noFill/>
          <a:ln cap="flat" cmpd="sng" w="9525">
            <a:solidFill>
              <a:schemeClr val="dk1"/>
            </a:solidFill>
            <a:prstDash val="solid"/>
            <a:round/>
            <a:headEnd len="sm" w="sm" type="none"/>
            <a:tailEnd len="sm" w="sm" type="none"/>
          </a:ln>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1012" name="Shape 1012"/>
        <p:cNvGrpSpPr/>
        <p:nvPr/>
      </p:nvGrpSpPr>
      <p:grpSpPr>
        <a:xfrm>
          <a:off x="0" y="0"/>
          <a:ext cx="0" cy="0"/>
          <a:chOff x="0" y="0"/>
          <a:chExt cx="0" cy="0"/>
        </a:xfrm>
      </p:grpSpPr>
      <p:sp>
        <p:nvSpPr>
          <p:cNvPr id="1013" name="Google Shape;1013;p10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u="sng"/>
              <a:t>Dwight Eisenhower</a:t>
            </a:r>
            <a:endParaRPr b="1" u="sng"/>
          </a:p>
          <a:p>
            <a:pPr indent="0" lvl="0" marL="0" rtl="0" algn="ctr">
              <a:spcBef>
                <a:spcPts val="0"/>
              </a:spcBef>
              <a:spcAft>
                <a:spcPts val="0"/>
              </a:spcAft>
              <a:buNone/>
            </a:pPr>
            <a:r>
              <a:t/>
            </a:r>
            <a:endParaRPr b="1" u="sng"/>
          </a:p>
        </p:txBody>
      </p:sp>
      <p:sp>
        <p:nvSpPr>
          <p:cNvPr id="1014" name="Google Shape;1014;p100"/>
          <p:cNvSpPr txBox="1"/>
          <p:nvPr>
            <p:ph idx="1" type="body"/>
          </p:nvPr>
        </p:nvSpPr>
        <p:spPr>
          <a:xfrm>
            <a:off x="311700" y="1152475"/>
            <a:ext cx="42603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2100">
                <a:solidFill>
                  <a:schemeClr val="dk1"/>
                </a:solidFill>
              </a:rPr>
              <a:t>Fiscal Policy</a:t>
            </a:r>
            <a:endParaRPr b="1" sz="2100">
              <a:solidFill>
                <a:schemeClr val="dk1"/>
              </a:solidFill>
            </a:endParaRPr>
          </a:p>
          <a:p>
            <a:pPr indent="-361950" lvl="0" marL="457200" rtl="0" algn="l">
              <a:spcBef>
                <a:spcPts val="1200"/>
              </a:spcBef>
              <a:spcAft>
                <a:spcPts val="0"/>
              </a:spcAft>
              <a:buClr>
                <a:schemeClr val="dk1"/>
              </a:buClr>
              <a:buSzPts val="2100"/>
              <a:buChar char="●"/>
            </a:pPr>
            <a:r>
              <a:rPr b="1" lang="en" sz="2100">
                <a:solidFill>
                  <a:schemeClr val="dk1"/>
                </a:solidFill>
              </a:rPr>
              <a:t>Interstate</a:t>
            </a:r>
            <a:r>
              <a:rPr b="1" lang="en" sz="2100">
                <a:solidFill>
                  <a:schemeClr val="dk1"/>
                </a:solidFill>
              </a:rPr>
              <a:t> Highway</a:t>
            </a:r>
            <a:endParaRPr b="1" sz="2100">
              <a:solidFill>
                <a:schemeClr val="dk1"/>
              </a:solidFill>
            </a:endParaRPr>
          </a:p>
          <a:p>
            <a:pPr indent="-349250" lvl="1" marL="1371600" rtl="0" algn="l">
              <a:spcBef>
                <a:spcPts val="0"/>
              </a:spcBef>
              <a:spcAft>
                <a:spcPts val="0"/>
              </a:spcAft>
              <a:buClr>
                <a:schemeClr val="dk1"/>
              </a:buClr>
              <a:buSzPts val="1900"/>
              <a:buChar char="○"/>
            </a:pPr>
            <a:r>
              <a:rPr b="1" lang="en" sz="1900">
                <a:solidFill>
                  <a:schemeClr val="dk1"/>
                </a:solidFill>
              </a:rPr>
              <a:t>Economic Efficiency</a:t>
            </a:r>
            <a:endParaRPr b="1" sz="1900">
              <a:solidFill>
                <a:schemeClr val="dk1"/>
              </a:solidFill>
            </a:endParaRPr>
          </a:p>
          <a:p>
            <a:pPr indent="-349250" lvl="1" marL="1371600" rtl="0" algn="l">
              <a:spcBef>
                <a:spcPts val="0"/>
              </a:spcBef>
              <a:spcAft>
                <a:spcPts val="0"/>
              </a:spcAft>
              <a:buClr>
                <a:schemeClr val="dk1"/>
              </a:buClr>
              <a:buSzPts val="1900"/>
              <a:buChar char="○"/>
            </a:pPr>
            <a:r>
              <a:rPr b="1" lang="en" sz="1900">
                <a:solidFill>
                  <a:schemeClr val="dk1"/>
                </a:solidFill>
              </a:rPr>
              <a:t>Economic Productivity</a:t>
            </a:r>
            <a:endParaRPr b="1" sz="1900">
              <a:solidFill>
                <a:schemeClr val="dk1"/>
              </a:solidFill>
            </a:endParaRPr>
          </a:p>
          <a:p>
            <a:pPr indent="-361950" lvl="0" marL="457200" rtl="0" algn="l">
              <a:spcBef>
                <a:spcPts val="0"/>
              </a:spcBef>
              <a:spcAft>
                <a:spcPts val="0"/>
              </a:spcAft>
              <a:buClr>
                <a:schemeClr val="dk1"/>
              </a:buClr>
              <a:buSzPts val="2100"/>
              <a:buChar char="●"/>
            </a:pPr>
            <a:r>
              <a:rPr b="1" lang="en" sz="2100">
                <a:solidFill>
                  <a:schemeClr val="dk1"/>
                </a:solidFill>
              </a:rPr>
              <a:t>Civil Rights Act</a:t>
            </a:r>
            <a:endParaRPr b="1" sz="2100">
              <a:solidFill>
                <a:schemeClr val="dk1"/>
              </a:solidFill>
            </a:endParaRPr>
          </a:p>
          <a:p>
            <a:pPr indent="-349250" lvl="1" marL="1371600" rtl="0" algn="l">
              <a:spcBef>
                <a:spcPts val="0"/>
              </a:spcBef>
              <a:spcAft>
                <a:spcPts val="0"/>
              </a:spcAft>
              <a:buClr>
                <a:schemeClr val="dk1"/>
              </a:buClr>
              <a:buSzPts val="1900"/>
              <a:buChar char="○"/>
            </a:pPr>
            <a:r>
              <a:rPr b="1" lang="en" sz="1900">
                <a:solidFill>
                  <a:schemeClr val="dk1"/>
                </a:solidFill>
              </a:rPr>
              <a:t>Equal and better opportunities</a:t>
            </a:r>
            <a:endParaRPr b="1" sz="1900">
              <a:solidFill>
                <a:schemeClr val="dk1"/>
              </a:solidFill>
            </a:endParaRPr>
          </a:p>
        </p:txBody>
      </p:sp>
      <p:sp>
        <p:nvSpPr>
          <p:cNvPr id="1015" name="Google Shape;1015;p100"/>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b="1" lang="en" sz="1900">
                <a:solidFill>
                  <a:schemeClr val="dk1"/>
                </a:solidFill>
              </a:rPr>
              <a:t>Personal Finance</a:t>
            </a:r>
            <a:endParaRPr b="1" sz="1900">
              <a:solidFill>
                <a:schemeClr val="dk1"/>
              </a:solidFill>
            </a:endParaRPr>
          </a:p>
          <a:p>
            <a:pPr indent="-349250" lvl="0" marL="457200" rtl="0" algn="l">
              <a:spcBef>
                <a:spcPts val="1200"/>
              </a:spcBef>
              <a:spcAft>
                <a:spcPts val="0"/>
              </a:spcAft>
              <a:buClr>
                <a:schemeClr val="dk1"/>
              </a:buClr>
              <a:buSzPts val="1900"/>
              <a:buChar char="●"/>
            </a:pPr>
            <a:r>
              <a:rPr b="1" lang="en" sz="1900">
                <a:solidFill>
                  <a:schemeClr val="dk1"/>
                </a:solidFill>
              </a:rPr>
              <a:t>Buying or Leasing a car</a:t>
            </a:r>
            <a:endParaRPr b="1" sz="1900">
              <a:solidFill>
                <a:schemeClr val="dk1"/>
              </a:solidFill>
            </a:endParaRPr>
          </a:p>
          <a:p>
            <a:pPr indent="-349250" lvl="0" marL="457200" rtl="0" algn="l">
              <a:spcBef>
                <a:spcPts val="0"/>
              </a:spcBef>
              <a:spcAft>
                <a:spcPts val="0"/>
              </a:spcAft>
              <a:buClr>
                <a:schemeClr val="dk1"/>
              </a:buClr>
              <a:buSzPts val="1900"/>
              <a:buChar char="●"/>
            </a:pPr>
            <a:r>
              <a:rPr b="1" lang="en" sz="1900">
                <a:solidFill>
                  <a:schemeClr val="dk1"/>
                </a:solidFill>
              </a:rPr>
              <a:t>Taking the bus</a:t>
            </a:r>
            <a:endParaRPr b="1" sz="1900">
              <a:solidFill>
                <a:schemeClr val="dk1"/>
              </a:solidFill>
            </a:endParaRPr>
          </a:p>
          <a:p>
            <a:pPr indent="-349250" lvl="0" marL="457200" rtl="0" algn="l">
              <a:spcBef>
                <a:spcPts val="0"/>
              </a:spcBef>
              <a:spcAft>
                <a:spcPts val="0"/>
              </a:spcAft>
              <a:buClr>
                <a:schemeClr val="dk1"/>
              </a:buClr>
              <a:buSzPts val="1900"/>
              <a:buChar char="●"/>
            </a:pPr>
            <a:r>
              <a:rPr b="1" lang="en" sz="1900">
                <a:solidFill>
                  <a:schemeClr val="dk1"/>
                </a:solidFill>
              </a:rPr>
              <a:t>How to get to work</a:t>
            </a:r>
            <a:endParaRPr b="1" sz="1900">
              <a:solidFill>
                <a:schemeClr val="dk1"/>
              </a:solidFill>
            </a:endParaRPr>
          </a:p>
          <a:p>
            <a:pPr indent="-349250" lvl="0" marL="457200" rtl="0" algn="l">
              <a:spcBef>
                <a:spcPts val="0"/>
              </a:spcBef>
              <a:spcAft>
                <a:spcPts val="0"/>
              </a:spcAft>
              <a:buClr>
                <a:schemeClr val="dk1"/>
              </a:buClr>
              <a:buSzPts val="1900"/>
              <a:buChar char="●"/>
            </a:pPr>
            <a:r>
              <a:rPr b="1" lang="en" sz="1900">
                <a:solidFill>
                  <a:schemeClr val="dk1"/>
                </a:solidFill>
              </a:rPr>
              <a:t>Value of transportation:</a:t>
            </a:r>
            <a:endParaRPr b="1" sz="1900">
              <a:solidFill>
                <a:schemeClr val="dk1"/>
              </a:solidFill>
            </a:endParaRPr>
          </a:p>
          <a:p>
            <a:pPr indent="-336550" lvl="1" marL="914400" rtl="0" algn="l">
              <a:spcBef>
                <a:spcPts val="0"/>
              </a:spcBef>
              <a:spcAft>
                <a:spcPts val="0"/>
              </a:spcAft>
              <a:buClr>
                <a:schemeClr val="dk1"/>
              </a:buClr>
              <a:buSzPts val="1700"/>
              <a:buChar char="○"/>
            </a:pPr>
            <a:r>
              <a:rPr b="1" lang="en" sz="1700">
                <a:solidFill>
                  <a:schemeClr val="dk1"/>
                </a:solidFill>
              </a:rPr>
              <a:t>Get to a doctor</a:t>
            </a:r>
            <a:endParaRPr b="1" sz="1700">
              <a:solidFill>
                <a:schemeClr val="dk1"/>
              </a:solidFill>
            </a:endParaRPr>
          </a:p>
          <a:p>
            <a:pPr indent="-336550" lvl="1" marL="914400" rtl="0" algn="l">
              <a:spcBef>
                <a:spcPts val="0"/>
              </a:spcBef>
              <a:spcAft>
                <a:spcPts val="0"/>
              </a:spcAft>
              <a:buClr>
                <a:schemeClr val="dk1"/>
              </a:buClr>
              <a:buSzPts val="1700"/>
              <a:buChar char="○"/>
            </a:pPr>
            <a:r>
              <a:rPr b="1" lang="en" sz="1700">
                <a:solidFill>
                  <a:schemeClr val="dk1"/>
                </a:solidFill>
              </a:rPr>
              <a:t>Take a vacation</a:t>
            </a:r>
            <a:endParaRPr b="1" sz="1700">
              <a:solidFill>
                <a:schemeClr val="dk1"/>
              </a:solidFill>
            </a:endParaRPr>
          </a:p>
          <a:p>
            <a:pPr indent="-336550" lvl="1" marL="914400" rtl="0" algn="l">
              <a:spcBef>
                <a:spcPts val="0"/>
              </a:spcBef>
              <a:spcAft>
                <a:spcPts val="0"/>
              </a:spcAft>
              <a:buClr>
                <a:schemeClr val="dk1"/>
              </a:buClr>
              <a:buSzPts val="1700"/>
              <a:buChar char="○"/>
            </a:pPr>
            <a:r>
              <a:rPr b="1" lang="en" sz="1700">
                <a:solidFill>
                  <a:schemeClr val="dk1"/>
                </a:solidFill>
              </a:rPr>
              <a:t>Get to work</a:t>
            </a:r>
            <a:endParaRPr b="1" sz="1700">
              <a:solidFill>
                <a:schemeClr val="dk1"/>
              </a:solidFill>
            </a:endParaRPr>
          </a:p>
          <a:p>
            <a:pPr indent="-336550" lvl="1" marL="914400" rtl="0" algn="l">
              <a:spcBef>
                <a:spcPts val="0"/>
              </a:spcBef>
              <a:spcAft>
                <a:spcPts val="0"/>
              </a:spcAft>
              <a:buClr>
                <a:schemeClr val="dk1"/>
              </a:buClr>
              <a:buSzPts val="1700"/>
              <a:buChar char="○"/>
            </a:pPr>
            <a:r>
              <a:rPr b="1" lang="en" sz="1700">
                <a:solidFill>
                  <a:schemeClr val="dk1"/>
                </a:solidFill>
              </a:rPr>
              <a:t>Visit family</a:t>
            </a:r>
            <a:endParaRPr b="1" sz="1700">
              <a:solidFill>
                <a:schemeClr val="dk1"/>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E5FA">
            <a:alpha val="69050"/>
          </a:srgbClr>
        </a:solidFill>
      </p:bgPr>
    </p:bg>
    <p:spTree>
      <p:nvGrpSpPr>
        <p:cNvPr id="1019" name="Shape 1019"/>
        <p:cNvGrpSpPr/>
        <p:nvPr/>
      </p:nvGrpSpPr>
      <p:grpSpPr>
        <a:xfrm>
          <a:off x="0" y="0"/>
          <a:ext cx="0" cy="0"/>
          <a:chOff x="0" y="0"/>
          <a:chExt cx="0" cy="0"/>
        </a:xfrm>
      </p:grpSpPr>
      <p:sp>
        <p:nvSpPr>
          <p:cNvPr id="1020" name="Google Shape;1020;p101"/>
          <p:cNvSpPr txBox="1"/>
          <p:nvPr>
            <p:ph type="title"/>
          </p:nvPr>
        </p:nvSpPr>
        <p:spPr>
          <a:xfrm>
            <a:off x="4726699" y="156200"/>
            <a:ext cx="43620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The Interstate Highway System</a:t>
            </a:r>
            <a:endParaRPr/>
          </a:p>
        </p:txBody>
      </p:sp>
      <p:sp>
        <p:nvSpPr>
          <p:cNvPr id="1021" name="Google Shape;1021;p101"/>
          <p:cNvSpPr txBox="1"/>
          <p:nvPr>
            <p:ph idx="1" type="body"/>
          </p:nvPr>
        </p:nvSpPr>
        <p:spPr>
          <a:xfrm>
            <a:off x="4875725" y="4300350"/>
            <a:ext cx="4157400" cy="7344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SzPts val="523"/>
              <a:buNone/>
            </a:pPr>
            <a:r>
              <a:rPr lang="en" sz="1070" u="sng">
                <a:solidFill>
                  <a:schemeClr val="hlink"/>
                </a:solidFill>
                <a:hlinkClick r:id="rId3"/>
              </a:rPr>
              <a:t>http://www.publicpurpose.com/freeway1.htm#:~:text=The%20interstate%20highway%20system%20has%20had%20a%20profound%20effect%20upon,costs%20have%20been%20reduced%20substantially</a:t>
            </a:r>
            <a:r>
              <a:rPr lang="en" sz="1070"/>
              <a:t> </a:t>
            </a:r>
            <a:endParaRPr sz="1070"/>
          </a:p>
        </p:txBody>
      </p:sp>
      <p:sp>
        <p:nvSpPr>
          <p:cNvPr id="1022" name="Google Shape;1022;p101"/>
          <p:cNvSpPr txBox="1"/>
          <p:nvPr>
            <p:ph idx="2" type="body"/>
          </p:nvPr>
        </p:nvSpPr>
        <p:spPr>
          <a:xfrm>
            <a:off x="-55775" y="156200"/>
            <a:ext cx="4782600" cy="4987200"/>
          </a:xfrm>
          <a:prstGeom prst="rect">
            <a:avLst/>
          </a:prstGeom>
        </p:spPr>
        <p:txBody>
          <a:bodyPr anchorCtr="0" anchor="t" bIns="91425" lIns="91425" spcFirstLastPara="1" rIns="91425" wrap="square" tIns="91425">
            <a:noAutofit/>
          </a:bodyPr>
          <a:lstStyle/>
          <a:p>
            <a:pPr indent="-317500" lvl="0" marL="457200" rtl="0" algn="l">
              <a:spcBef>
                <a:spcPts val="1200"/>
              </a:spcBef>
              <a:spcAft>
                <a:spcPts val="0"/>
              </a:spcAft>
              <a:buClr>
                <a:schemeClr val="dk1"/>
              </a:buClr>
              <a:buSzPts val="1400"/>
              <a:buFont typeface="Times New Roman"/>
              <a:buChar char="●"/>
            </a:pPr>
            <a:r>
              <a:rPr lang="en">
                <a:solidFill>
                  <a:schemeClr val="dk1"/>
                </a:solidFill>
                <a:latin typeface="Times New Roman"/>
                <a:ea typeface="Times New Roman"/>
                <a:cs typeface="Times New Roman"/>
                <a:sym typeface="Times New Roman"/>
              </a:rPr>
              <a:t>The interstate highway system has had a profound effect upon the American economy and </a:t>
            </a:r>
            <a:r>
              <a:rPr lang="en">
                <a:solidFill>
                  <a:schemeClr val="dk1"/>
                </a:solidFill>
                <a:highlight>
                  <a:srgbClr val="FFFF00"/>
                </a:highlight>
                <a:latin typeface="Times New Roman"/>
                <a:ea typeface="Times New Roman"/>
                <a:cs typeface="Times New Roman"/>
                <a:sym typeface="Times New Roman"/>
              </a:rPr>
              <a:t>contributed significantly to improved economic efficiency and productivity</a:t>
            </a:r>
            <a:r>
              <a:rPr lang="en">
                <a:solidFill>
                  <a:schemeClr val="dk1"/>
                </a:solidFill>
                <a:latin typeface="Times New Roman"/>
                <a:ea typeface="Times New Roman"/>
                <a:cs typeface="Times New Roman"/>
                <a:sym typeface="Times New Roman"/>
              </a:rPr>
              <a:t>.</a:t>
            </a:r>
            <a:endParaRPr>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a:solidFill>
                  <a:schemeClr val="dk1"/>
                </a:solidFill>
                <a:latin typeface="Times New Roman"/>
                <a:ea typeface="Times New Roman"/>
                <a:cs typeface="Times New Roman"/>
                <a:sym typeface="Times New Roman"/>
              </a:rPr>
              <a:t>By increasing speed and expanding access, </a:t>
            </a:r>
            <a:r>
              <a:rPr lang="en">
                <a:solidFill>
                  <a:schemeClr val="dk1"/>
                </a:solidFill>
                <a:highlight>
                  <a:srgbClr val="FFFF00"/>
                </a:highlight>
                <a:latin typeface="Times New Roman"/>
                <a:ea typeface="Times New Roman"/>
                <a:cs typeface="Times New Roman"/>
                <a:sym typeface="Times New Roman"/>
              </a:rPr>
              <a:t>freight costs have been reduced substantially</a:t>
            </a:r>
            <a:r>
              <a:rPr lang="en">
                <a:solidFill>
                  <a:schemeClr val="dk1"/>
                </a:solidFill>
                <a:latin typeface="Times New Roman"/>
                <a:ea typeface="Times New Roman"/>
                <a:cs typeface="Times New Roman"/>
                <a:sym typeface="Times New Roman"/>
              </a:rPr>
              <a:t>. Tractor-trailer operating costs have been estimated at 17 percent lower on interstate highways than other highways.</a:t>
            </a:r>
            <a:endParaRPr>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a:solidFill>
                  <a:schemeClr val="dk1"/>
                </a:solidFill>
                <a:highlight>
                  <a:srgbClr val="FFFF00"/>
                </a:highlight>
                <a:latin typeface="Times New Roman"/>
                <a:ea typeface="Times New Roman"/>
                <a:cs typeface="Times New Roman"/>
                <a:sym typeface="Times New Roman"/>
              </a:rPr>
              <a:t>Each dollar of investment in highways produces an annual reduction in product costs of 23.4 cents</a:t>
            </a:r>
            <a:r>
              <a:rPr lang="en">
                <a:solidFill>
                  <a:schemeClr val="dk1"/>
                </a:solidFill>
                <a:latin typeface="Times New Roman"/>
                <a:ea typeface="Times New Roman"/>
                <a:cs typeface="Times New Roman"/>
                <a:sym typeface="Times New Roman"/>
              </a:rPr>
              <a:t>, with larger cost reductions in the early years and smaller reductions in more recent years. (1996)</a:t>
            </a:r>
            <a:endParaRPr>
              <a:solidFill>
                <a:schemeClr val="dk1"/>
              </a:solidFill>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b="1" lang="en">
                <a:solidFill>
                  <a:schemeClr val="dk1"/>
                </a:solidFill>
                <a:latin typeface="Times New Roman"/>
                <a:ea typeface="Times New Roman"/>
                <a:cs typeface="Times New Roman"/>
                <a:sym typeface="Times New Roman"/>
              </a:rPr>
              <a:t>After </a:t>
            </a:r>
            <a:r>
              <a:rPr b="1" lang="en">
                <a:solidFill>
                  <a:schemeClr val="dk1"/>
                </a:solidFill>
                <a:uFill>
                  <a:noFill/>
                </a:uFill>
                <a:latin typeface="Times New Roman"/>
                <a:ea typeface="Times New Roman"/>
                <a:cs typeface="Times New Roman"/>
                <a:sym typeface="Times New Roman"/>
                <a:hlinkClick r:id="rId4">
                  <a:extLst>
                    <a:ext uri="{A12FA001-AC4F-418D-AE19-62706E023703}">
                      <ahyp:hlinkClr val="tx"/>
                    </a:ext>
                  </a:extLst>
                </a:hlinkClick>
              </a:rPr>
              <a:t>Dwight D. Eisenhower</a:t>
            </a:r>
            <a:r>
              <a:rPr b="1" lang="en">
                <a:solidFill>
                  <a:schemeClr val="dk1"/>
                </a:solidFill>
                <a:latin typeface="Times New Roman"/>
                <a:ea typeface="Times New Roman"/>
                <a:cs typeface="Times New Roman"/>
                <a:sym typeface="Times New Roman"/>
              </a:rPr>
              <a:t> became president in 1953, his administration developed a proposal for an interstate highway system, eventually resulting in the </a:t>
            </a:r>
            <a:r>
              <a:rPr b="1" lang="en">
                <a:solidFill>
                  <a:schemeClr val="dk1"/>
                </a:solidFill>
                <a:highlight>
                  <a:srgbClr val="FFFF00"/>
                </a:highlight>
                <a:latin typeface="Times New Roman"/>
                <a:ea typeface="Times New Roman"/>
                <a:cs typeface="Times New Roman"/>
                <a:sym typeface="Times New Roman"/>
              </a:rPr>
              <a:t>passage of the Federal Aid Highway Act of 1956.</a:t>
            </a:r>
            <a:endParaRPr b="1">
              <a:solidFill>
                <a:schemeClr val="dk1"/>
              </a:solidFill>
              <a:highlight>
                <a:srgbClr val="FFFF00"/>
              </a:highlight>
              <a:latin typeface="Times New Roman"/>
              <a:ea typeface="Times New Roman"/>
              <a:cs typeface="Times New Roman"/>
              <a:sym typeface="Times New Roman"/>
            </a:endParaRPr>
          </a:p>
          <a:p>
            <a:pPr indent="-317500" lvl="0" marL="457200" rtl="0" algn="l">
              <a:spcBef>
                <a:spcPts val="0"/>
              </a:spcBef>
              <a:spcAft>
                <a:spcPts val="0"/>
              </a:spcAft>
              <a:buClr>
                <a:schemeClr val="dk1"/>
              </a:buClr>
              <a:buSzPts val="1400"/>
              <a:buFont typeface="Times New Roman"/>
              <a:buChar char="●"/>
            </a:pPr>
            <a:r>
              <a:rPr lang="en">
                <a:solidFill>
                  <a:schemeClr val="dk1"/>
                </a:solidFill>
                <a:latin typeface="Times New Roman"/>
                <a:ea typeface="Times New Roman"/>
                <a:cs typeface="Times New Roman"/>
                <a:sym typeface="Times New Roman"/>
              </a:rPr>
              <a:t>Unlike the earlier U.S. Highway System, the Interstates were designed to be an all-freeway system, with </a:t>
            </a:r>
            <a:r>
              <a:rPr lang="en">
                <a:solidFill>
                  <a:schemeClr val="dk1"/>
                </a:solidFill>
                <a:highlight>
                  <a:srgbClr val="FFFF00"/>
                </a:highlight>
                <a:latin typeface="Times New Roman"/>
                <a:ea typeface="Times New Roman"/>
                <a:cs typeface="Times New Roman"/>
                <a:sym typeface="Times New Roman"/>
              </a:rPr>
              <a:t>nationally unified standards</a:t>
            </a:r>
            <a:r>
              <a:rPr lang="en">
                <a:solidFill>
                  <a:schemeClr val="dk1"/>
                </a:solidFill>
                <a:latin typeface="Times New Roman"/>
                <a:ea typeface="Times New Roman"/>
                <a:cs typeface="Times New Roman"/>
                <a:sym typeface="Times New Roman"/>
              </a:rPr>
              <a:t> for construction and signage. </a:t>
            </a:r>
            <a:endParaRPr>
              <a:solidFill>
                <a:schemeClr val="dk1"/>
              </a:solidFill>
              <a:latin typeface="Times New Roman"/>
              <a:ea typeface="Times New Roman"/>
              <a:cs typeface="Times New Roman"/>
              <a:sym typeface="Times New Roman"/>
            </a:endParaRPr>
          </a:p>
        </p:txBody>
      </p:sp>
      <p:pic>
        <p:nvPicPr>
          <p:cNvPr id="1023" name="Google Shape;1023;p101"/>
          <p:cNvPicPr preferRelativeResize="0"/>
          <p:nvPr/>
        </p:nvPicPr>
        <p:blipFill>
          <a:blip r:embed="rId5">
            <a:alphaModFix/>
          </a:blip>
          <a:stretch>
            <a:fillRect/>
          </a:stretch>
        </p:blipFill>
        <p:spPr>
          <a:xfrm>
            <a:off x="4726687" y="683014"/>
            <a:ext cx="4361875" cy="2914526"/>
          </a:xfrm>
          <a:prstGeom prst="rect">
            <a:avLst/>
          </a:prstGeom>
          <a:noFill/>
          <a:ln>
            <a:noFill/>
          </a:ln>
        </p:spPr>
      </p:pic>
      <p:sp>
        <p:nvSpPr>
          <p:cNvPr id="1024" name="Google Shape;1024;p101"/>
          <p:cNvSpPr txBox="1"/>
          <p:nvPr/>
        </p:nvSpPr>
        <p:spPr>
          <a:xfrm>
            <a:off x="4875725" y="3748850"/>
            <a:ext cx="3956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t>FDR’s </a:t>
            </a:r>
            <a:r>
              <a:rPr lang="en"/>
              <a:t>hand drawn</a:t>
            </a:r>
            <a:r>
              <a:rPr lang="en"/>
              <a:t> map.</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21"/>
          <p:cNvPicPr preferRelativeResize="0"/>
          <p:nvPr/>
        </p:nvPicPr>
        <p:blipFill>
          <a:blip r:embed="rId3">
            <a:alphaModFix amt="10000"/>
          </a:blip>
          <a:stretch>
            <a:fillRect/>
          </a:stretch>
        </p:blipFill>
        <p:spPr>
          <a:xfrm>
            <a:off x="1600450" y="0"/>
            <a:ext cx="5943123" cy="5143500"/>
          </a:xfrm>
          <a:prstGeom prst="rect">
            <a:avLst/>
          </a:prstGeom>
          <a:noFill/>
          <a:ln>
            <a:noFill/>
          </a:ln>
        </p:spPr>
      </p:pic>
      <p:sp>
        <p:nvSpPr>
          <p:cNvPr id="169" name="Google Shape;169;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457200" lvl="0" marL="3200400" rtl="0" algn="l">
              <a:spcBef>
                <a:spcPts val="0"/>
              </a:spcBef>
              <a:spcAft>
                <a:spcPts val="0"/>
              </a:spcAft>
              <a:buClr>
                <a:schemeClr val="dk1"/>
              </a:buClr>
              <a:buSzPts val="1100"/>
              <a:buFont typeface="Arial"/>
              <a:buNone/>
            </a:pPr>
            <a:r>
              <a:t/>
            </a:r>
            <a:endParaRPr b="1" i="1" sz="1950">
              <a:solidFill>
                <a:srgbClr val="414042"/>
              </a:solidFill>
              <a:latin typeface="Times New Roman"/>
              <a:ea typeface="Times New Roman"/>
              <a:cs typeface="Times New Roman"/>
              <a:sym typeface="Times New Roman"/>
            </a:endParaRPr>
          </a:p>
          <a:p>
            <a:pPr indent="0" lvl="0" marL="0" rtl="0" algn="l">
              <a:spcBef>
                <a:spcPts val="800"/>
              </a:spcBef>
              <a:spcAft>
                <a:spcPts val="1200"/>
              </a:spcAft>
              <a:buNone/>
            </a:pPr>
            <a:r>
              <a:t/>
            </a:r>
            <a:endParaRPr/>
          </a:p>
        </p:txBody>
      </p:sp>
      <p:sp>
        <p:nvSpPr>
          <p:cNvPr id="170" name="Google Shape;170;p21"/>
          <p:cNvSpPr txBox="1"/>
          <p:nvPr/>
        </p:nvSpPr>
        <p:spPr>
          <a:xfrm>
            <a:off x="55550" y="913100"/>
            <a:ext cx="8998200" cy="4432500"/>
          </a:xfrm>
          <a:prstGeom prst="rect">
            <a:avLst/>
          </a:prstGeom>
          <a:noFill/>
          <a:ln>
            <a:noFill/>
          </a:ln>
        </p:spPr>
        <p:txBody>
          <a:bodyPr anchorCtr="0" anchor="t" bIns="91425" lIns="91425" spcFirstLastPara="1" rIns="91425" wrap="square" tIns="91425">
            <a:spAutoFit/>
          </a:bodyPr>
          <a:lstStyle/>
          <a:p>
            <a:pPr indent="-346075" lvl="0" marL="457200" rtl="0" algn="l">
              <a:lnSpc>
                <a:spcPct val="115000"/>
              </a:lnSpc>
              <a:spcBef>
                <a:spcPts val="0"/>
              </a:spcBef>
              <a:spcAft>
                <a:spcPts val="0"/>
              </a:spcAft>
              <a:buClr>
                <a:schemeClr val="dk1"/>
              </a:buClr>
              <a:buSzPts val="1850"/>
              <a:buFont typeface="Times New Roman"/>
              <a:buChar char="●"/>
            </a:pPr>
            <a:r>
              <a:rPr lang="en" sz="1850">
                <a:solidFill>
                  <a:schemeClr val="dk1"/>
                </a:solidFill>
                <a:latin typeface="Times New Roman"/>
                <a:ea typeface="Times New Roman"/>
                <a:cs typeface="Times New Roman"/>
                <a:sym typeface="Times New Roman"/>
              </a:rPr>
              <a:t>The most interesting application today (for confidence), however, is considering the stock market and investments.</a:t>
            </a:r>
            <a:endParaRPr sz="1850">
              <a:solidFill>
                <a:schemeClr val="dk1"/>
              </a:solidFill>
              <a:latin typeface="Times New Roman"/>
              <a:ea typeface="Times New Roman"/>
              <a:cs typeface="Times New Roman"/>
              <a:sym typeface="Times New Roman"/>
            </a:endParaRPr>
          </a:p>
          <a:p>
            <a:pPr indent="-346075" lvl="0" marL="457200" rtl="0" algn="l">
              <a:lnSpc>
                <a:spcPct val="115000"/>
              </a:lnSpc>
              <a:spcBef>
                <a:spcPts val="0"/>
              </a:spcBef>
              <a:spcAft>
                <a:spcPts val="0"/>
              </a:spcAft>
              <a:buClr>
                <a:schemeClr val="dk1"/>
              </a:buClr>
              <a:buSzPts val="1850"/>
              <a:buFont typeface="Times New Roman"/>
              <a:buChar char="●"/>
            </a:pPr>
            <a:r>
              <a:rPr lang="en" sz="1850">
                <a:solidFill>
                  <a:schemeClr val="dk1"/>
                </a:solidFill>
                <a:latin typeface="Times New Roman"/>
                <a:ea typeface="Times New Roman"/>
                <a:cs typeface="Times New Roman"/>
                <a:sym typeface="Times New Roman"/>
              </a:rPr>
              <a:t>One of the </a:t>
            </a:r>
            <a:r>
              <a:rPr lang="en" sz="1850">
                <a:solidFill>
                  <a:schemeClr val="dk1"/>
                </a:solidFill>
                <a:highlight>
                  <a:srgbClr val="FFFF00"/>
                </a:highlight>
                <a:latin typeface="Times New Roman"/>
                <a:ea typeface="Times New Roman"/>
                <a:cs typeface="Times New Roman"/>
                <a:sym typeface="Times New Roman"/>
              </a:rPr>
              <a:t>biggest hurdles</a:t>
            </a:r>
            <a:r>
              <a:rPr lang="en" sz="1850">
                <a:solidFill>
                  <a:schemeClr val="dk1"/>
                </a:solidFill>
                <a:latin typeface="Times New Roman"/>
                <a:ea typeface="Times New Roman"/>
                <a:cs typeface="Times New Roman"/>
                <a:sym typeface="Times New Roman"/>
              </a:rPr>
              <a:t> financial planners, and ordinary people for that matter, face </a:t>
            </a:r>
            <a:r>
              <a:rPr lang="en" sz="1850">
                <a:solidFill>
                  <a:schemeClr val="dk1"/>
                </a:solidFill>
                <a:highlight>
                  <a:srgbClr val="FFFF00"/>
                </a:highlight>
                <a:latin typeface="Times New Roman"/>
                <a:ea typeface="Times New Roman"/>
                <a:cs typeface="Times New Roman"/>
                <a:sym typeface="Times New Roman"/>
              </a:rPr>
              <a:t>are the impacts of the unpredictable ups and downs of the market and how it affects people’s investments for the future. </a:t>
            </a:r>
            <a:endParaRPr sz="1850">
              <a:solidFill>
                <a:schemeClr val="dk1"/>
              </a:solidFill>
              <a:highlight>
                <a:srgbClr val="FFFF00"/>
              </a:highlight>
              <a:latin typeface="Times New Roman"/>
              <a:ea typeface="Times New Roman"/>
              <a:cs typeface="Times New Roman"/>
              <a:sym typeface="Times New Roman"/>
            </a:endParaRPr>
          </a:p>
          <a:p>
            <a:pPr indent="-346075" lvl="0" marL="457200" rtl="0" algn="l">
              <a:lnSpc>
                <a:spcPct val="115000"/>
              </a:lnSpc>
              <a:spcBef>
                <a:spcPts val="0"/>
              </a:spcBef>
              <a:spcAft>
                <a:spcPts val="0"/>
              </a:spcAft>
              <a:buClr>
                <a:schemeClr val="dk1"/>
              </a:buClr>
              <a:buSzPts val="1850"/>
              <a:buFont typeface="Times New Roman"/>
              <a:buChar char="●"/>
            </a:pPr>
            <a:r>
              <a:rPr lang="en" sz="1850">
                <a:solidFill>
                  <a:schemeClr val="dk1"/>
                </a:solidFill>
                <a:latin typeface="Times New Roman"/>
                <a:ea typeface="Times New Roman"/>
                <a:cs typeface="Times New Roman"/>
                <a:sym typeface="Times New Roman"/>
              </a:rPr>
              <a:t>Some trends and movements can be predicted, but others can’t since above all the </a:t>
            </a:r>
            <a:r>
              <a:rPr lang="en" sz="1850">
                <a:solidFill>
                  <a:schemeClr val="dk1"/>
                </a:solidFill>
                <a:highlight>
                  <a:srgbClr val="FFFF00"/>
                </a:highlight>
                <a:latin typeface="Times New Roman"/>
                <a:ea typeface="Times New Roman"/>
                <a:cs typeface="Times New Roman"/>
                <a:sym typeface="Times New Roman"/>
              </a:rPr>
              <a:t>stock market is based on emotions, and is therefore volatile. A fluctuation in the market can lead investors to panic and make poor decisions, </a:t>
            </a:r>
            <a:r>
              <a:rPr lang="en" sz="1850">
                <a:solidFill>
                  <a:schemeClr val="dk1"/>
                </a:solidFill>
                <a:latin typeface="Times New Roman"/>
                <a:ea typeface="Times New Roman"/>
                <a:cs typeface="Times New Roman"/>
                <a:sym typeface="Times New Roman"/>
              </a:rPr>
              <a:t>and even the most reputable advisor is prone to making a bad call that costs clients dearly. </a:t>
            </a:r>
            <a:r>
              <a:rPr lang="en" sz="1850">
                <a:solidFill>
                  <a:schemeClr val="dk1"/>
                </a:solidFill>
                <a:highlight>
                  <a:srgbClr val="00FF00"/>
                </a:highlight>
                <a:latin typeface="Times New Roman"/>
                <a:ea typeface="Times New Roman"/>
                <a:cs typeface="Times New Roman"/>
                <a:sym typeface="Times New Roman"/>
              </a:rPr>
              <a:t>Common financial advice is for investors to largely ignore the market’s changes: a dip in the short term will be balanced out by long-term gains. When you’re investing, you have to play the long game, and maintaining your confidence, as Madison says, is the key to success.</a:t>
            </a:r>
            <a:endParaRPr sz="1850">
              <a:solidFill>
                <a:schemeClr val="dk1"/>
              </a:solidFill>
              <a:highlight>
                <a:srgbClr val="00FF00"/>
              </a:highlight>
              <a:latin typeface="Times New Roman"/>
              <a:ea typeface="Times New Roman"/>
              <a:cs typeface="Times New Roman"/>
              <a:sym typeface="Times New Roman"/>
            </a:endParaRPr>
          </a:p>
          <a:p>
            <a:pPr indent="0" lvl="0" marL="0" rtl="0" algn="l">
              <a:spcBef>
                <a:spcPts val="800"/>
              </a:spcBef>
              <a:spcAft>
                <a:spcPts val="0"/>
              </a:spcAft>
              <a:buNone/>
            </a:pPr>
            <a:r>
              <a:t/>
            </a:r>
            <a:endParaRPr/>
          </a:p>
        </p:txBody>
      </p:sp>
      <p:sp>
        <p:nvSpPr>
          <p:cNvPr id="171" name="Google Shape;171;p21"/>
          <p:cNvSpPr txBox="1"/>
          <p:nvPr/>
        </p:nvSpPr>
        <p:spPr>
          <a:xfrm>
            <a:off x="928200" y="266600"/>
            <a:ext cx="7287600" cy="646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3000"/>
              <a:t>James Madison</a:t>
            </a:r>
            <a:endParaRPr b="1" sz="3000"/>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5E5FA">
            <a:alpha val="69050"/>
          </a:srgbClr>
        </a:solidFill>
      </p:bgPr>
    </p:bg>
    <p:spTree>
      <p:nvGrpSpPr>
        <p:cNvPr id="1028" name="Shape 1028"/>
        <p:cNvGrpSpPr/>
        <p:nvPr/>
      </p:nvGrpSpPr>
      <p:grpSpPr>
        <a:xfrm>
          <a:off x="0" y="0"/>
          <a:ext cx="0" cy="0"/>
          <a:chOff x="0" y="0"/>
          <a:chExt cx="0" cy="0"/>
        </a:xfrm>
      </p:grpSpPr>
      <p:sp>
        <p:nvSpPr>
          <p:cNvPr id="1029" name="Google Shape;1029;p102"/>
          <p:cNvSpPr txBox="1"/>
          <p:nvPr>
            <p:ph type="title"/>
          </p:nvPr>
        </p:nvSpPr>
        <p:spPr>
          <a:xfrm>
            <a:off x="311700" y="110325"/>
            <a:ext cx="67368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The Interstate Highway System</a:t>
            </a:r>
            <a:endParaRPr/>
          </a:p>
        </p:txBody>
      </p:sp>
      <p:sp>
        <p:nvSpPr>
          <p:cNvPr id="1030" name="Google Shape;1030;p102"/>
          <p:cNvSpPr txBox="1"/>
          <p:nvPr>
            <p:ph idx="2" type="body"/>
          </p:nvPr>
        </p:nvSpPr>
        <p:spPr>
          <a:xfrm>
            <a:off x="78100" y="580175"/>
            <a:ext cx="7363800" cy="4429500"/>
          </a:xfrm>
          <a:prstGeom prst="rect">
            <a:avLst/>
          </a:prstGeom>
        </p:spPr>
        <p:txBody>
          <a:bodyPr anchorCtr="0" anchor="t" bIns="91425" lIns="91425" spcFirstLastPara="1" rIns="91425" wrap="square" tIns="91425">
            <a:noAutofit/>
          </a:bodyPr>
          <a:lstStyle/>
          <a:p>
            <a:pPr indent="-317500" lvl="0" marL="457200" rtl="0" algn="l">
              <a:spcBef>
                <a:spcPts val="500"/>
              </a:spcBef>
              <a:spcAft>
                <a:spcPts val="0"/>
              </a:spcAft>
              <a:buClr>
                <a:schemeClr val="dk1"/>
              </a:buClr>
              <a:buSzPts val="1400"/>
              <a:buChar char="●"/>
            </a:pPr>
            <a:r>
              <a:rPr lang="en">
                <a:solidFill>
                  <a:schemeClr val="dk1"/>
                </a:solidFill>
              </a:rPr>
              <a:t>The Interstate Highway System gained a champion in President Dwight D. Eisenhower, who was </a:t>
            </a:r>
            <a:r>
              <a:rPr lang="en">
                <a:solidFill>
                  <a:schemeClr val="dk1"/>
                </a:solidFill>
                <a:highlight>
                  <a:srgbClr val="FFFF00"/>
                </a:highlight>
              </a:rPr>
              <a:t>influenced by his experiences as a young Army officer</a:t>
            </a:r>
            <a:r>
              <a:rPr lang="en">
                <a:solidFill>
                  <a:schemeClr val="dk1"/>
                </a:solidFill>
              </a:rPr>
              <a:t> crossing the country in the 1919 Motor Transport Corps convoy that drove in part on the </a:t>
            </a:r>
            <a:r>
              <a:rPr lang="en">
                <a:solidFill>
                  <a:schemeClr val="dk1"/>
                </a:solidFill>
                <a:uFill>
                  <a:noFill/>
                </a:uFill>
                <a:hlinkClick r:id="rId3">
                  <a:extLst>
                    <a:ext uri="{A12FA001-AC4F-418D-AE19-62706E023703}">
                      <ahyp:hlinkClr val="tx"/>
                    </a:ext>
                  </a:extLst>
                </a:hlinkClick>
              </a:rPr>
              <a:t>Lincoln Highway</a:t>
            </a:r>
            <a:r>
              <a:rPr lang="en">
                <a:solidFill>
                  <a:schemeClr val="dk1"/>
                </a:solidFill>
              </a:rPr>
              <a:t>, the first road across America. </a:t>
            </a:r>
            <a:r>
              <a:rPr lang="en">
                <a:solidFill>
                  <a:schemeClr val="dk1"/>
                </a:solidFill>
                <a:highlight>
                  <a:srgbClr val="FFFF00"/>
                </a:highlight>
              </a:rPr>
              <a:t>He recalled that, "The old convoy had started me thinking about good two-lane highways... the wisdom of broader ribbons across our land."</a:t>
            </a:r>
            <a:r>
              <a:rPr baseline="30000" lang="en">
                <a:solidFill>
                  <a:schemeClr val="dk1"/>
                </a:solidFill>
                <a:highlight>
                  <a:srgbClr val="FFFF00"/>
                </a:highlight>
              </a:rPr>
              <a:t> </a:t>
            </a:r>
            <a:r>
              <a:rPr lang="en">
                <a:solidFill>
                  <a:schemeClr val="dk1"/>
                </a:solidFill>
              </a:rPr>
              <a:t>Eisenhower also gained an appreciation of the </a:t>
            </a:r>
            <a:r>
              <a:rPr lang="en">
                <a:solidFill>
                  <a:schemeClr val="dk1"/>
                </a:solidFill>
                <a:uFill>
                  <a:noFill/>
                </a:uFill>
                <a:hlinkClick r:id="rId4">
                  <a:extLst>
                    <a:ext uri="{A12FA001-AC4F-418D-AE19-62706E023703}">
                      <ahyp:hlinkClr val="tx"/>
                    </a:ext>
                  </a:extLst>
                </a:hlinkClick>
              </a:rPr>
              <a:t>Reichsautobahn</a:t>
            </a:r>
            <a:r>
              <a:rPr lang="en">
                <a:solidFill>
                  <a:schemeClr val="dk1"/>
                </a:solidFill>
              </a:rPr>
              <a:t> system, the first "national" implementation of modern </a:t>
            </a:r>
            <a:r>
              <a:rPr b="1" lang="en">
                <a:solidFill>
                  <a:schemeClr val="dk1"/>
                </a:solidFill>
              </a:rPr>
              <a:t>Germany's </a:t>
            </a:r>
            <a:r>
              <a:rPr b="1" lang="en">
                <a:solidFill>
                  <a:schemeClr val="dk1"/>
                </a:solidFill>
                <a:uFill>
                  <a:noFill/>
                </a:uFill>
                <a:hlinkClick r:id="rId5">
                  <a:extLst>
                    <a:ext uri="{A12FA001-AC4F-418D-AE19-62706E023703}">
                      <ahyp:hlinkClr val="tx"/>
                    </a:ext>
                  </a:extLst>
                </a:hlinkClick>
              </a:rPr>
              <a:t>Autobahn</a:t>
            </a:r>
            <a:r>
              <a:rPr b="1" lang="en">
                <a:solidFill>
                  <a:schemeClr val="dk1"/>
                </a:solidFill>
              </a:rPr>
              <a:t> network</a:t>
            </a:r>
            <a:r>
              <a:rPr lang="en">
                <a:solidFill>
                  <a:schemeClr val="dk1"/>
                </a:solidFill>
              </a:rPr>
              <a:t>, as a </a:t>
            </a:r>
            <a:r>
              <a:rPr b="1" lang="en">
                <a:solidFill>
                  <a:schemeClr val="dk1"/>
                </a:solidFill>
              </a:rPr>
              <a:t>necessary component of a national defense system</a:t>
            </a:r>
            <a:r>
              <a:rPr lang="en">
                <a:solidFill>
                  <a:schemeClr val="dk1"/>
                </a:solidFill>
              </a:rPr>
              <a:t> while he was serving as </a:t>
            </a:r>
            <a:r>
              <a:rPr lang="en">
                <a:solidFill>
                  <a:schemeClr val="dk1"/>
                </a:solidFill>
                <a:uFill>
                  <a:noFill/>
                </a:uFill>
                <a:hlinkClick r:id="rId6">
                  <a:extLst>
                    <a:ext uri="{A12FA001-AC4F-418D-AE19-62706E023703}">
                      <ahyp:hlinkClr val="tx"/>
                    </a:ext>
                  </a:extLst>
                </a:hlinkClick>
              </a:rPr>
              <a:t>Supreme Commander</a:t>
            </a:r>
            <a:r>
              <a:rPr lang="en">
                <a:solidFill>
                  <a:schemeClr val="dk1"/>
                </a:solidFill>
              </a:rPr>
              <a:t> of </a:t>
            </a:r>
            <a:r>
              <a:rPr lang="en">
                <a:solidFill>
                  <a:schemeClr val="dk1"/>
                </a:solidFill>
                <a:uFill>
                  <a:noFill/>
                </a:uFill>
                <a:hlinkClick r:id="rId7">
                  <a:extLst>
                    <a:ext uri="{A12FA001-AC4F-418D-AE19-62706E023703}">
                      <ahyp:hlinkClr val="tx"/>
                    </a:ext>
                  </a:extLst>
                </a:hlinkClick>
              </a:rPr>
              <a:t>Allied Forces</a:t>
            </a:r>
            <a:r>
              <a:rPr lang="en">
                <a:solidFill>
                  <a:schemeClr val="dk1"/>
                </a:solidFill>
              </a:rPr>
              <a:t> in Europe during </a:t>
            </a:r>
            <a:r>
              <a:rPr lang="en">
                <a:solidFill>
                  <a:schemeClr val="dk1"/>
                </a:solidFill>
                <a:uFill>
                  <a:noFill/>
                </a:uFill>
                <a:hlinkClick r:id="rId8">
                  <a:extLst>
                    <a:ext uri="{A12FA001-AC4F-418D-AE19-62706E023703}">
                      <ahyp:hlinkClr val="tx"/>
                    </a:ext>
                  </a:extLst>
                </a:hlinkClick>
              </a:rPr>
              <a:t>World War II</a:t>
            </a:r>
            <a:r>
              <a:rPr lang="en">
                <a:solidFill>
                  <a:schemeClr val="dk1"/>
                </a:solidFill>
              </a:rPr>
              <a:t>. In 1954, Eisenhower appointed General </a:t>
            </a:r>
            <a:r>
              <a:rPr lang="en">
                <a:solidFill>
                  <a:schemeClr val="dk1"/>
                </a:solidFill>
                <a:uFill>
                  <a:noFill/>
                </a:uFill>
                <a:hlinkClick r:id="rId9">
                  <a:extLst>
                    <a:ext uri="{A12FA001-AC4F-418D-AE19-62706E023703}">
                      <ahyp:hlinkClr val="tx"/>
                    </a:ext>
                  </a:extLst>
                </a:hlinkClick>
              </a:rPr>
              <a:t>Lucius D. Clay</a:t>
            </a:r>
            <a:r>
              <a:rPr lang="en">
                <a:solidFill>
                  <a:schemeClr val="dk1"/>
                </a:solidFill>
              </a:rPr>
              <a:t> to head a committee charged with proposing an interstate highway system plan. </a:t>
            </a:r>
            <a:endParaRPr>
              <a:solidFill>
                <a:schemeClr val="dk1"/>
              </a:solidFill>
            </a:endParaRPr>
          </a:p>
          <a:p>
            <a:pPr indent="0" lvl="0" marL="457200" rtl="0" algn="l">
              <a:spcBef>
                <a:spcPts val="500"/>
              </a:spcBef>
              <a:spcAft>
                <a:spcPts val="0"/>
              </a:spcAft>
              <a:buNone/>
            </a:pPr>
            <a:r>
              <a:t/>
            </a:r>
            <a:endParaRPr>
              <a:solidFill>
                <a:schemeClr val="dk1"/>
              </a:solidFill>
            </a:endParaRPr>
          </a:p>
          <a:p>
            <a:pPr indent="-317500" lvl="0" marL="457200" rtl="0" algn="l">
              <a:spcBef>
                <a:spcPts val="500"/>
              </a:spcBef>
              <a:spcAft>
                <a:spcPts val="0"/>
              </a:spcAft>
              <a:buClr>
                <a:schemeClr val="dk1"/>
              </a:buClr>
              <a:buSzPts val="1400"/>
              <a:buFont typeface="Times New Roman"/>
              <a:buChar char="●"/>
            </a:pPr>
            <a:r>
              <a:rPr lang="en">
                <a:solidFill>
                  <a:schemeClr val="dk1"/>
                </a:solidFill>
              </a:rPr>
              <a:t>It was evident we needed better highways. We needed them for </a:t>
            </a:r>
            <a:r>
              <a:rPr lang="en">
                <a:solidFill>
                  <a:schemeClr val="dk1"/>
                </a:solidFill>
                <a:highlight>
                  <a:srgbClr val="FFFF00"/>
                </a:highlight>
              </a:rPr>
              <a:t>safety</a:t>
            </a:r>
            <a:r>
              <a:rPr lang="en">
                <a:solidFill>
                  <a:schemeClr val="dk1"/>
                </a:solidFill>
              </a:rPr>
              <a:t>, to </a:t>
            </a:r>
            <a:r>
              <a:rPr lang="en">
                <a:solidFill>
                  <a:schemeClr val="dk1"/>
                </a:solidFill>
                <a:highlight>
                  <a:srgbClr val="FFFF00"/>
                </a:highlight>
              </a:rPr>
              <a:t>accommodate more automobiles</a:t>
            </a:r>
            <a:r>
              <a:rPr lang="en">
                <a:solidFill>
                  <a:schemeClr val="dk1"/>
                </a:solidFill>
              </a:rPr>
              <a:t>. We needed them for </a:t>
            </a:r>
            <a:r>
              <a:rPr lang="en">
                <a:solidFill>
                  <a:schemeClr val="dk1"/>
                </a:solidFill>
                <a:highlight>
                  <a:srgbClr val="FFFF00"/>
                </a:highlight>
              </a:rPr>
              <a:t>defense purposes</a:t>
            </a:r>
            <a:r>
              <a:rPr lang="en">
                <a:solidFill>
                  <a:schemeClr val="dk1"/>
                </a:solidFill>
              </a:rPr>
              <a:t>, if that should ever be necessary. And we needed them for the economy. Not just as a public works measure, but for </a:t>
            </a:r>
            <a:r>
              <a:rPr lang="en">
                <a:solidFill>
                  <a:schemeClr val="dk1"/>
                </a:solidFill>
                <a:highlight>
                  <a:srgbClr val="FFFF00"/>
                </a:highlight>
              </a:rPr>
              <a:t>future growth</a:t>
            </a:r>
            <a:r>
              <a:rPr lang="en">
                <a:solidFill>
                  <a:schemeClr val="dk1"/>
                </a:solidFill>
              </a:rPr>
              <a:t>.</a:t>
            </a:r>
            <a:endParaRPr>
              <a:solidFill>
                <a:schemeClr val="dk1"/>
              </a:solidFill>
              <a:latin typeface="Times New Roman"/>
              <a:ea typeface="Times New Roman"/>
              <a:cs typeface="Times New Roman"/>
              <a:sym typeface="Times New Roman"/>
            </a:endParaRPr>
          </a:p>
        </p:txBody>
      </p:sp>
      <p:pic>
        <p:nvPicPr>
          <p:cNvPr id="1031" name="Google Shape;1031;p102"/>
          <p:cNvPicPr preferRelativeResize="0"/>
          <p:nvPr/>
        </p:nvPicPr>
        <p:blipFill>
          <a:blip r:embed="rId10">
            <a:alphaModFix/>
          </a:blip>
          <a:stretch>
            <a:fillRect/>
          </a:stretch>
        </p:blipFill>
        <p:spPr>
          <a:xfrm>
            <a:off x="7363800" y="0"/>
            <a:ext cx="1780200" cy="1335175"/>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103"/>
          <p:cNvSpPr txBox="1"/>
          <p:nvPr>
            <p:ph type="title"/>
          </p:nvPr>
        </p:nvSpPr>
        <p:spPr>
          <a:xfrm>
            <a:off x="0" y="66950"/>
            <a:ext cx="9144000" cy="9507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0"/>
              </a:spcBef>
              <a:spcAft>
                <a:spcPts val="0"/>
              </a:spcAft>
              <a:buClr>
                <a:schemeClr val="dk1"/>
              </a:buClr>
              <a:buSzPct val="32352"/>
              <a:buFont typeface="Arial"/>
              <a:buNone/>
            </a:pPr>
            <a:r>
              <a:rPr lang="en" sz="3400">
                <a:solidFill>
                  <a:srgbClr val="003366"/>
                </a:solidFill>
                <a:highlight>
                  <a:srgbClr val="FFFFFF"/>
                </a:highlight>
              </a:rPr>
              <a:t>Alexis de Tocqueville on Transportation in America</a:t>
            </a:r>
            <a:endParaRPr sz="3400">
              <a:solidFill>
                <a:srgbClr val="003366"/>
              </a:solidFill>
              <a:highlight>
                <a:srgbClr val="FFFFFF"/>
              </a:highlight>
            </a:endParaRPr>
          </a:p>
          <a:p>
            <a:pPr indent="0" lvl="0" marL="0" rtl="0" algn="l">
              <a:spcBef>
                <a:spcPts val="0"/>
              </a:spcBef>
              <a:spcAft>
                <a:spcPts val="0"/>
              </a:spcAft>
              <a:buNone/>
            </a:pPr>
            <a:r>
              <a:t/>
            </a:r>
            <a:endParaRPr/>
          </a:p>
        </p:txBody>
      </p:sp>
      <p:sp>
        <p:nvSpPr>
          <p:cNvPr id="1037" name="Google Shape;1037;p103"/>
          <p:cNvSpPr txBox="1"/>
          <p:nvPr>
            <p:ph idx="1" type="body"/>
          </p:nvPr>
        </p:nvSpPr>
        <p:spPr>
          <a:xfrm>
            <a:off x="0" y="650275"/>
            <a:ext cx="9238500" cy="644100"/>
          </a:xfrm>
          <a:prstGeom prst="rect">
            <a:avLst/>
          </a:prstGeom>
        </p:spPr>
        <p:txBody>
          <a:bodyPr anchorCtr="0" anchor="t" bIns="91425" lIns="91425" spcFirstLastPara="1" rIns="91425" wrap="square" tIns="91425">
            <a:normAutofit/>
          </a:bodyPr>
          <a:lstStyle/>
          <a:p>
            <a:pPr indent="0" lvl="0" marL="0" rtl="0" algn="ctr">
              <a:spcBef>
                <a:spcPts val="0"/>
              </a:spcBef>
              <a:spcAft>
                <a:spcPts val="1200"/>
              </a:spcAft>
              <a:buNone/>
            </a:pPr>
            <a:r>
              <a:rPr lang="en" u="sng">
                <a:solidFill>
                  <a:schemeClr val="hlink"/>
                </a:solidFill>
                <a:hlinkClick r:id="rId3"/>
              </a:rPr>
              <a:t>https://www.fhwa.dot.gov/infrastructure/alexis.cfm</a:t>
            </a:r>
            <a:r>
              <a:rPr lang="en"/>
              <a:t> </a:t>
            </a:r>
            <a:endParaRPr/>
          </a:p>
        </p:txBody>
      </p:sp>
      <p:pic>
        <p:nvPicPr>
          <p:cNvPr id="1038" name="Google Shape;1038;p103"/>
          <p:cNvPicPr preferRelativeResize="0"/>
          <p:nvPr/>
        </p:nvPicPr>
        <p:blipFill>
          <a:blip r:embed="rId4">
            <a:alphaModFix/>
          </a:blip>
          <a:stretch>
            <a:fillRect/>
          </a:stretch>
        </p:blipFill>
        <p:spPr>
          <a:xfrm>
            <a:off x="78075" y="1017650"/>
            <a:ext cx="8987851" cy="4005449"/>
          </a:xfrm>
          <a:prstGeom prst="rect">
            <a:avLst/>
          </a:prstGeom>
          <a:noFill/>
          <a:ln cap="flat" cmpd="sng" w="19050">
            <a:solidFill>
              <a:schemeClr val="dk1"/>
            </a:solidFill>
            <a:prstDash val="solid"/>
            <a:round/>
            <a:headEnd len="sm" w="sm" type="none"/>
            <a:tailEnd len="sm" w="sm" type="none"/>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130C8">
            <a:alpha val="25600"/>
          </a:srgbClr>
        </a:solidFill>
      </p:bgPr>
    </p:bg>
    <p:spTree>
      <p:nvGrpSpPr>
        <p:cNvPr id="1042" name="Shape 1042"/>
        <p:cNvGrpSpPr/>
        <p:nvPr/>
      </p:nvGrpSpPr>
      <p:grpSpPr>
        <a:xfrm>
          <a:off x="0" y="0"/>
          <a:ext cx="0" cy="0"/>
          <a:chOff x="0" y="0"/>
          <a:chExt cx="0" cy="0"/>
        </a:xfrm>
      </p:grpSpPr>
      <p:sp>
        <p:nvSpPr>
          <p:cNvPr id="1043" name="Google Shape;1043;p104"/>
          <p:cNvSpPr txBox="1"/>
          <p:nvPr>
            <p:ph type="title"/>
          </p:nvPr>
        </p:nvSpPr>
        <p:spPr>
          <a:xfrm>
            <a:off x="311700" y="247875"/>
            <a:ext cx="8520600" cy="769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b="1" lang="en" sz="3020"/>
              <a:t>Personal Finance</a:t>
            </a:r>
            <a:endParaRPr b="1" sz="3020"/>
          </a:p>
        </p:txBody>
      </p:sp>
      <p:sp>
        <p:nvSpPr>
          <p:cNvPr id="1044" name="Google Shape;1044;p104"/>
          <p:cNvSpPr txBox="1"/>
          <p:nvPr>
            <p:ph idx="1" type="body"/>
          </p:nvPr>
        </p:nvSpPr>
        <p:spPr>
          <a:xfrm>
            <a:off x="367475" y="1017675"/>
            <a:ext cx="6561300" cy="35511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AutoNum type="arabicPeriod"/>
            </a:pPr>
            <a:r>
              <a:rPr lang="en">
                <a:solidFill>
                  <a:schemeClr val="dk1"/>
                </a:solidFill>
              </a:rPr>
              <a:t>Spending money on the road system helped to better citizen’s future in America. </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What should you invest in to help you make better decisions for the future? </a:t>
            </a:r>
            <a:endParaRPr>
              <a:solidFill>
                <a:schemeClr val="dk1"/>
              </a:solidFill>
            </a:endParaRPr>
          </a:p>
        </p:txBody>
      </p:sp>
      <p:sp>
        <p:nvSpPr>
          <p:cNvPr id="1045" name="Google Shape;1045;p104"/>
          <p:cNvSpPr txBox="1"/>
          <p:nvPr/>
        </p:nvSpPr>
        <p:spPr>
          <a:xfrm>
            <a:off x="148725" y="2365350"/>
            <a:ext cx="4423200" cy="2519700"/>
          </a:xfrm>
          <a:prstGeom prst="rect">
            <a:avLst/>
          </a:prstGeom>
          <a:noFill/>
          <a:ln>
            <a:noFill/>
          </a:ln>
        </p:spPr>
        <p:txBody>
          <a:bodyPr anchorCtr="0" anchor="t" bIns="91425" lIns="91425" spcFirstLastPara="1" rIns="91425" wrap="square" tIns="91425">
            <a:noAutofit/>
          </a:bodyPr>
          <a:lstStyle/>
          <a:p>
            <a:pPr indent="0" lvl="0" marL="0" rtl="0" algn="ctr">
              <a:lnSpc>
                <a:spcPct val="125000"/>
              </a:lnSpc>
              <a:spcBef>
                <a:spcPts val="0"/>
              </a:spcBef>
              <a:spcAft>
                <a:spcPts val="0"/>
              </a:spcAft>
              <a:buNone/>
            </a:pPr>
            <a:r>
              <a:rPr b="1" lang="en" sz="2200">
                <a:solidFill>
                  <a:srgbClr val="2AB425"/>
                </a:solidFill>
              </a:rPr>
              <a:t> LESSONS:</a:t>
            </a:r>
            <a:r>
              <a:rPr lang="en">
                <a:solidFill>
                  <a:srgbClr val="2AB425"/>
                </a:solidFill>
              </a:rPr>
              <a:t> </a:t>
            </a:r>
            <a:endParaRPr>
              <a:solidFill>
                <a:srgbClr val="2AB425"/>
              </a:solidFill>
            </a:endParaRPr>
          </a:p>
          <a:p>
            <a:pPr indent="-336550" lvl="0" marL="457200" rtl="0" algn="l">
              <a:lnSpc>
                <a:spcPct val="115000"/>
              </a:lnSpc>
              <a:spcBef>
                <a:spcPts val="1200"/>
              </a:spcBef>
              <a:spcAft>
                <a:spcPts val="0"/>
              </a:spcAft>
              <a:buClr>
                <a:srgbClr val="2AB425"/>
              </a:buClr>
              <a:buSzPts val="1700"/>
              <a:buChar char="●"/>
            </a:pPr>
            <a:r>
              <a:rPr b="1" lang="en" u="sng">
                <a:solidFill>
                  <a:srgbClr val="2AB425"/>
                </a:solidFill>
                <a:hlinkClick r:id="rId3">
                  <a:extLst>
                    <a:ext uri="{A12FA001-AC4F-418D-AE19-62706E023703}">
                      <ahyp:hlinkClr val="tx"/>
                    </a:ext>
                  </a:extLst>
                </a:hlinkClick>
              </a:rPr>
              <a:t>Five Things Not To Say When Buying A Car</a:t>
            </a:r>
            <a:endParaRPr b="1" u="sng">
              <a:solidFill>
                <a:srgbClr val="2AB425"/>
              </a:solidFill>
            </a:endParaRPr>
          </a:p>
          <a:p>
            <a:pPr indent="-336550" lvl="0" marL="457200" rtl="0" algn="l">
              <a:lnSpc>
                <a:spcPct val="125000"/>
              </a:lnSpc>
              <a:spcBef>
                <a:spcPts val="0"/>
              </a:spcBef>
              <a:spcAft>
                <a:spcPts val="0"/>
              </a:spcAft>
              <a:buClr>
                <a:srgbClr val="2AB425"/>
              </a:buClr>
              <a:buSzPts val="1700"/>
              <a:buChar char="●"/>
            </a:pPr>
            <a:r>
              <a:rPr b="1" lang="en" u="sng">
                <a:solidFill>
                  <a:srgbClr val="2AB425"/>
                </a:solidFill>
                <a:hlinkClick r:id="rId4">
                  <a:extLst>
                    <a:ext uri="{A12FA001-AC4F-418D-AE19-62706E023703}">
                      <ahyp:hlinkClr val="tx"/>
                    </a:ext>
                  </a:extLst>
                </a:hlinkClick>
              </a:rPr>
              <a:t>Would You Buy A Self Driving Car?</a:t>
            </a:r>
            <a:endParaRPr b="1" u="sng">
              <a:solidFill>
                <a:srgbClr val="2AB425"/>
              </a:solidFill>
            </a:endParaRPr>
          </a:p>
          <a:p>
            <a:pPr indent="-317500" lvl="0" marL="457200" rtl="0" algn="l">
              <a:lnSpc>
                <a:spcPct val="125000"/>
              </a:lnSpc>
              <a:spcBef>
                <a:spcPts val="0"/>
              </a:spcBef>
              <a:spcAft>
                <a:spcPts val="0"/>
              </a:spcAft>
              <a:buClr>
                <a:srgbClr val="2AB425"/>
              </a:buClr>
              <a:buSzPts val="1400"/>
              <a:buChar char="●"/>
            </a:pPr>
            <a:r>
              <a:rPr b="1" lang="en" u="sng">
                <a:solidFill>
                  <a:srgbClr val="2AB425"/>
                </a:solidFill>
                <a:hlinkClick r:id="rId5">
                  <a:extLst>
                    <a:ext uri="{A12FA001-AC4F-418D-AE19-62706E023703}">
                      <ahyp:hlinkClr val="tx"/>
                    </a:ext>
                  </a:extLst>
                </a:hlinkClick>
              </a:rPr>
              <a:t>Do You Love That Car?</a:t>
            </a:r>
            <a:endParaRPr>
              <a:solidFill>
                <a:srgbClr val="2AB425"/>
              </a:solidFill>
            </a:endParaRPr>
          </a:p>
          <a:p>
            <a:pPr indent="-317500" lvl="0" marL="457200" rtl="0" algn="l">
              <a:lnSpc>
                <a:spcPct val="125000"/>
              </a:lnSpc>
              <a:spcBef>
                <a:spcPts val="0"/>
              </a:spcBef>
              <a:spcAft>
                <a:spcPts val="0"/>
              </a:spcAft>
              <a:buClr>
                <a:srgbClr val="2AB425"/>
              </a:buClr>
              <a:buSzPts val="1400"/>
              <a:buChar char="●"/>
            </a:pPr>
            <a:r>
              <a:rPr b="1" lang="en" u="sng">
                <a:solidFill>
                  <a:srgbClr val="2AB425"/>
                </a:solidFill>
                <a:hlinkClick r:id="rId6">
                  <a:extLst>
                    <a:ext uri="{A12FA001-AC4F-418D-AE19-62706E023703}">
                      <ahyp:hlinkClr val="tx"/>
                    </a:ext>
                  </a:extLst>
                </a:hlinkClick>
              </a:rPr>
              <a:t>Are  You Prepared for College or a Career?</a:t>
            </a:r>
            <a:r>
              <a:rPr b="1" lang="en">
                <a:solidFill>
                  <a:srgbClr val="2AB425"/>
                </a:solidFill>
              </a:rPr>
              <a:t> </a:t>
            </a:r>
            <a:endParaRPr b="1">
              <a:solidFill>
                <a:srgbClr val="2AB425"/>
              </a:solidFill>
            </a:endParaRPr>
          </a:p>
          <a:p>
            <a:pPr indent="-317500" lvl="0" marL="457200" rtl="0" algn="l">
              <a:lnSpc>
                <a:spcPct val="125000"/>
              </a:lnSpc>
              <a:spcBef>
                <a:spcPts val="0"/>
              </a:spcBef>
              <a:spcAft>
                <a:spcPts val="0"/>
              </a:spcAft>
              <a:buClr>
                <a:srgbClr val="2AB425"/>
              </a:buClr>
              <a:buSzPts val="1400"/>
              <a:buChar char="●"/>
            </a:pPr>
            <a:r>
              <a:rPr b="1" lang="en" u="sng">
                <a:solidFill>
                  <a:srgbClr val="2AB425"/>
                </a:solidFill>
                <a:hlinkClick r:id="rId7">
                  <a:extLst>
                    <a:ext uri="{A12FA001-AC4F-418D-AE19-62706E023703}">
                      <ahyp:hlinkClr val="tx"/>
                    </a:ext>
                  </a:extLst>
                </a:hlinkClick>
              </a:rPr>
              <a:t>Would You Invest in Uber?</a:t>
            </a:r>
            <a:r>
              <a:rPr b="1" lang="en">
                <a:solidFill>
                  <a:srgbClr val="2AB425"/>
                </a:solidFill>
              </a:rPr>
              <a:t> </a:t>
            </a:r>
            <a:endParaRPr b="1">
              <a:solidFill>
                <a:srgbClr val="2AB425"/>
              </a:solidFill>
            </a:endParaRPr>
          </a:p>
          <a:p>
            <a:pPr indent="-317500" lvl="0" marL="457200" rtl="0" algn="l">
              <a:lnSpc>
                <a:spcPct val="125000"/>
              </a:lnSpc>
              <a:spcBef>
                <a:spcPts val="0"/>
              </a:spcBef>
              <a:spcAft>
                <a:spcPts val="0"/>
              </a:spcAft>
              <a:buClr>
                <a:srgbClr val="2AB425"/>
              </a:buClr>
              <a:buSzPts val="1400"/>
              <a:buChar char="●"/>
            </a:pPr>
            <a:r>
              <a:rPr b="1" lang="en" u="sng">
                <a:solidFill>
                  <a:srgbClr val="2AB425"/>
                </a:solidFill>
                <a:hlinkClick r:id="rId8">
                  <a:extLst>
                    <a:ext uri="{A12FA001-AC4F-418D-AE19-62706E023703}">
                      <ahyp:hlinkClr val="tx"/>
                    </a:ext>
                  </a:extLst>
                </a:hlinkClick>
              </a:rPr>
              <a:t>To College Loan or Not</a:t>
            </a:r>
            <a:r>
              <a:rPr b="1" lang="en">
                <a:solidFill>
                  <a:srgbClr val="2AB425"/>
                </a:solidFill>
              </a:rPr>
              <a:t> </a:t>
            </a:r>
            <a:endParaRPr b="1">
              <a:solidFill>
                <a:srgbClr val="2AB425"/>
              </a:solidFill>
            </a:endParaRPr>
          </a:p>
          <a:p>
            <a:pPr indent="0" lvl="0" marL="0" rtl="0" algn="l">
              <a:lnSpc>
                <a:spcPct val="125000"/>
              </a:lnSpc>
              <a:spcBef>
                <a:spcPts val="600"/>
              </a:spcBef>
              <a:spcAft>
                <a:spcPts val="0"/>
              </a:spcAft>
              <a:buNone/>
            </a:pPr>
            <a:r>
              <a:t/>
            </a:r>
            <a:endParaRPr/>
          </a:p>
          <a:p>
            <a:pPr indent="0" lvl="0" marL="0" rtl="0" algn="ctr">
              <a:spcBef>
                <a:spcPts val="600"/>
              </a:spcBef>
              <a:spcAft>
                <a:spcPts val="0"/>
              </a:spcAft>
              <a:buNone/>
            </a:pPr>
            <a:r>
              <a:t/>
            </a:r>
            <a:endParaRPr b="1"/>
          </a:p>
        </p:txBody>
      </p:sp>
      <p:sp>
        <p:nvSpPr>
          <p:cNvPr id="1046" name="Google Shape;1046;p104"/>
          <p:cNvSpPr txBox="1"/>
          <p:nvPr/>
        </p:nvSpPr>
        <p:spPr>
          <a:xfrm>
            <a:off x="6717525" y="347025"/>
            <a:ext cx="2181300" cy="1169700"/>
          </a:xfrm>
          <a:prstGeom prst="rect">
            <a:avLst/>
          </a:prstGeom>
          <a:noFill/>
          <a:ln cap="flat" cmpd="sng" w="9525">
            <a:solidFill>
              <a:schemeClr val="lt1"/>
            </a:solidFill>
            <a:prstDash val="solid"/>
            <a:round/>
            <a:headEnd len="sm" w="sm" type="none"/>
            <a:tailEnd len="sm" w="sm" type="none"/>
          </a:ln>
        </p:spPr>
        <p:txBody>
          <a:bodyPr anchorCtr="0" anchor="t" bIns="91425" lIns="91425" spcFirstLastPara="1" rIns="91425" wrap="square" tIns="91425">
            <a:spAutoFit/>
          </a:bodyPr>
          <a:lstStyle/>
          <a:p>
            <a:pPr indent="0" lvl="0" marL="0" rtl="0" algn="ctr">
              <a:spcBef>
                <a:spcPts val="0"/>
              </a:spcBef>
              <a:spcAft>
                <a:spcPts val="0"/>
              </a:spcAft>
              <a:buNone/>
            </a:pPr>
            <a:r>
              <a:rPr b="1" lang="en" sz="3200">
                <a:solidFill>
                  <a:schemeClr val="lt1"/>
                </a:solidFill>
                <a:latin typeface="EB Garamond"/>
                <a:ea typeface="EB Garamond"/>
                <a:cs typeface="EB Garamond"/>
                <a:sym typeface="EB Garamond"/>
              </a:rPr>
              <a:t>Income and Career</a:t>
            </a:r>
            <a:endParaRPr b="1" sz="3200">
              <a:solidFill>
                <a:schemeClr val="lt1"/>
              </a:solidFill>
              <a:latin typeface="EB Garamond"/>
              <a:ea typeface="EB Garamond"/>
              <a:cs typeface="EB Garamond"/>
              <a:sym typeface="EB Garamond"/>
            </a:endParaRPr>
          </a:p>
        </p:txBody>
      </p:sp>
      <p:sp>
        <p:nvSpPr>
          <p:cNvPr id="1047" name="Google Shape;1047;p104"/>
          <p:cNvSpPr txBox="1"/>
          <p:nvPr/>
        </p:nvSpPr>
        <p:spPr>
          <a:xfrm rot="-879643">
            <a:off x="57350" y="10316"/>
            <a:ext cx="2576900" cy="785133"/>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br>
              <a:rPr lang="en"/>
            </a:br>
            <a:r>
              <a:rPr lang="en" sz="2500">
                <a:latin typeface="Caveat"/>
                <a:ea typeface="Caveat"/>
                <a:cs typeface="Caveat"/>
                <a:sym typeface="Caveat"/>
              </a:rPr>
              <a:t>Dwight Eisenhower</a:t>
            </a:r>
            <a:endParaRPr sz="2500">
              <a:latin typeface="Caveat"/>
              <a:ea typeface="Caveat"/>
              <a:cs typeface="Caveat"/>
              <a:sym typeface="Caveat"/>
            </a:endParaRPr>
          </a:p>
        </p:txBody>
      </p:sp>
      <p:sp>
        <p:nvSpPr>
          <p:cNvPr id="1048" name="Google Shape;1048;p104"/>
          <p:cNvSpPr txBox="1"/>
          <p:nvPr/>
        </p:nvSpPr>
        <p:spPr>
          <a:xfrm>
            <a:off x="4998450" y="3590250"/>
            <a:ext cx="4016700" cy="10467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Clr>
                <a:srgbClr val="2AB425"/>
              </a:buClr>
              <a:buSzPts val="1400"/>
              <a:buChar char="●"/>
            </a:pPr>
            <a:r>
              <a:rPr b="1" lang="en" u="sng">
                <a:solidFill>
                  <a:srgbClr val="2AB425"/>
                </a:solidFill>
                <a:hlinkClick r:id="rId9">
                  <a:extLst>
                    <a:ext uri="{A12FA001-AC4F-418D-AE19-62706E023703}">
                      <ahyp:hlinkClr val="tx"/>
                    </a:ext>
                  </a:extLst>
                </a:hlinkClick>
              </a:rPr>
              <a:t>College Prep for Babies... Financial Babies</a:t>
            </a:r>
            <a:r>
              <a:rPr b="1" lang="en">
                <a:solidFill>
                  <a:srgbClr val="2AB425"/>
                </a:solidFill>
              </a:rPr>
              <a:t> </a:t>
            </a:r>
            <a:endParaRPr b="1">
              <a:solidFill>
                <a:srgbClr val="2AB425"/>
              </a:solidFill>
            </a:endParaRPr>
          </a:p>
          <a:p>
            <a:pPr indent="-317500" lvl="0" marL="457200" rtl="0" algn="l">
              <a:spcBef>
                <a:spcPts val="0"/>
              </a:spcBef>
              <a:spcAft>
                <a:spcPts val="0"/>
              </a:spcAft>
              <a:buClr>
                <a:srgbClr val="2AB425"/>
              </a:buClr>
              <a:buSzPts val="1400"/>
              <a:buChar char="●"/>
            </a:pPr>
            <a:r>
              <a:rPr b="1" lang="en" u="sng">
                <a:solidFill>
                  <a:srgbClr val="2AB425"/>
                </a:solidFill>
                <a:hlinkClick r:id="rId10">
                  <a:extLst>
                    <a:ext uri="{A12FA001-AC4F-418D-AE19-62706E023703}">
                      <ahyp:hlinkClr val="tx"/>
                    </a:ext>
                  </a:extLst>
                </a:hlinkClick>
              </a:rPr>
              <a:t>Is Debt Scaring You Away from College?</a:t>
            </a:r>
            <a:r>
              <a:rPr b="1" lang="en">
                <a:solidFill>
                  <a:srgbClr val="2AB425"/>
                </a:solidFill>
              </a:rPr>
              <a:t> </a:t>
            </a:r>
            <a:endParaRPr b="1">
              <a:solidFill>
                <a:srgbClr val="2AB425"/>
              </a:solidFill>
            </a:endParaRPr>
          </a:p>
        </p:txBody>
      </p:sp>
      <p:pic>
        <p:nvPicPr>
          <p:cNvPr id="1049" name="Google Shape;1049;p104"/>
          <p:cNvPicPr preferRelativeResize="0"/>
          <p:nvPr/>
        </p:nvPicPr>
        <p:blipFill>
          <a:blip r:embed="rId11">
            <a:alphaModFix/>
          </a:blip>
          <a:stretch>
            <a:fillRect/>
          </a:stretch>
        </p:blipFill>
        <p:spPr>
          <a:xfrm>
            <a:off x="6193863" y="1628675"/>
            <a:ext cx="2638425" cy="1733550"/>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sp>
        <p:nvSpPr>
          <p:cNvPr id="1054" name="Google Shape;1054;p105"/>
          <p:cNvSpPr/>
          <p:nvPr/>
        </p:nvSpPr>
        <p:spPr>
          <a:xfrm>
            <a:off x="0" y="0"/>
            <a:ext cx="9144000" cy="5143500"/>
          </a:xfrm>
          <a:prstGeom prst="rect">
            <a:avLst/>
          </a:prstGeom>
          <a:noFill/>
          <a:ln cap="flat" cmpd="sng" w="76200">
            <a:solidFill>
              <a:srgbClr val="1155C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105"/>
          <p:cNvSpPr txBox="1"/>
          <p:nvPr>
            <p:ph type="ctrTitle"/>
          </p:nvPr>
        </p:nvSpPr>
        <p:spPr>
          <a:xfrm>
            <a:off x="311700" y="0"/>
            <a:ext cx="8520600" cy="941100"/>
          </a:xfrm>
          <a:prstGeom prst="rect">
            <a:avLst/>
          </a:prstGeom>
        </p:spPr>
        <p:txBody>
          <a:bodyPr anchorCtr="0" anchor="b" bIns="91425" lIns="91425" spcFirstLastPara="1" rIns="91425" wrap="square" tIns="91425">
            <a:normAutofit fontScale="90000"/>
          </a:bodyPr>
          <a:lstStyle/>
          <a:p>
            <a:pPr indent="0" lvl="0" marL="0" rtl="0" algn="ctr">
              <a:spcBef>
                <a:spcPts val="0"/>
              </a:spcBef>
              <a:spcAft>
                <a:spcPts val="0"/>
              </a:spcAft>
              <a:buNone/>
            </a:pPr>
            <a:r>
              <a:rPr lang="en"/>
              <a:t>Lyndon B. Johnson</a:t>
            </a:r>
            <a:endParaRPr/>
          </a:p>
        </p:txBody>
      </p:sp>
      <p:sp>
        <p:nvSpPr>
          <p:cNvPr id="1056" name="Google Shape;1056;p105"/>
          <p:cNvSpPr txBox="1"/>
          <p:nvPr>
            <p:ph idx="1" type="subTitle"/>
          </p:nvPr>
        </p:nvSpPr>
        <p:spPr>
          <a:xfrm>
            <a:off x="311700" y="707900"/>
            <a:ext cx="8520600" cy="9411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1700">
                <a:solidFill>
                  <a:srgbClr val="000000"/>
                </a:solidFill>
              </a:rPr>
              <a:t> </a:t>
            </a:r>
            <a:r>
              <a:rPr b="1" lang="en" sz="1700">
                <a:solidFill>
                  <a:srgbClr val="000000"/>
                </a:solidFill>
              </a:rPr>
              <a:t>36th President of the White House</a:t>
            </a:r>
            <a:endParaRPr b="1" sz="1700">
              <a:solidFill>
                <a:srgbClr val="000000"/>
              </a:solidFill>
            </a:endParaRPr>
          </a:p>
          <a:p>
            <a:pPr indent="0" lvl="0" marL="0" rtl="0" algn="ctr">
              <a:spcBef>
                <a:spcPts val="0"/>
              </a:spcBef>
              <a:spcAft>
                <a:spcPts val="0"/>
              </a:spcAft>
              <a:buNone/>
            </a:pPr>
            <a:r>
              <a:rPr lang="en" sz="1900">
                <a:solidFill>
                  <a:schemeClr val="dk1"/>
                </a:solidFill>
                <a:highlight>
                  <a:srgbClr val="FFFFFF"/>
                </a:highlight>
                <a:latin typeface="Times New Roman"/>
                <a:ea typeface="Times New Roman"/>
                <a:cs typeface="Times New Roman"/>
                <a:sym typeface="Times New Roman"/>
              </a:rPr>
              <a:t> (1963-1969) Democrat Party</a:t>
            </a:r>
            <a:endParaRPr sz="1700">
              <a:solidFill>
                <a:schemeClr val="dk1"/>
              </a:solidFill>
            </a:endParaRPr>
          </a:p>
        </p:txBody>
      </p:sp>
      <p:sp>
        <p:nvSpPr>
          <p:cNvPr id="1057" name="Google Shape;1057;p105"/>
          <p:cNvSpPr txBox="1"/>
          <p:nvPr/>
        </p:nvSpPr>
        <p:spPr>
          <a:xfrm>
            <a:off x="311700" y="2283975"/>
            <a:ext cx="42621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058" name="Google Shape;1058;p105"/>
          <p:cNvSpPr txBox="1"/>
          <p:nvPr/>
        </p:nvSpPr>
        <p:spPr>
          <a:xfrm>
            <a:off x="3838000" y="1421275"/>
            <a:ext cx="5450400" cy="3401700"/>
          </a:xfrm>
          <a:prstGeom prst="rect">
            <a:avLst/>
          </a:prstGeom>
          <a:noFill/>
          <a:ln>
            <a:noFill/>
          </a:ln>
        </p:spPr>
        <p:txBody>
          <a:bodyPr anchorCtr="0" anchor="t" bIns="91425" lIns="91425" spcFirstLastPara="1" rIns="91425" wrap="square" tIns="91425">
            <a:spAutoFit/>
          </a:bodyPr>
          <a:lstStyle/>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Born August 27, 1908</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36th President of the United States</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Signs the Civil Rights Act of 1964</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Gulf of Tonkin Resolution</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Economic Opportunity Act</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Elementary and Secondary Act</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Medicare, </a:t>
            </a:r>
            <a:r>
              <a:rPr lang="en" sz="1900">
                <a:solidFill>
                  <a:schemeClr val="dk1"/>
                </a:solidFill>
                <a:latin typeface="Times New Roman"/>
                <a:ea typeface="Times New Roman"/>
                <a:cs typeface="Times New Roman"/>
                <a:sym typeface="Times New Roman"/>
              </a:rPr>
              <a:t>Medicaid</a:t>
            </a:r>
            <a:r>
              <a:rPr lang="en" sz="1900">
                <a:solidFill>
                  <a:schemeClr val="dk1"/>
                </a:solidFill>
                <a:latin typeface="Times New Roman"/>
                <a:ea typeface="Times New Roman"/>
                <a:cs typeface="Times New Roman"/>
                <a:sym typeface="Times New Roman"/>
              </a:rPr>
              <a:t> created</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Voting Rights Act became a law</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Miranda v. Arizona</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Thurgood Marshall Supreme Court Justice</a:t>
            </a:r>
            <a:endParaRPr sz="1900">
              <a:solidFill>
                <a:schemeClr val="dk1"/>
              </a:solidFill>
              <a:latin typeface="Times New Roman"/>
              <a:ea typeface="Times New Roman"/>
              <a:cs typeface="Times New Roman"/>
              <a:sym typeface="Times New Roman"/>
            </a:endParaRPr>
          </a:p>
          <a:p>
            <a:pPr indent="-349250" lvl="0" marL="457200" rtl="0" algn="l">
              <a:spcBef>
                <a:spcPts val="0"/>
              </a:spcBef>
              <a:spcAft>
                <a:spcPts val="0"/>
              </a:spcAft>
              <a:buClr>
                <a:schemeClr val="dk1"/>
              </a:buClr>
              <a:buSzPts val="1900"/>
              <a:buFont typeface="Times New Roman"/>
              <a:buChar char="●"/>
            </a:pPr>
            <a:r>
              <a:rPr lang="en" sz="1900">
                <a:solidFill>
                  <a:schemeClr val="dk1"/>
                </a:solidFill>
                <a:latin typeface="Times New Roman"/>
                <a:ea typeface="Times New Roman"/>
                <a:cs typeface="Times New Roman"/>
                <a:sym typeface="Times New Roman"/>
              </a:rPr>
              <a:t>Died January 22, 1973, 64 years old</a:t>
            </a:r>
            <a:endParaRPr sz="1900">
              <a:solidFill>
                <a:schemeClr val="dk1"/>
              </a:solidFill>
              <a:latin typeface="Times New Roman"/>
              <a:ea typeface="Times New Roman"/>
              <a:cs typeface="Times New Roman"/>
              <a:sym typeface="Times New Roman"/>
            </a:endParaRPr>
          </a:p>
        </p:txBody>
      </p:sp>
      <p:pic>
        <p:nvPicPr>
          <p:cNvPr id="1059" name="Google Shape;1059;p105"/>
          <p:cNvPicPr preferRelativeResize="0"/>
          <p:nvPr/>
        </p:nvPicPr>
        <p:blipFill>
          <a:blip r:embed="rId3">
            <a:alphaModFix/>
          </a:blip>
          <a:stretch>
            <a:fillRect/>
          </a:stretch>
        </p:blipFill>
        <p:spPr>
          <a:xfrm>
            <a:off x="148325" y="1563300"/>
            <a:ext cx="3456300" cy="3456300"/>
          </a:xfrm>
          <a:prstGeom prst="roundRect">
            <a:avLst>
              <a:gd fmla="val 16667" name="adj"/>
            </a:avLst>
          </a:prstGeom>
          <a:noFill/>
          <a:ln>
            <a:noFill/>
          </a:ln>
        </p:spPr>
      </p:pic>
      <p:pic>
        <p:nvPicPr>
          <p:cNvPr id="1060" name="Google Shape;1060;p105"/>
          <p:cNvPicPr preferRelativeResize="0"/>
          <p:nvPr/>
        </p:nvPicPr>
        <p:blipFill>
          <a:blip r:embed="rId4">
            <a:alphaModFix/>
          </a:blip>
          <a:stretch>
            <a:fillRect/>
          </a:stretch>
        </p:blipFill>
        <p:spPr>
          <a:xfrm>
            <a:off x="148325" y="783600"/>
            <a:ext cx="3086751" cy="789700"/>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064" name="Shape 1064"/>
        <p:cNvGrpSpPr/>
        <p:nvPr/>
      </p:nvGrpSpPr>
      <p:grpSpPr>
        <a:xfrm>
          <a:off x="0" y="0"/>
          <a:ext cx="0" cy="0"/>
          <a:chOff x="0" y="0"/>
          <a:chExt cx="0" cy="0"/>
        </a:xfrm>
      </p:grpSpPr>
      <p:sp>
        <p:nvSpPr>
          <p:cNvPr id="1065" name="Google Shape;1065;p106"/>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Who was LBJ? Virtual Tour of LBJ’s Texas </a:t>
            </a:r>
            <a:r>
              <a:rPr lang="en"/>
              <a:t>White House</a:t>
            </a:r>
            <a:endParaRPr/>
          </a:p>
        </p:txBody>
      </p:sp>
      <p:pic>
        <p:nvPicPr>
          <p:cNvPr id="1066" name="Google Shape;1066;p106">
            <a:hlinkClick r:id="rId3"/>
          </p:cNvPr>
          <p:cNvPicPr preferRelativeResize="0"/>
          <p:nvPr/>
        </p:nvPicPr>
        <p:blipFill>
          <a:blip r:embed="rId4">
            <a:alphaModFix/>
          </a:blip>
          <a:stretch>
            <a:fillRect/>
          </a:stretch>
        </p:blipFill>
        <p:spPr>
          <a:xfrm>
            <a:off x="5510199" y="1017725"/>
            <a:ext cx="3197499" cy="4060101"/>
          </a:xfrm>
          <a:prstGeom prst="rect">
            <a:avLst/>
          </a:prstGeom>
          <a:noFill/>
          <a:ln>
            <a:noFill/>
          </a:ln>
        </p:spPr>
      </p:pic>
      <p:pic>
        <p:nvPicPr>
          <p:cNvPr id="1067" name="Google Shape;1067;p106">
            <a:hlinkClick r:id="rId5"/>
          </p:cNvPr>
          <p:cNvPicPr preferRelativeResize="0"/>
          <p:nvPr/>
        </p:nvPicPr>
        <p:blipFill>
          <a:blip r:embed="rId6">
            <a:alphaModFix/>
          </a:blip>
          <a:stretch>
            <a:fillRect/>
          </a:stretch>
        </p:blipFill>
        <p:spPr>
          <a:xfrm>
            <a:off x="152400" y="1170125"/>
            <a:ext cx="5205397" cy="3014604"/>
          </a:xfrm>
          <a:prstGeom prst="rect">
            <a:avLst/>
          </a:prstGeom>
          <a:noFill/>
          <a:ln>
            <a:noFill/>
          </a:ln>
        </p:spPr>
      </p:pic>
      <p:sp>
        <p:nvSpPr>
          <p:cNvPr id="1068" name="Google Shape;1068;p106"/>
          <p:cNvSpPr txBox="1"/>
          <p:nvPr/>
        </p:nvSpPr>
        <p:spPr>
          <a:xfrm>
            <a:off x="318500" y="4184725"/>
            <a:ext cx="4873200" cy="1015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50" u="sng">
                <a:solidFill>
                  <a:schemeClr val="hlink"/>
                </a:solidFill>
                <a:hlinkClick r:id="rId7"/>
              </a:rPr>
              <a:t>Lyndon B. Johnson National Historical Park will receive approximately $7.8 million to rehabilitate the historic Texas White House, nearby communications buildings, and the surrounding site.</a:t>
            </a:r>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072" name="Shape 1072"/>
        <p:cNvGrpSpPr/>
        <p:nvPr/>
      </p:nvGrpSpPr>
      <p:grpSpPr>
        <a:xfrm>
          <a:off x="0" y="0"/>
          <a:ext cx="0" cy="0"/>
          <a:chOff x="0" y="0"/>
          <a:chExt cx="0" cy="0"/>
        </a:xfrm>
      </p:grpSpPr>
      <p:sp>
        <p:nvSpPr>
          <p:cNvPr id="1073" name="Google Shape;1073;p10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Approach to the New Fiscal Year</a:t>
            </a:r>
            <a:endParaRPr/>
          </a:p>
        </p:txBody>
      </p:sp>
      <p:sp>
        <p:nvSpPr>
          <p:cNvPr id="1074" name="Google Shape;1074;p10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Clr>
                <a:schemeClr val="dk1"/>
              </a:buClr>
              <a:buSzPts val="1800"/>
              <a:buAutoNum type="arabicPeriod"/>
            </a:pPr>
            <a:r>
              <a:rPr lang="en">
                <a:solidFill>
                  <a:schemeClr val="dk1"/>
                </a:solidFill>
              </a:rPr>
              <a:t>Who is the ‘he’ that Johnson is </a:t>
            </a:r>
            <a:r>
              <a:rPr lang="en">
                <a:solidFill>
                  <a:schemeClr val="dk1"/>
                </a:solidFill>
              </a:rPr>
              <a:t>referring</a:t>
            </a:r>
            <a:r>
              <a:rPr lang="en">
                <a:solidFill>
                  <a:schemeClr val="dk1"/>
                </a:solidFill>
              </a:rPr>
              <a:t> to in this clip? How do you know?</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What are items that LBJ </a:t>
            </a:r>
            <a:r>
              <a:rPr lang="en">
                <a:solidFill>
                  <a:schemeClr val="dk1"/>
                </a:solidFill>
              </a:rPr>
              <a:t>believes</a:t>
            </a:r>
            <a:r>
              <a:rPr lang="en">
                <a:solidFill>
                  <a:schemeClr val="dk1"/>
                </a:solidFill>
              </a:rPr>
              <a:t> are important to have in the Federal Budget?</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What is considered “throwing money away” and “being wasteful” to Johnson?</a:t>
            </a:r>
            <a:endParaRPr>
              <a:solidFill>
                <a:schemeClr val="dk1"/>
              </a:solidFill>
            </a:endParaRPr>
          </a:p>
          <a:p>
            <a:pPr indent="-342900" lvl="0" marL="457200" rtl="0" algn="l">
              <a:spcBef>
                <a:spcPts val="0"/>
              </a:spcBef>
              <a:spcAft>
                <a:spcPts val="0"/>
              </a:spcAft>
              <a:buClr>
                <a:schemeClr val="dk1"/>
              </a:buClr>
              <a:buSzPts val="1800"/>
              <a:buAutoNum type="arabicPeriod"/>
            </a:pPr>
            <a:r>
              <a:rPr lang="en">
                <a:solidFill>
                  <a:schemeClr val="dk1"/>
                </a:solidFill>
              </a:rPr>
              <a:t>Who does LBJ consider a hero? Why?</a:t>
            </a:r>
            <a:endParaRPr>
              <a:solidFill>
                <a:schemeClr val="dk1"/>
              </a:solidFill>
            </a:endParaRPr>
          </a:p>
        </p:txBody>
      </p:sp>
      <p:pic>
        <p:nvPicPr>
          <p:cNvPr id="1075" name="Google Shape;1075;p107">
            <a:hlinkClick r:id="rId3"/>
          </p:cNvPr>
          <p:cNvPicPr preferRelativeResize="0"/>
          <p:nvPr/>
        </p:nvPicPr>
        <p:blipFill>
          <a:blip r:embed="rId4">
            <a:alphaModFix/>
          </a:blip>
          <a:stretch>
            <a:fillRect/>
          </a:stretch>
        </p:blipFill>
        <p:spPr>
          <a:xfrm>
            <a:off x="4262900" y="3134449"/>
            <a:ext cx="4732251" cy="1697500"/>
          </a:xfrm>
          <a:prstGeom prst="rect">
            <a:avLst/>
          </a:prstGeom>
          <a:noFill/>
          <a:ln>
            <a:noFill/>
          </a:ln>
        </p:spPr>
      </p:pic>
      <p:pic>
        <p:nvPicPr>
          <p:cNvPr id="1076" name="Google Shape;1076;p107"/>
          <p:cNvPicPr preferRelativeResize="0"/>
          <p:nvPr/>
        </p:nvPicPr>
        <p:blipFill>
          <a:blip r:embed="rId5">
            <a:alphaModFix/>
          </a:blip>
          <a:stretch>
            <a:fillRect/>
          </a:stretch>
        </p:blipFill>
        <p:spPr>
          <a:xfrm>
            <a:off x="57976" y="2906877"/>
            <a:ext cx="4140974" cy="1392475"/>
          </a:xfrm>
          <a:prstGeom prst="rect">
            <a:avLst/>
          </a:prstGeom>
          <a:noFill/>
          <a:ln>
            <a:noFill/>
          </a:ln>
        </p:spPr>
      </p:pic>
      <p:pic>
        <p:nvPicPr>
          <p:cNvPr id="1077" name="Google Shape;1077;p107"/>
          <p:cNvPicPr preferRelativeResize="0"/>
          <p:nvPr/>
        </p:nvPicPr>
        <p:blipFill rotWithShape="1">
          <a:blip r:embed="rId6">
            <a:alphaModFix/>
          </a:blip>
          <a:srcRect b="30021" l="4920" r="85" t="18757"/>
          <a:stretch/>
        </p:blipFill>
        <p:spPr>
          <a:xfrm>
            <a:off x="7883429" y="179825"/>
            <a:ext cx="1062096" cy="5727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081" name="Shape 1081"/>
        <p:cNvGrpSpPr/>
        <p:nvPr/>
      </p:nvGrpSpPr>
      <p:grpSpPr>
        <a:xfrm>
          <a:off x="0" y="0"/>
          <a:ext cx="0" cy="0"/>
          <a:chOff x="0" y="0"/>
          <a:chExt cx="0" cy="0"/>
        </a:xfrm>
      </p:grpSpPr>
      <p:sp>
        <p:nvSpPr>
          <p:cNvPr id="1082" name="Google Shape;1082;p10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LBJ’s Economic Report of the President</a:t>
            </a:r>
            <a:endParaRPr/>
          </a:p>
        </p:txBody>
      </p:sp>
      <p:pic>
        <p:nvPicPr>
          <p:cNvPr id="1083" name="Google Shape;1083;p108">
            <a:hlinkClick r:id="rId3"/>
          </p:cNvPr>
          <p:cNvPicPr preferRelativeResize="0"/>
          <p:nvPr/>
        </p:nvPicPr>
        <p:blipFill>
          <a:blip r:embed="rId4">
            <a:alphaModFix/>
          </a:blip>
          <a:stretch>
            <a:fillRect/>
          </a:stretch>
        </p:blipFill>
        <p:spPr>
          <a:xfrm>
            <a:off x="4779778" y="1017725"/>
            <a:ext cx="4006726" cy="3690425"/>
          </a:xfrm>
          <a:prstGeom prst="rect">
            <a:avLst/>
          </a:prstGeom>
          <a:noFill/>
          <a:ln>
            <a:noFill/>
          </a:ln>
        </p:spPr>
      </p:pic>
      <p:pic>
        <p:nvPicPr>
          <p:cNvPr id="1084" name="Google Shape;1084;p108">
            <a:hlinkClick r:id="rId5"/>
          </p:cNvPr>
          <p:cNvPicPr preferRelativeResize="0"/>
          <p:nvPr/>
        </p:nvPicPr>
        <p:blipFill>
          <a:blip r:embed="rId6">
            <a:alphaModFix/>
          </a:blip>
          <a:stretch>
            <a:fillRect/>
          </a:stretch>
        </p:blipFill>
        <p:spPr>
          <a:xfrm>
            <a:off x="152400" y="1170125"/>
            <a:ext cx="4118971" cy="3820975"/>
          </a:xfrm>
          <a:prstGeom prst="rect">
            <a:avLst/>
          </a:prstGeom>
          <a:noFill/>
          <a:ln>
            <a:noFill/>
          </a:ln>
        </p:spPr>
      </p:pic>
      <p:pic>
        <p:nvPicPr>
          <p:cNvPr id="1085" name="Google Shape;1085;p108"/>
          <p:cNvPicPr preferRelativeResize="0"/>
          <p:nvPr/>
        </p:nvPicPr>
        <p:blipFill rotWithShape="1">
          <a:blip r:embed="rId7">
            <a:alphaModFix/>
          </a:blip>
          <a:srcRect b="30021" l="4920" r="85" t="18757"/>
          <a:stretch/>
        </p:blipFill>
        <p:spPr>
          <a:xfrm>
            <a:off x="7883429" y="179825"/>
            <a:ext cx="1062096" cy="572700"/>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089" name="Shape 1089"/>
        <p:cNvGrpSpPr/>
        <p:nvPr/>
      </p:nvGrpSpPr>
      <p:grpSpPr>
        <a:xfrm>
          <a:off x="0" y="0"/>
          <a:ext cx="0" cy="0"/>
          <a:chOff x="0" y="0"/>
          <a:chExt cx="0" cy="0"/>
        </a:xfrm>
      </p:grpSpPr>
      <p:sp>
        <p:nvSpPr>
          <p:cNvPr id="1090" name="Google Shape;1090;p109"/>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u="sng">
                <a:solidFill>
                  <a:schemeClr val="hlink"/>
                </a:solidFill>
                <a:hlinkClick r:id="rId3"/>
              </a:rPr>
              <a:t>LBJ’s Budget Increase</a:t>
            </a:r>
            <a:endParaRPr/>
          </a:p>
        </p:txBody>
      </p:sp>
      <p:sp>
        <p:nvSpPr>
          <p:cNvPr id="1091" name="Google Shape;1091;p109"/>
          <p:cNvSpPr txBox="1"/>
          <p:nvPr>
            <p:ph idx="1" type="body"/>
          </p:nvPr>
        </p:nvSpPr>
        <p:spPr>
          <a:xfrm>
            <a:off x="311700" y="1017725"/>
            <a:ext cx="4972500" cy="4209000"/>
          </a:xfrm>
          <a:prstGeom prst="rect">
            <a:avLst/>
          </a:prstGeom>
        </p:spPr>
        <p:txBody>
          <a:bodyPr anchorCtr="0" anchor="t" bIns="91425" lIns="91425" spcFirstLastPara="1" rIns="91425" wrap="square" tIns="91425">
            <a:normAutofit fontScale="85000" lnSpcReduction="20000"/>
          </a:bodyPr>
          <a:lstStyle/>
          <a:p>
            <a:pPr indent="-314960" lvl="0" marL="457200" rtl="0" algn="l">
              <a:spcBef>
                <a:spcPts val="0"/>
              </a:spcBef>
              <a:spcAft>
                <a:spcPts val="0"/>
              </a:spcAft>
              <a:buClr>
                <a:schemeClr val="accent2"/>
              </a:buClr>
              <a:buSzPct val="100000"/>
              <a:buFont typeface="Times New Roman"/>
              <a:buChar char="●"/>
            </a:pPr>
            <a:r>
              <a:rPr lang="en" sz="1600">
                <a:solidFill>
                  <a:schemeClr val="accent2"/>
                </a:solidFill>
                <a:latin typeface="Times New Roman"/>
                <a:ea typeface="Times New Roman"/>
                <a:cs typeface="Times New Roman"/>
                <a:sym typeface="Times New Roman"/>
              </a:rPr>
              <a:t>“Under my 1965 budget proposals the Federal Government will spend an estimated $19 billion from budget and trust funds for benefits and services for older persons.”</a:t>
            </a:r>
            <a:endParaRPr sz="1600">
              <a:solidFill>
                <a:schemeClr val="accent2"/>
              </a:solidFill>
              <a:latin typeface="Times New Roman"/>
              <a:ea typeface="Times New Roman"/>
              <a:cs typeface="Times New Roman"/>
              <a:sym typeface="Times New Roman"/>
            </a:endParaRPr>
          </a:p>
          <a:p>
            <a:pPr indent="-314960" lvl="1" marL="914400" rtl="0" algn="l">
              <a:spcBef>
                <a:spcPts val="0"/>
              </a:spcBef>
              <a:spcAft>
                <a:spcPts val="0"/>
              </a:spcAft>
              <a:buClr>
                <a:schemeClr val="dk1"/>
              </a:buClr>
              <a:buSzPct val="133333"/>
              <a:buFont typeface="Times New Roman"/>
              <a:buChar char="○"/>
            </a:pPr>
            <a:r>
              <a:rPr lang="en" sz="1200">
                <a:solidFill>
                  <a:schemeClr val="dk1"/>
                </a:solidFill>
                <a:latin typeface="Times New Roman"/>
                <a:ea typeface="Times New Roman"/>
                <a:cs typeface="Times New Roman"/>
                <a:sym typeface="Times New Roman"/>
              </a:rPr>
              <a:t>Statement by the President Upon Making Public the Report of the President's Council on Aging--February 9, 1964</a:t>
            </a:r>
            <a:endParaRPr sz="1600">
              <a:solidFill>
                <a:schemeClr val="dk1"/>
              </a:solidFill>
              <a:latin typeface="Times New Roman"/>
              <a:ea typeface="Times New Roman"/>
              <a:cs typeface="Times New Roman"/>
              <a:sym typeface="Times New Roman"/>
            </a:endParaRPr>
          </a:p>
          <a:p>
            <a:pPr indent="-314960" lvl="0" marL="457200" rtl="0" algn="l">
              <a:spcBef>
                <a:spcPts val="0"/>
              </a:spcBef>
              <a:spcAft>
                <a:spcPts val="0"/>
              </a:spcAft>
              <a:buClr>
                <a:schemeClr val="accent2"/>
              </a:buClr>
              <a:buSzPct val="100000"/>
              <a:buFont typeface="Times New Roman"/>
              <a:buChar char="●"/>
            </a:pPr>
            <a:r>
              <a:rPr lang="en" sz="1600">
                <a:solidFill>
                  <a:schemeClr val="accent2"/>
                </a:solidFill>
                <a:latin typeface="Times New Roman"/>
                <a:ea typeface="Times New Roman"/>
                <a:cs typeface="Times New Roman"/>
                <a:sym typeface="Times New Roman"/>
              </a:rPr>
              <a:t>The annual earnings subject to Social Security taxes should be increased from $4,800 to $5,200.</a:t>
            </a:r>
            <a:endParaRPr sz="1600">
              <a:solidFill>
                <a:schemeClr val="accent2"/>
              </a:solidFill>
              <a:latin typeface="Times New Roman"/>
              <a:ea typeface="Times New Roman"/>
              <a:cs typeface="Times New Roman"/>
              <a:sym typeface="Times New Roman"/>
            </a:endParaRPr>
          </a:p>
          <a:p>
            <a:pPr indent="-314960" lvl="1" marL="914400" rtl="0" algn="l">
              <a:spcBef>
                <a:spcPts val="0"/>
              </a:spcBef>
              <a:spcAft>
                <a:spcPts val="0"/>
              </a:spcAft>
              <a:buClr>
                <a:schemeClr val="dk1"/>
              </a:buClr>
              <a:buSzPct val="133333"/>
              <a:buFont typeface="Times New Roman"/>
              <a:buChar char="○"/>
            </a:pPr>
            <a:r>
              <a:rPr lang="en" sz="1200">
                <a:solidFill>
                  <a:schemeClr val="dk1"/>
                </a:solidFill>
                <a:latin typeface="Times New Roman"/>
                <a:ea typeface="Times New Roman"/>
                <a:cs typeface="Times New Roman"/>
                <a:sym typeface="Times New Roman"/>
              </a:rPr>
              <a:t>Special Message to the Congress on the Nation's Health--February 10, 1964</a:t>
            </a:r>
            <a:endParaRPr sz="1600">
              <a:solidFill>
                <a:schemeClr val="dk1"/>
              </a:solidFill>
              <a:latin typeface="Times New Roman"/>
              <a:ea typeface="Times New Roman"/>
              <a:cs typeface="Times New Roman"/>
              <a:sym typeface="Times New Roman"/>
            </a:endParaRPr>
          </a:p>
          <a:p>
            <a:pPr indent="-314960" lvl="0" marL="457200" rtl="0" algn="l">
              <a:spcBef>
                <a:spcPts val="0"/>
              </a:spcBef>
              <a:spcAft>
                <a:spcPts val="0"/>
              </a:spcAft>
              <a:buClr>
                <a:schemeClr val="accent2"/>
              </a:buClr>
              <a:buSzPct val="100000"/>
              <a:buFont typeface="Times New Roman"/>
              <a:buChar char="●"/>
            </a:pPr>
            <a:r>
              <a:rPr lang="en" sz="1600">
                <a:solidFill>
                  <a:schemeClr val="accent2"/>
                </a:solidFill>
                <a:latin typeface="Times New Roman"/>
                <a:ea typeface="Times New Roman"/>
                <a:cs typeface="Times New Roman"/>
                <a:sym typeface="Times New Roman"/>
              </a:rPr>
              <a:t>“I recommend that the separate grant programs for chronic disease hospitals and nursing homes be combined into a single category of long-term care facilities. The annual appropriation for the combined categories should be increased from $40 million to $70 million.”</a:t>
            </a:r>
            <a:endParaRPr sz="1600">
              <a:solidFill>
                <a:schemeClr val="accent2"/>
              </a:solidFill>
              <a:latin typeface="Times New Roman"/>
              <a:ea typeface="Times New Roman"/>
              <a:cs typeface="Times New Roman"/>
              <a:sym typeface="Times New Roman"/>
            </a:endParaRPr>
          </a:p>
          <a:p>
            <a:pPr indent="-314960" lvl="1" marL="914400" rtl="0" algn="l">
              <a:spcBef>
                <a:spcPts val="0"/>
              </a:spcBef>
              <a:spcAft>
                <a:spcPts val="0"/>
              </a:spcAft>
              <a:buClr>
                <a:schemeClr val="accent2"/>
              </a:buClr>
              <a:buSzPct val="133333"/>
              <a:buFont typeface="Times New Roman"/>
              <a:buChar char="○"/>
            </a:pPr>
            <a:r>
              <a:rPr lang="en" sz="1200">
                <a:solidFill>
                  <a:schemeClr val="dk1"/>
                </a:solidFill>
                <a:latin typeface="Times New Roman"/>
                <a:ea typeface="Times New Roman"/>
                <a:cs typeface="Times New Roman"/>
                <a:sym typeface="Times New Roman"/>
              </a:rPr>
              <a:t>Special Message to the Congress on the Nation's Health--February 10, 1964</a:t>
            </a:r>
            <a:endParaRPr sz="1600">
              <a:solidFill>
                <a:schemeClr val="accent2"/>
              </a:solidFill>
              <a:latin typeface="Times New Roman"/>
              <a:ea typeface="Times New Roman"/>
              <a:cs typeface="Times New Roman"/>
              <a:sym typeface="Times New Roman"/>
            </a:endParaRPr>
          </a:p>
          <a:p>
            <a:pPr indent="-314960" lvl="0" marL="457200" rtl="0" algn="l">
              <a:spcBef>
                <a:spcPts val="0"/>
              </a:spcBef>
              <a:spcAft>
                <a:spcPts val="0"/>
              </a:spcAft>
              <a:buClr>
                <a:schemeClr val="accent2"/>
              </a:buClr>
              <a:buSzPct val="100000"/>
              <a:buFont typeface="Times New Roman"/>
              <a:buChar char="●"/>
            </a:pPr>
            <a:r>
              <a:rPr lang="en" sz="1600">
                <a:solidFill>
                  <a:schemeClr val="accent2"/>
                </a:solidFill>
                <a:latin typeface="Times New Roman"/>
                <a:ea typeface="Times New Roman"/>
                <a:cs typeface="Times New Roman"/>
                <a:sym typeface="Times New Roman"/>
              </a:rPr>
              <a:t>“My 1965 budget includes a total of $467 million for the National Institute of Mental Health and for mental retardation activities.”</a:t>
            </a:r>
            <a:endParaRPr sz="1600">
              <a:solidFill>
                <a:schemeClr val="accent2"/>
              </a:solidFill>
              <a:latin typeface="Times New Roman"/>
              <a:ea typeface="Times New Roman"/>
              <a:cs typeface="Times New Roman"/>
              <a:sym typeface="Times New Roman"/>
            </a:endParaRPr>
          </a:p>
          <a:p>
            <a:pPr indent="-314960" lvl="1" marL="914400" rtl="0" algn="l">
              <a:spcBef>
                <a:spcPts val="0"/>
              </a:spcBef>
              <a:spcAft>
                <a:spcPts val="0"/>
              </a:spcAft>
              <a:buClr>
                <a:schemeClr val="accent2"/>
              </a:buClr>
              <a:buSzPct val="133333"/>
              <a:buFont typeface="Times New Roman"/>
              <a:buChar char="○"/>
            </a:pPr>
            <a:r>
              <a:rPr lang="en" sz="1200">
                <a:solidFill>
                  <a:schemeClr val="dk1"/>
                </a:solidFill>
                <a:latin typeface="Times New Roman"/>
                <a:ea typeface="Times New Roman"/>
                <a:cs typeface="Times New Roman"/>
                <a:sym typeface="Times New Roman"/>
              </a:rPr>
              <a:t>Special Message to the Congress on the Nation's Health--February 10, 1964</a:t>
            </a:r>
            <a:endParaRPr sz="1600">
              <a:solidFill>
                <a:schemeClr val="accent2"/>
              </a:solidFill>
              <a:latin typeface="Times New Roman"/>
              <a:ea typeface="Times New Roman"/>
              <a:cs typeface="Times New Roman"/>
              <a:sym typeface="Times New Roman"/>
            </a:endParaRPr>
          </a:p>
        </p:txBody>
      </p:sp>
      <p:sp>
        <p:nvSpPr>
          <p:cNvPr id="1092" name="Google Shape;1092;p109"/>
          <p:cNvSpPr txBox="1"/>
          <p:nvPr/>
        </p:nvSpPr>
        <p:spPr>
          <a:xfrm>
            <a:off x="5213325" y="397325"/>
            <a:ext cx="36603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Discussion:</a:t>
            </a:r>
            <a:endParaRPr/>
          </a:p>
          <a:p>
            <a:pPr indent="-317500" lvl="0" marL="457200" rtl="0" algn="l">
              <a:spcBef>
                <a:spcPts val="0"/>
              </a:spcBef>
              <a:spcAft>
                <a:spcPts val="0"/>
              </a:spcAft>
              <a:buSzPts val="1400"/>
              <a:buAutoNum type="arabicPeriod"/>
            </a:pPr>
            <a:r>
              <a:rPr lang="en"/>
              <a:t>How important is a budget?</a:t>
            </a:r>
            <a:endParaRPr/>
          </a:p>
          <a:p>
            <a:pPr indent="-317500" lvl="0" marL="457200" rtl="0" algn="l">
              <a:spcBef>
                <a:spcPts val="0"/>
              </a:spcBef>
              <a:spcAft>
                <a:spcPts val="0"/>
              </a:spcAft>
              <a:buSzPts val="1400"/>
              <a:buAutoNum type="arabicPeriod"/>
            </a:pPr>
            <a:r>
              <a:rPr lang="en"/>
              <a:t>How did LBJ’s budgetary increase affect taxes?</a:t>
            </a:r>
            <a:endParaRPr/>
          </a:p>
          <a:p>
            <a:pPr indent="-317500" lvl="0" marL="457200" rtl="0" algn="l">
              <a:spcBef>
                <a:spcPts val="0"/>
              </a:spcBef>
              <a:spcAft>
                <a:spcPts val="0"/>
              </a:spcAft>
              <a:buSzPts val="1400"/>
              <a:buAutoNum type="arabicPeriod"/>
            </a:pPr>
            <a:r>
              <a:rPr lang="en"/>
              <a:t>How would a budgetary increase affect Americans?</a:t>
            </a:r>
            <a:endParaRPr/>
          </a:p>
          <a:p>
            <a:pPr indent="-317500" lvl="0" marL="457200" rtl="0" algn="l">
              <a:spcBef>
                <a:spcPts val="0"/>
              </a:spcBef>
              <a:spcAft>
                <a:spcPts val="0"/>
              </a:spcAft>
              <a:buSzPts val="1400"/>
              <a:buAutoNum type="arabicPeriod"/>
            </a:pPr>
            <a:r>
              <a:rPr lang="en"/>
              <a:t>What makes LBJ’s spending different from other presidents?</a:t>
            </a:r>
            <a:endParaRPr/>
          </a:p>
        </p:txBody>
      </p:sp>
      <p:pic>
        <p:nvPicPr>
          <p:cNvPr id="1093" name="Google Shape;1093;p109">
            <a:hlinkClick r:id="rId4"/>
          </p:cNvPr>
          <p:cNvPicPr preferRelativeResize="0"/>
          <p:nvPr/>
        </p:nvPicPr>
        <p:blipFill>
          <a:blip r:embed="rId5">
            <a:alphaModFix/>
          </a:blip>
          <a:stretch>
            <a:fillRect/>
          </a:stretch>
        </p:blipFill>
        <p:spPr>
          <a:xfrm>
            <a:off x="5213325" y="2738375"/>
            <a:ext cx="1982125" cy="2207049"/>
          </a:xfrm>
          <a:prstGeom prst="rect">
            <a:avLst/>
          </a:prstGeom>
          <a:noFill/>
          <a:ln>
            <a:noFill/>
          </a:ln>
        </p:spPr>
      </p:pic>
      <p:pic>
        <p:nvPicPr>
          <p:cNvPr id="1094" name="Google Shape;1094;p109"/>
          <p:cNvPicPr preferRelativeResize="0"/>
          <p:nvPr/>
        </p:nvPicPr>
        <p:blipFill>
          <a:blip r:embed="rId6">
            <a:alphaModFix/>
          </a:blip>
          <a:stretch>
            <a:fillRect/>
          </a:stretch>
        </p:blipFill>
        <p:spPr>
          <a:xfrm>
            <a:off x="7305343" y="2282775"/>
            <a:ext cx="1750250" cy="1935550"/>
          </a:xfrm>
          <a:prstGeom prst="rect">
            <a:avLst/>
          </a:prstGeom>
          <a:noFill/>
          <a:ln>
            <a:noFill/>
          </a:ln>
        </p:spPr>
      </p:pic>
      <p:pic>
        <p:nvPicPr>
          <p:cNvPr id="1095" name="Google Shape;1095;p109"/>
          <p:cNvPicPr preferRelativeResize="0"/>
          <p:nvPr/>
        </p:nvPicPr>
        <p:blipFill rotWithShape="1">
          <a:blip r:embed="rId7">
            <a:alphaModFix/>
          </a:blip>
          <a:srcRect b="30021" l="4920" r="85" t="18757"/>
          <a:stretch/>
        </p:blipFill>
        <p:spPr>
          <a:xfrm>
            <a:off x="7993504" y="47525"/>
            <a:ext cx="1062096" cy="5727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099" name="Shape 1099"/>
        <p:cNvGrpSpPr/>
        <p:nvPr/>
      </p:nvGrpSpPr>
      <p:grpSpPr>
        <a:xfrm>
          <a:off x="0" y="0"/>
          <a:ext cx="0" cy="0"/>
          <a:chOff x="0" y="0"/>
          <a:chExt cx="0" cy="0"/>
        </a:xfrm>
      </p:grpSpPr>
      <p:sp>
        <p:nvSpPr>
          <p:cNvPr id="1100" name="Google Shape;1100;p110"/>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lnSpc>
                <a:spcPct val="117391"/>
              </a:lnSpc>
              <a:spcBef>
                <a:spcPts val="2400"/>
              </a:spcBef>
              <a:spcAft>
                <a:spcPts val="0"/>
              </a:spcAft>
              <a:buClr>
                <a:schemeClr val="dk1"/>
              </a:buClr>
              <a:buSzPct val="47826"/>
              <a:buFont typeface="Arial"/>
              <a:buNone/>
            </a:pPr>
            <a:r>
              <a:rPr b="1" lang="en" sz="2300">
                <a:solidFill>
                  <a:srgbClr val="1C3360"/>
                </a:solidFill>
                <a:latin typeface="Times New Roman"/>
                <a:ea typeface="Times New Roman"/>
                <a:cs typeface="Times New Roman"/>
                <a:sym typeface="Times New Roman"/>
              </a:rPr>
              <a:t>Lyndon B. Johnson and Ronald Reagan and Federal Power</a:t>
            </a:r>
            <a:endParaRPr b="1" sz="2300">
              <a:solidFill>
                <a:srgbClr val="1C3360"/>
              </a:solidFill>
              <a:latin typeface="Times New Roman"/>
              <a:ea typeface="Times New Roman"/>
              <a:cs typeface="Times New Roman"/>
              <a:sym typeface="Times New Roman"/>
            </a:endParaRPr>
          </a:p>
          <a:p>
            <a:pPr indent="0" lvl="0" marL="0" rtl="0" algn="l">
              <a:lnSpc>
                <a:spcPct val="115000"/>
              </a:lnSpc>
              <a:spcBef>
                <a:spcPts val="600"/>
              </a:spcBef>
              <a:spcAft>
                <a:spcPts val="0"/>
              </a:spcAft>
              <a:buClr>
                <a:schemeClr val="dk1"/>
              </a:buClr>
              <a:buSzPct val="100000"/>
              <a:buFont typeface="Arial"/>
              <a:buNone/>
            </a:pPr>
            <a:r>
              <a:t/>
            </a:r>
            <a:endParaRPr sz="1100"/>
          </a:p>
          <a:p>
            <a:pPr indent="0" lvl="0" marL="0" rtl="0" algn="l">
              <a:spcBef>
                <a:spcPts val="0"/>
              </a:spcBef>
              <a:spcAft>
                <a:spcPts val="0"/>
              </a:spcAft>
              <a:buNone/>
            </a:pPr>
            <a:r>
              <a:t/>
            </a:r>
            <a:endParaRPr/>
          </a:p>
        </p:txBody>
      </p:sp>
      <p:sp>
        <p:nvSpPr>
          <p:cNvPr id="1101" name="Google Shape;1101;p110"/>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17500" lvl="0" marL="457200" rtl="0" algn="l">
              <a:lnSpc>
                <a:spcPct val="181363"/>
              </a:lnSpc>
              <a:spcBef>
                <a:spcPts val="0"/>
              </a:spcBef>
              <a:spcAft>
                <a:spcPts val="0"/>
              </a:spcAft>
              <a:buClr>
                <a:srgbClr val="1C3360"/>
              </a:buClr>
              <a:buSzPts val="1400"/>
              <a:buAutoNum type="arabicPeriod"/>
            </a:pPr>
            <a:r>
              <a:rPr lang="en" sz="1400">
                <a:solidFill>
                  <a:srgbClr val="1C3360"/>
                </a:solidFill>
              </a:rPr>
              <a:t>What were the goals of the “Great Society”?</a:t>
            </a:r>
            <a:endParaRPr sz="1400">
              <a:solidFill>
                <a:srgbClr val="1C3360"/>
              </a:solidFill>
            </a:endParaRPr>
          </a:p>
          <a:p>
            <a:pPr indent="-317500" lvl="0" marL="457200" rtl="0" algn="l">
              <a:lnSpc>
                <a:spcPct val="181363"/>
              </a:lnSpc>
              <a:spcBef>
                <a:spcPts val="0"/>
              </a:spcBef>
              <a:spcAft>
                <a:spcPts val="0"/>
              </a:spcAft>
              <a:buClr>
                <a:srgbClr val="1C3360"/>
              </a:buClr>
              <a:buSzPts val="1400"/>
              <a:buAutoNum type="arabicPeriod"/>
            </a:pPr>
            <a:r>
              <a:rPr lang="en" sz="1400">
                <a:solidFill>
                  <a:srgbClr val="1C3360"/>
                </a:solidFill>
              </a:rPr>
              <a:t>What types of measures did Johnson recommend to Congress?</a:t>
            </a:r>
            <a:endParaRPr sz="1400">
              <a:solidFill>
                <a:srgbClr val="1C3360"/>
              </a:solidFill>
            </a:endParaRPr>
          </a:p>
          <a:p>
            <a:pPr indent="-317500" lvl="0" marL="457200" rtl="0" algn="l">
              <a:lnSpc>
                <a:spcPct val="181363"/>
              </a:lnSpc>
              <a:spcBef>
                <a:spcPts val="0"/>
              </a:spcBef>
              <a:spcAft>
                <a:spcPts val="0"/>
              </a:spcAft>
              <a:buClr>
                <a:srgbClr val="1C3360"/>
              </a:buClr>
              <a:buSzPts val="1400"/>
              <a:buAutoNum type="arabicPeriod"/>
            </a:pPr>
            <a:r>
              <a:rPr lang="en" sz="1400">
                <a:solidFill>
                  <a:srgbClr val="1C3360"/>
                </a:solidFill>
              </a:rPr>
              <a:t>What was the key message of Reagan’s First Inaugural Address?</a:t>
            </a:r>
            <a:endParaRPr sz="1400">
              <a:solidFill>
                <a:srgbClr val="1C3360"/>
              </a:solidFill>
            </a:endParaRPr>
          </a:p>
          <a:p>
            <a:pPr indent="-317500" lvl="0" marL="457200" rtl="0" algn="l">
              <a:lnSpc>
                <a:spcPct val="181363"/>
              </a:lnSpc>
              <a:spcBef>
                <a:spcPts val="0"/>
              </a:spcBef>
              <a:spcAft>
                <a:spcPts val="0"/>
              </a:spcAft>
              <a:buClr>
                <a:srgbClr val="1C3360"/>
              </a:buClr>
              <a:buSzPts val="1400"/>
              <a:buAutoNum type="arabicPeriod"/>
            </a:pPr>
            <a:r>
              <a:rPr lang="en" sz="1400">
                <a:solidFill>
                  <a:srgbClr val="1C3360"/>
                </a:solidFill>
              </a:rPr>
              <a:t>What actions did Reagan take to bring about his goal of decreasing the size of the federal government?</a:t>
            </a:r>
            <a:endParaRPr sz="1400">
              <a:solidFill>
                <a:srgbClr val="1C3360"/>
              </a:solidFill>
            </a:endParaRPr>
          </a:p>
          <a:p>
            <a:pPr indent="-317500" lvl="0" marL="457200" rtl="0" algn="l">
              <a:lnSpc>
                <a:spcPct val="181363"/>
              </a:lnSpc>
              <a:spcBef>
                <a:spcPts val="0"/>
              </a:spcBef>
              <a:spcAft>
                <a:spcPts val="0"/>
              </a:spcAft>
              <a:buClr>
                <a:srgbClr val="1C3360"/>
              </a:buClr>
              <a:buSzPts val="1400"/>
              <a:buAutoNum type="arabicPeriod"/>
            </a:pPr>
            <a:r>
              <a:rPr lang="en" sz="1400">
                <a:solidFill>
                  <a:srgbClr val="1C3360"/>
                </a:solidFill>
              </a:rPr>
              <a:t>How would you assess the constitutionality of each President’s actions?</a:t>
            </a:r>
            <a:endParaRPr sz="1400">
              <a:solidFill>
                <a:srgbClr val="1C3360"/>
              </a:solidFill>
            </a:endParaRPr>
          </a:p>
          <a:p>
            <a:pPr indent="0" lvl="0" marL="0" rtl="0" algn="l">
              <a:spcBef>
                <a:spcPts val="1200"/>
              </a:spcBef>
              <a:spcAft>
                <a:spcPts val="1200"/>
              </a:spcAft>
              <a:buNone/>
            </a:pPr>
            <a:r>
              <a:t/>
            </a:r>
            <a:endParaRPr/>
          </a:p>
        </p:txBody>
      </p:sp>
      <p:pic>
        <p:nvPicPr>
          <p:cNvPr id="1102" name="Google Shape;1102;p110">
            <a:hlinkClick r:id="rId3"/>
          </p:cNvPr>
          <p:cNvPicPr preferRelativeResize="0"/>
          <p:nvPr/>
        </p:nvPicPr>
        <p:blipFill>
          <a:blip r:embed="rId4">
            <a:alphaModFix/>
          </a:blip>
          <a:stretch>
            <a:fillRect/>
          </a:stretch>
        </p:blipFill>
        <p:spPr>
          <a:xfrm>
            <a:off x="4878975" y="3480626"/>
            <a:ext cx="4058274" cy="1561824"/>
          </a:xfrm>
          <a:prstGeom prst="rect">
            <a:avLst/>
          </a:prstGeom>
          <a:noFill/>
          <a:ln>
            <a:noFill/>
          </a:ln>
        </p:spPr>
      </p:pic>
      <p:pic>
        <p:nvPicPr>
          <p:cNvPr id="1103" name="Google Shape;1103;p110"/>
          <p:cNvPicPr preferRelativeResize="0"/>
          <p:nvPr/>
        </p:nvPicPr>
        <p:blipFill>
          <a:blip r:embed="rId5">
            <a:alphaModFix/>
          </a:blip>
          <a:stretch>
            <a:fillRect/>
          </a:stretch>
        </p:blipFill>
        <p:spPr>
          <a:xfrm>
            <a:off x="6747825" y="1017725"/>
            <a:ext cx="1866900" cy="7620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107" name="Shape 1107"/>
        <p:cNvGrpSpPr/>
        <p:nvPr/>
      </p:nvGrpSpPr>
      <p:grpSpPr>
        <a:xfrm>
          <a:off x="0" y="0"/>
          <a:ext cx="0" cy="0"/>
          <a:chOff x="0" y="0"/>
          <a:chExt cx="0" cy="0"/>
        </a:xfrm>
      </p:grpSpPr>
      <p:sp>
        <p:nvSpPr>
          <p:cNvPr id="1108" name="Google Shape;1108;p11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LBJ Economic Policies</a:t>
            </a:r>
            <a:endParaRPr/>
          </a:p>
        </p:txBody>
      </p:sp>
      <p:pic>
        <p:nvPicPr>
          <p:cNvPr id="1109" name="Google Shape;1109;p111">
            <a:hlinkClick r:id="rId3"/>
          </p:cNvPr>
          <p:cNvPicPr preferRelativeResize="0"/>
          <p:nvPr/>
        </p:nvPicPr>
        <p:blipFill>
          <a:blip r:embed="rId4">
            <a:alphaModFix/>
          </a:blip>
          <a:stretch>
            <a:fillRect/>
          </a:stretch>
        </p:blipFill>
        <p:spPr>
          <a:xfrm>
            <a:off x="607200" y="1137050"/>
            <a:ext cx="2674683" cy="3820976"/>
          </a:xfrm>
          <a:prstGeom prst="rect">
            <a:avLst/>
          </a:prstGeom>
          <a:noFill/>
          <a:ln>
            <a:noFill/>
          </a:ln>
        </p:spPr>
      </p:pic>
      <p:sp>
        <p:nvSpPr>
          <p:cNvPr id="1110" name="Google Shape;1110;p111"/>
          <p:cNvSpPr txBox="1"/>
          <p:nvPr/>
        </p:nvSpPr>
        <p:spPr>
          <a:xfrm>
            <a:off x="3522825" y="1679075"/>
            <a:ext cx="5250900" cy="1908600"/>
          </a:xfrm>
          <a:prstGeom prst="rect">
            <a:avLst/>
          </a:prstGeom>
          <a:noFill/>
          <a:ln>
            <a:noFill/>
          </a:ln>
        </p:spPr>
        <p:txBody>
          <a:bodyPr anchorCtr="0" anchor="t" bIns="91425" lIns="91425" spcFirstLastPara="1" rIns="91425" wrap="square" tIns="91425">
            <a:spAutoFit/>
          </a:bodyPr>
          <a:lstStyle/>
          <a:p>
            <a:pPr indent="-317500" lvl="0" marL="457200" rtl="0" algn="l">
              <a:spcBef>
                <a:spcPts val="0"/>
              </a:spcBef>
              <a:spcAft>
                <a:spcPts val="0"/>
              </a:spcAft>
              <a:buSzPts val="1400"/>
              <a:buChar char="●"/>
            </a:pPr>
            <a:r>
              <a:rPr lang="en"/>
              <a:t>What was the increase in the budget when LBJ was in office?</a:t>
            </a:r>
            <a:endParaRPr/>
          </a:p>
          <a:p>
            <a:pPr indent="-317500" lvl="0" marL="457200" rtl="0" algn="l">
              <a:spcBef>
                <a:spcPts val="0"/>
              </a:spcBef>
              <a:spcAft>
                <a:spcPts val="0"/>
              </a:spcAft>
              <a:buSzPts val="1400"/>
              <a:buChar char="●"/>
            </a:pPr>
            <a:r>
              <a:rPr lang="en"/>
              <a:t>What laws did he pass during his War on Poverty?</a:t>
            </a:r>
            <a:endParaRPr/>
          </a:p>
          <a:p>
            <a:pPr indent="-317500" lvl="1" marL="914400" rtl="0" algn="l">
              <a:spcBef>
                <a:spcPts val="0"/>
              </a:spcBef>
              <a:spcAft>
                <a:spcPts val="0"/>
              </a:spcAft>
              <a:buSzPts val="1400"/>
              <a:buChar char="○"/>
            </a:pPr>
            <a:r>
              <a:rPr lang="en"/>
              <a:t>How can these laws affect the Federal Budget?</a:t>
            </a:r>
            <a:endParaRPr/>
          </a:p>
          <a:p>
            <a:pPr indent="-317500" lvl="0" marL="457200" rtl="0" algn="l">
              <a:spcBef>
                <a:spcPts val="0"/>
              </a:spcBef>
              <a:spcAft>
                <a:spcPts val="0"/>
              </a:spcAft>
              <a:buSzPts val="1400"/>
              <a:buChar char="●"/>
            </a:pPr>
            <a:r>
              <a:rPr lang="en"/>
              <a:t>Why did LBJ believe in the Great Society?</a:t>
            </a:r>
            <a:endParaRPr/>
          </a:p>
          <a:p>
            <a:pPr indent="-317500" lvl="0" marL="457200" rtl="0" algn="l">
              <a:spcBef>
                <a:spcPts val="0"/>
              </a:spcBef>
              <a:spcAft>
                <a:spcPts val="0"/>
              </a:spcAft>
              <a:buSzPts val="1400"/>
              <a:buChar char="●"/>
            </a:pPr>
            <a:r>
              <a:rPr lang="en"/>
              <a:t>What were the budgetary results of the Great Society?</a:t>
            </a:r>
            <a:endParaRPr/>
          </a:p>
          <a:p>
            <a:pPr indent="-317500" lvl="0" marL="457200" rtl="0" algn="l">
              <a:spcBef>
                <a:spcPts val="0"/>
              </a:spcBef>
              <a:spcAft>
                <a:spcPts val="0"/>
              </a:spcAft>
              <a:buSzPts val="1400"/>
              <a:buChar char="●"/>
            </a:pPr>
            <a:r>
              <a:rPr lang="en"/>
              <a:t>How did President Johnson help the National Park Service?</a:t>
            </a:r>
            <a:endParaRPr/>
          </a:p>
        </p:txBody>
      </p:sp>
      <p:pic>
        <p:nvPicPr>
          <p:cNvPr id="1111" name="Google Shape;1111;p111"/>
          <p:cNvPicPr preferRelativeResize="0"/>
          <p:nvPr/>
        </p:nvPicPr>
        <p:blipFill rotWithShape="1">
          <a:blip r:embed="rId5">
            <a:alphaModFix/>
          </a:blip>
          <a:srcRect b="30021" l="4924" r="6985" t="18757"/>
          <a:stretch/>
        </p:blipFill>
        <p:spPr>
          <a:xfrm>
            <a:off x="7984575" y="817775"/>
            <a:ext cx="984950" cy="572700"/>
          </a:xfrm>
          <a:prstGeom prst="rect">
            <a:avLst/>
          </a:prstGeom>
          <a:noFill/>
          <a:ln>
            <a:noFill/>
          </a:ln>
        </p:spPr>
      </p:pic>
      <p:pic>
        <p:nvPicPr>
          <p:cNvPr id="1112" name="Google Shape;1112;p111"/>
          <p:cNvPicPr preferRelativeResize="0"/>
          <p:nvPr/>
        </p:nvPicPr>
        <p:blipFill rotWithShape="1">
          <a:blip r:embed="rId6">
            <a:alphaModFix/>
          </a:blip>
          <a:srcRect b="25003" l="0" r="0" t="14792"/>
          <a:stretch/>
        </p:blipFill>
        <p:spPr>
          <a:xfrm>
            <a:off x="7950100" y="183275"/>
            <a:ext cx="1053900" cy="6345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