
<file path=[Content_Types].xml><?xml version="1.0" encoding="utf-8"?>
<Types xmlns="http://schemas.openxmlformats.org/package/2006/content-types">
  <Default Extension="xml" ContentType="application/xml"/>
  <Default Extension="jpeg" ContentType="image/jpeg"/>
  <Default Extension="jpg" ContentType="image/pn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media/image5.jpg" ContentType="image/jpeg"/>
  <Override PartName="/ppt/media/image30.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 id="2147483682" r:id="rId5"/>
  </p:sldMasterIdLst>
  <p:notesMasterIdLst>
    <p:notesMasterId r:id="rId42"/>
  </p:notesMasterIdLst>
  <p:handoutMasterIdLst>
    <p:handoutMasterId r:id="rId43"/>
  </p:handoutMasterIdLst>
  <p:sldIdLst>
    <p:sldId id="256" r:id="rId6"/>
    <p:sldId id="304" r:id="rId7"/>
    <p:sldId id="305" r:id="rId8"/>
    <p:sldId id="306" r:id="rId9"/>
    <p:sldId id="273" r:id="rId10"/>
    <p:sldId id="274" r:id="rId11"/>
    <p:sldId id="275" r:id="rId12"/>
    <p:sldId id="276" r:id="rId13"/>
    <p:sldId id="277" r:id="rId14"/>
    <p:sldId id="278" r:id="rId15"/>
    <p:sldId id="280" r:id="rId16"/>
    <p:sldId id="281" r:id="rId17"/>
    <p:sldId id="282" r:id="rId18"/>
    <p:sldId id="283" r:id="rId19"/>
    <p:sldId id="284" r:id="rId20"/>
    <p:sldId id="286" r:id="rId21"/>
    <p:sldId id="287" r:id="rId22"/>
    <p:sldId id="289" r:id="rId23"/>
    <p:sldId id="285" r:id="rId24"/>
    <p:sldId id="290" r:id="rId25"/>
    <p:sldId id="292" r:id="rId26"/>
    <p:sldId id="291" r:id="rId27"/>
    <p:sldId id="294" r:id="rId28"/>
    <p:sldId id="296" r:id="rId29"/>
    <p:sldId id="297" r:id="rId30"/>
    <p:sldId id="298" r:id="rId31"/>
    <p:sldId id="299" r:id="rId32"/>
    <p:sldId id="300" r:id="rId33"/>
    <p:sldId id="301" r:id="rId34"/>
    <p:sldId id="302" r:id="rId35"/>
    <p:sldId id="309" r:id="rId36"/>
    <p:sldId id="313" r:id="rId37"/>
    <p:sldId id="314" r:id="rId38"/>
    <p:sldId id="312" r:id="rId39"/>
    <p:sldId id="315" r:id="rId40"/>
    <p:sldId id="310" r:id="rId41"/>
  </p:sldIdLst>
  <p:sldSz cx="9144000" cy="6858000" type="screen4x3"/>
  <p:notesSz cx="6954838" cy="93091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2" userDrawn="1">
          <p15:clr>
            <a:srgbClr val="A4A3A4"/>
          </p15:clr>
        </p15:guide>
        <p15:guide id="2" pos="219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evy" initial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1528"/>
    <a:srgbClr val="840F1E"/>
    <a:srgbClr val="A41326"/>
    <a:srgbClr val="FC2FE0"/>
    <a:srgbClr val="029602"/>
    <a:srgbClr val="1578BC"/>
    <a:srgbClr val="FFFF66"/>
    <a:srgbClr val="CC66FF"/>
    <a:srgbClr val="CCFF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5" autoAdjust="0"/>
    <p:restoredTop sz="84606" autoAdjust="0"/>
  </p:normalViewPr>
  <p:slideViewPr>
    <p:cSldViewPr>
      <p:cViewPr varScale="1">
        <p:scale>
          <a:sx n="72" d="100"/>
          <a:sy n="72" d="100"/>
        </p:scale>
        <p:origin x="-1808" y="-104"/>
      </p:cViewPr>
      <p:guideLst>
        <p:guide orient="horz" pos="2160"/>
        <p:guide pos="2880"/>
      </p:guideLst>
    </p:cSldViewPr>
  </p:slideViewPr>
  <p:outlineViewPr>
    <p:cViewPr>
      <p:scale>
        <a:sx n="33" d="100"/>
        <a:sy n="33" d="100"/>
      </p:scale>
      <p:origin x="48" y="22008"/>
    </p:cViewPr>
  </p:outlineViewPr>
  <p:notesTextViewPr>
    <p:cViewPr>
      <p:scale>
        <a:sx n="130" d="100"/>
        <a:sy n="130" d="100"/>
      </p:scale>
      <p:origin x="0" y="0"/>
    </p:cViewPr>
  </p:notesTextViewPr>
  <p:sorterViewPr>
    <p:cViewPr>
      <p:scale>
        <a:sx n="100" d="100"/>
        <a:sy n="100" d="100"/>
      </p:scale>
      <p:origin x="0" y="0"/>
    </p:cViewPr>
  </p:sorterViewPr>
  <p:notesViewPr>
    <p:cSldViewPr>
      <p:cViewPr>
        <p:scale>
          <a:sx n="100" d="100"/>
          <a:sy n="100" d="100"/>
        </p:scale>
        <p:origin x="-1572" y="642"/>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13763" cy="465455"/>
          </a:xfrm>
          <a:prstGeom prst="rect">
            <a:avLst/>
          </a:prstGeom>
        </p:spPr>
        <p:txBody>
          <a:bodyPr vert="horz" lIns="91660" tIns="45830" rIns="91660" bIns="45830" rtlCol="0"/>
          <a:lstStyle>
            <a:lvl1pPr algn="l">
              <a:defRPr sz="1200">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939471" y="0"/>
            <a:ext cx="3013763" cy="465455"/>
          </a:xfrm>
          <a:prstGeom prst="rect">
            <a:avLst/>
          </a:prstGeom>
        </p:spPr>
        <p:txBody>
          <a:bodyPr vert="horz" wrap="square" lIns="91660" tIns="45830" rIns="91660" bIns="45830" numCol="1" anchor="t" anchorCtr="0" compatLnSpc="1">
            <a:prstTxWarp prst="textNoShape">
              <a:avLst/>
            </a:prstTxWarp>
          </a:bodyPr>
          <a:lstStyle>
            <a:lvl1pPr algn="r">
              <a:defRPr sz="1200"/>
            </a:lvl1pPr>
          </a:lstStyle>
          <a:p>
            <a:fld id="{40E5B415-68C8-4A58-B2FB-027E28498B27}" type="datetime1">
              <a:rPr lang="en-US"/>
              <a:pPr/>
              <a:t>10/24/17</a:t>
            </a:fld>
            <a:endParaRPr lang="en-US" dirty="0"/>
          </a:p>
        </p:txBody>
      </p:sp>
      <p:sp>
        <p:nvSpPr>
          <p:cNvPr id="4" name="Footer Placeholder 3"/>
          <p:cNvSpPr>
            <a:spLocks noGrp="1"/>
          </p:cNvSpPr>
          <p:nvPr>
            <p:ph type="ftr" sz="quarter" idx="2"/>
          </p:nvPr>
        </p:nvSpPr>
        <p:spPr>
          <a:xfrm>
            <a:off x="2" y="8842033"/>
            <a:ext cx="3013763" cy="465455"/>
          </a:xfrm>
          <a:prstGeom prst="rect">
            <a:avLst/>
          </a:prstGeom>
        </p:spPr>
        <p:txBody>
          <a:bodyPr vert="horz" lIns="91660" tIns="45830" rIns="91660" bIns="45830" rtlCol="0" anchor="b"/>
          <a:lstStyle>
            <a:lvl1pPr algn="l">
              <a:defRPr sz="1200">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939471" y="8842033"/>
            <a:ext cx="3013763" cy="465455"/>
          </a:xfrm>
          <a:prstGeom prst="rect">
            <a:avLst/>
          </a:prstGeom>
        </p:spPr>
        <p:txBody>
          <a:bodyPr vert="horz" wrap="square" lIns="91660" tIns="45830" rIns="91660" bIns="45830" numCol="1" anchor="b" anchorCtr="0" compatLnSpc="1">
            <a:prstTxWarp prst="textNoShape">
              <a:avLst/>
            </a:prstTxWarp>
          </a:bodyPr>
          <a:lstStyle>
            <a:lvl1pPr algn="r">
              <a:defRPr sz="1200"/>
            </a:lvl1pPr>
          </a:lstStyle>
          <a:p>
            <a:fld id="{0EEE3D93-84EA-4E8B-BF2A-F31F2C855D64}" type="slidenum">
              <a:rPr lang="en-US"/>
              <a:pPr/>
              <a:t>‹#›</a:t>
            </a:fld>
            <a:endParaRPr lang="en-US" dirty="0"/>
          </a:p>
        </p:txBody>
      </p:sp>
    </p:spTree>
    <p:extLst>
      <p:ext uri="{BB962C8B-B14F-4D97-AF65-F5344CB8AC3E}">
        <p14:creationId xmlns:p14="http://schemas.microsoft.com/office/powerpoint/2010/main" val="22065147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026"/>
          <p:cNvSpPr>
            <a:spLocks noGrp="1" noChangeArrowheads="1"/>
          </p:cNvSpPr>
          <p:nvPr>
            <p:ph type="hdr" sz="quarter"/>
          </p:nvPr>
        </p:nvSpPr>
        <p:spPr bwMode="auto">
          <a:xfrm>
            <a:off x="2" y="0"/>
            <a:ext cx="3013763" cy="465455"/>
          </a:xfrm>
          <a:prstGeom prst="rect">
            <a:avLst/>
          </a:prstGeom>
          <a:noFill/>
          <a:ln w="9525">
            <a:noFill/>
            <a:miter lim="800000"/>
            <a:headEnd/>
            <a:tailEnd/>
          </a:ln>
        </p:spPr>
        <p:txBody>
          <a:bodyPr vert="horz" wrap="square" lIns="91660" tIns="45830" rIns="91660" bIns="45830" numCol="1" anchor="t" anchorCtr="0" compatLnSpc="1">
            <a:prstTxWarp prst="textNoShape">
              <a:avLst/>
            </a:prstTxWarp>
          </a:bodyPr>
          <a:lstStyle>
            <a:lvl1pPr>
              <a:defRPr sz="1200">
                <a:cs typeface="ＭＳ Ｐゴシック" charset="-128"/>
              </a:defRPr>
            </a:lvl1pPr>
          </a:lstStyle>
          <a:p>
            <a:pPr>
              <a:defRPr/>
            </a:pPr>
            <a:endParaRPr lang="en-US" dirty="0"/>
          </a:p>
        </p:txBody>
      </p:sp>
      <p:sp>
        <p:nvSpPr>
          <p:cNvPr id="3075" name="Rectangle 1027"/>
          <p:cNvSpPr>
            <a:spLocks noGrp="1" noChangeArrowheads="1"/>
          </p:cNvSpPr>
          <p:nvPr>
            <p:ph type="dt" idx="1"/>
          </p:nvPr>
        </p:nvSpPr>
        <p:spPr bwMode="auto">
          <a:xfrm>
            <a:off x="3941078" y="0"/>
            <a:ext cx="3013763" cy="465455"/>
          </a:xfrm>
          <a:prstGeom prst="rect">
            <a:avLst/>
          </a:prstGeom>
          <a:noFill/>
          <a:ln w="9525">
            <a:noFill/>
            <a:miter lim="800000"/>
            <a:headEnd/>
            <a:tailEnd/>
          </a:ln>
        </p:spPr>
        <p:txBody>
          <a:bodyPr vert="horz" wrap="square" lIns="91660" tIns="45830" rIns="91660" bIns="45830" numCol="1" anchor="t" anchorCtr="0" compatLnSpc="1">
            <a:prstTxWarp prst="textNoShape">
              <a:avLst/>
            </a:prstTxWarp>
          </a:bodyPr>
          <a:lstStyle>
            <a:lvl1pPr algn="r">
              <a:defRPr sz="1200">
                <a:cs typeface="ＭＳ Ｐゴシック" charset="-128"/>
              </a:defRPr>
            </a:lvl1pPr>
          </a:lstStyle>
          <a:p>
            <a:pPr>
              <a:defRPr/>
            </a:pPr>
            <a:endParaRPr lang="en-US" dirty="0"/>
          </a:p>
        </p:txBody>
      </p:sp>
      <p:sp>
        <p:nvSpPr>
          <p:cNvPr id="9220" name="Rectangle 1028"/>
          <p:cNvSpPr>
            <a:spLocks noGrp="1" noRot="1" noChangeAspect="1" noChangeArrowheads="1" noTextEdit="1"/>
          </p:cNvSpPr>
          <p:nvPr>
            <p:ph type="sldImg" idx="2"/>
          </p:nvPr>
        </p:nvSpPr>
        <p:spPr bwMode="auto">
          <a:xfrm>
            <a:off x="1149350" y="696913"/>
            <a:ext cx="4657725" cy="3494087"/>
          </a:xfrm>
          <a:prstGeom prst="rect">
            <a:avLst/>
          </a:prstGeom>
          <a:noFill/>
          <a:ln w="9525">
            <a:solidFill>
              <a:srgbClr val="000000"/>
            </a:solidFill>
            <a:miter lim="800000"/>
            <a:headEnd/>
            <a:tailEnd/>
          </a:ln>
        </p:spPr>
      </p:sp>
      <p:sp>
        <p:nvSpPr>
          <p:cNvPr id="3077" name="Rectangle 1029"/>
          <p:cNvSpPr>
            <a:spLocks noGrp="1" noChangeArrowheads="1"/>
          </p:cNvSpPr>
          <p:nvPr>
            <p:ph type="body" sz="quarter" idx="3"/>
          </p:nvPr>
        </p:nvSpPr>
        <p:spPr bwMode="auto">
          <a:xfrm>
            <a:off x="927312" y="4421827"/>
            <a:ext cx="5100215" cy="4189095"/>
          </a:xfrm>
          <a:prstGeom prst="rect">
            <a:avLst/>
          </a:prstGeom>
          <a:noFill/>
          <a:ln w="9525">
            <a:noFill/>
            <a:miter lim="800000"/>
            <a:headEnd/>
            <a:tailEnd/>
          </a:ln>
        </p:spPr>
        <p:txBody>
          <a:bodyPr vert="horz" wrap="square" lIns="91660" tIns="45830" rIns="91660" bIns="4583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1030"/>
          <p:cNvSpPr>
            <a:spLocks noGrp="1" noChangeArrowheads="1"/>
          </p:cNvSpPr>
          <p:nvPr>
            <p:ph type="ftr" sz="quarter" idx="4"/>
          </p:nvPr>
        </p:nvSpPr>
        <p:spPr bwMode="auto">
          <a:xfrm>
            <a:off x="2" y="8843645"/>
            <a:ext cx="3013763" cy="465455"/>
          </a:xfrm>
          <a:prstGeom prst="rect">
            <a:avLst/>
          </a:prstGeom>
          <a:noFill/>
          <a:ln w="9525">
            <a:noFill/>
            <a:miter lim="800000"/>
            <a:headEnd/>
            <a:tailEnd/>
          </a:ln>
        </p:spPr>
        <p:txBody>
          <a:bodyPr vert="horz" wrap="square" lIns="91660" tIns="45830" rIns="91660" bIns="45830" numCol="1" anchor="b" anchorCtr="0" compatLnSpc="1">
            <a:prstTxWarp prst="textNoShape">
              <a:avLst/>
            </a:prstTxWarp>
          </a:bodyPr>
          <a:lstStyle>
            <a:lvl1pPr>
              <a:defRPr sz="1200">
                <a:cs typeface="ＭＳ Ｐゴシック" charset="-128"/>
              </a:defRPr>
            </a:lvl1pPr>
          </a:lstStyle>
          <a:p>
            <a:pPr>
              <a:defRPr/>
            </a:pPr>
            <a:endParaRPr lang="en-US" dirty="0"/>
          </a:p>
        </p:txBody>
      </p:sp>
      <p:sp>
        <p:nvSpPr>
          <p:cNvPr id="3079" name="Rectangle 1031"/>
          <p:cNvSpPr>
            <a:spLocks noGrp="1" noChangeArrowheads="1"/>
          </p:cNvSpPr>
          <p:nvPr>
            <p:ph type="sldNum" sz="quarter" idx="5"/>
          </p:nvPr>
        </p:nvSpPr>
        <p:spPr bwMode="auto">
          <a:xfrm>
            <a:off x="3941078" y="8843645"/>
            <a:ext cx="3013763" cy="465455"/>
          </a:xfrm>
          <a:prstGeom prst="rect">
            <a:avLst/>
          </a:prstGeom>
          <a:noFill/>
          <a:ln w="9525">
            <a:noFill/>
            <a:miter lim="800000"/>
            <a:headEnd/>
            <a:tailEnd/>
          </a:ln>
        </p:spPr>
        <p:txBody>
          <a:bodyPr vert="horz" wrap="square" lIns="91660" tIns="45830" rIns="91660" bIns="45830" numCol="1" anchor="b" anchorCtr="0" compatLnSpc="1">
            <a:prstTxWarp prst="textNoShape">
              <a:avLst/>
            </a:prstTxWarp>
          </a:bodyPr>
          <a:lstStyle>
            <a:lvl1pPr algn="r">
              <a:defRPr sz="1200"/>
            </a:lvl1pPr>
          </a:lstStyle>
          <a:p>
            <a:fld id="{2C31D1C9-99ED-4BAE-B0EB-0468EAB0416D}" type="slidenum">
              <a:rPr lang="en-US"/>
              <a:pPr/>
              <a:t>‹#›</a:t>
            </a:fld>
            <a:endParaRPr lang="en-US" dirty="0"/>
          </a:p>
        </p:txBody>
      </p:sp>
    </p:spTree>
    <p:extLst>
      <p:ext uri="{BB962C8B-B14F-4D97-AF65-F5344CB8AC3E}">
        <p14:creationId xmlns:p14="http://schemas.microsoft.com/office/powerpoint/2010/main" val="29601975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Line 9"/>
          <p:cNvSpPr>
            <a:spLocks noChangeShapeType="1"/>
          </p:cNvSpPr>
          <p:nvPr userDrawn="1"/>
        </p:nvSpPr>
        <p:spPr bwMode="auto">
          <a:xfrm>
            <a:off x="990600" y="2286000"/>
            <a:ext cx="71628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5" name="Line 9"/>
          <p:cNvSpPr>
            <a:spLocks noChangeShapeType="1"/>
          </p:cNvSpPr>
          <p:nvPr userDrawn="1"/>
        </p:nvSpPr>
        <p:spPr bwMode="auto">
          <a:xfrm>
            <a:off x="990600" y="3657600"/>
            <a:ext cx="71628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2" name="Title 1"/>
          <p:cNvSpPr>
            <a:spLocks noGrp="1"/>
          </p:cNvSpPr>
          <p:nvPr>
            <p:ph type="ctrTitle" hasCustomPrompt="1"/>
          </p:nvPr>
        </p:nvSpPr>
        <p:spPr>
          <a:xfrm>
            <a:off x="1028699" y="2548219"/>
            <a:ext cx="7086600" cy="841375"/>
          </a:xfrm>
          <a:prstGeom prst="rect">
            <a:avLst/>
          </a:prstGeom>
        </p:spPr>
        <p:txBody>
          <a:bodyPr/>
          <a:lstStyle>
            <a:lvl1pPr algn="ctr">
              <a:defRPr b="1" baseline="0">
                <a:solidFill>
                  <a:srgbClr val="004A80"/>
                </a:solidFill>
                <a:latin typeface="Gill Sans"/>
                <a:cs typeface="Gill Sans"/>
              </a:defRPr>
            </a:lvl1pPr>
          </a:lstStyle>
          <a:p>
            <a:r>
              <a:rPr lang="en-US" dirty="0" smtClean="0"/>
              <a:t>Module Title</a:t>
            </a:r>
            <a:br>
              <a:rPr lang="en-US" dirty="0" smtClean="0"/>
            </a:b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28887" y="1144588"/>
            <a:ext cx="4086225" cy="990600"/>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BA1793-7E79-45E4-9D23-AD39533D5127}"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1298230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BA1793-7E79-45E4-9D23-AD39533D5127}"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1040819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BA1793-7E79-45E4-9D23-AD39533D5127}"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2877146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BA1793-7E79-45E4-9D23-AD39533D5127}"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1961738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BA1793-7E79-45E4-9D23-AD39533D5127}" type="datetimeFigureOut">
              <a:rPr lang="en-US" smtClean="0"/>
              <a:t>10/24/17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2935003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BA1793-7E79-45E4-9D23-AD39533D5127}" type="datetimeFigureOut">
              <a:rPr lang="en-US" smtClean="0"/>
              <a:t>10/24/17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914151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A1793-7E79-45E4-9D23-AD39533D5127}" type="datetimeFigureOut">
              <a:rPr lang="en-US" smtClean="0"/>
              <a:t>10/24/17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1395602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A1793-7E79-45E4-9D23-AD39533D5127}"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3615435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A1793-7E79-45E4-9D23-AD39533D5127}"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492485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BA1793-7E79-45E4-9D23-AD39533D5127}"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261097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ics">
    <p:spTree>
      <p:nvGrpSpPr>
        <p:cNvPr id="1" name=""/>
        <p:cNvGrpSpPr/>
        <p:nvPr/>
      </p:nvGrpSpPr>
      <p:grpSpPr>
        <a:xfrm>
          <a:off x="0" y="0"/>
          <a:ext cx="0" cy="0"/>
          <a:chOff x="0" y="0"/>
          <a:chExt cx="0" cy="0"/>
        </a:xfrm>
      </p:grpSpPr>
      <p:sp>
        <p:nvSpPr>
          <p:cNvPr id="5"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3" name="Content Placeholder 2"/>
          <p:cNvSpPr>
            <a:spLocks noGrp="1"/>
          </p:cNvSpPr>
          <p:nvPr>
            <p:ph idx="1"/>
          </p:nvPr>
        </p:nvSpPr>
        <p:spPr>
          <a:xfrm>
            <a:off x="1028700" y="1752600"/>
            <a:ext cx="7086600" cy="3657600"/>
          </a:xfrm>
          <a:prstGeom prst="rect">
            <a:avLst/>
          </a:prstGeom>
        </p:spPr>
        <p:txBody>
          <a:bodyPr lIns="91440" rIns="91440"/>
          <a:lstStyle>
            <a:lvl1pPr>
              <a:buFont typeface="Arial"/>
              <a:buChar char="•"/>
              <a:defRPr sz="1800">
                <a:solidFill>
                  <a:srgbClr val="6EA92C"/>
                </a:solidFill>
                <a:latin typeface="Gill Sans"/>
                <a:cs typeface="Gill Sans"/>
              </a:defRPr>
            </a:lvl1pPr>
            <a:lvl2pPr marL="0" indent="-365760" algn="l">
              <a:buClr>
                <a:srgbClr val="004A80"/>
              </a:buClr>
              <a:buFont typeface="BankGothic Md BT"/>
              <a:buChar char="»"/>
              <a:defRPr sz="1800">
                <a:solidFill>
                  <a:srgbClr val="004A80"/>
                </a:solidFill>
                <a:latin typeface="Gill Sans"/>
                <a:cs typeface="Gill Sans"/>
              </a:defRPr>
            </a:lvl2pPr>
            <a:lvl3pPr>
              <a:defRPr>
                <a:solidFill>
                  <a:srgbClr val="6EA92C"/>
                </a:solidFill>
                <a:latin typeface="Gill Sans"/>
                <a:cs typeface="Gill Sans"/>
              </a:defRPr>
            </a:lvl3pPr>
            <a:lvl4pPr>
              <a:defRPr>
                <a:solidFill>
                  <a:srgbClr val="6EA92C"/>
                </a:solidFill>
                <a:latin typeface="Gill Sans"/>
                <a:cs typeface="Gill Sans"/>
              </a:defRPr>
            </a:lvl4pPr>
            <a:lvl5pPr>
              <a:defRPr>
                <a:solidFill>
                  <a:srgbClr val="6EA92C"/>
                </a:solidFill>
                <a:latin typeface="Gill Sans"/>
                <a:cs typeface="Gill Sans"/>
              </a:defRPr>
            </a:lvl5pPr>
          </a:lstStyle>
          <a:p>
            <a:pPr lvl="0"/>
            <a:r>
              <a:rPr lang="en-US" dirty="0" smtClean="0"/>
              <a:t>Click to edit Master text styles</a:t>
            </a:r>
          </a:p>
          <a:p>
            <a:pPr lvl="1"/>
            <a:r>
              <a:rPr lang="en-US" dirty="0" smtClean="0"/>
              <a:t>Second level</a:t>
            </a:r>
          </a:p>
        </p:txBody>
      </p:sp>
      <p:sp>
        <p:nvSpPr>
          <p:cNvPr id="15" name="Title 14"/>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smtClean="0"/>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
        <p:nvSpPr>
          <p:cNvPr id="10" name="Footer Placeholder 4"/>
          <p:cNvSpPr>
            <a:spLocks noGrp="1"/>
          </p:cNvSpPr>
          <p:nvPr>
            <p:ph type="ftr" sz="quarter" idx="16"/>
          </p:nvPr>
        </p:nvSpPr>
        <p:spPr>
          <a:xfrm>
            <a:off x="755945" y="6324600"/>
            <a:ext cx="7896131" cy="457200"/>
          </a:xfrm>
        </p:spPr>
        <p:txBody>
          <a:bodyPr/>
          <a:lstStyle>
            <a:lvl1pPr>
              <a:defRPr/>
            </a:lvl1pPr>
          </a:lstStyle>
          <a:p>
            <a:pPr>
              <a:defRPr/>
            </a:pPr>
            <a:r>
              <a:rPr lang="en-US" b="1" dirty="0" smtClean="0"/>
              <a:t>Lesson Title</a:t>
            </a:r>
          </a:p>
          <a:p>
            <a:pPr>
              <a:defRPr/>
            </a:pPr>
            <a:r>
              <a:rPr lang="en-US" b="1" dirty="0" smtClean="0">
                <a:solidFill>
                  <a:srgbClr val="1578BC"/>
                </a:solidFill>
              </a:rPr>
              <a:t>www.EconEdLink.org </a:t>
            </a:r>
            <a:endParaRPr lang="en-US" b="1" dirty="0">
              <a:solidFill>
                <a:srgbClr val="1578BC"/>
              </a:solidFill>
            </a:endParaRPr>
          </a:p>
        </p:txBody>
      </p:sp>
      <p:sp>
        <p:nvSpPr>
          <p:cNvPr id="11" name="Slide Number Placeholder 8"/>
          <p:cNvSpPr>
            <a:spLocks noGrp="1"/>
          </p:cNvSpPr>
          <p:nvPr>
            <p:ph type="sldNum" sz="quarter" idx="17"/>
          </p:nvPr>
        </p:nvSpPr>
        <p:spPr>
          <a:xfrm>
            <a:off x="6553200" y="6477000"/>
            <a:ext cx="1905000" cy="457200"/>
          </a:xfrm>
        </p:spPr>
        <p:txBody>
          <a:bodyPr/>
          <a:lstStyle>
            <a:lvl1pPr>
              <a:defRPr/>
            </a:lvl1pPr>
          </a:lstStyle>
          <a:p>
            <a:fld id="{736A2A04-44CB-4FD5-A22C-EC7DA5CF840D}" type="slidenum">
              <a:rPr lang="en-US"/>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BA1793-7E79-45E4-9D23-AD39533D5127}"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BF9695-8517-4318-9952-3DDF4D4F8C2B}" type="slidenum">
              <a:rPr lang="en-US" smtClean="0"/>
              <a:t>‹#›</a:t>
            </a:fld>
            <a:endParaRPr lang="en-US"/>
          </a:p>
        </p:txBody>
      </p:sp>
    </p:spTree>
    <p:extLst>
      <p:ext uri="{BB962C8B-B14F-4D97-AF65-F5344CB8AC3E}">
        <p14:creationId xmlns:p14="http://schemas.microsoft.com/office/powerpoint/2010/main" val="2254817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t>CEE Board Meeting - Confidential </a:t>
            </a:r>
            <a:endParaRPr lang="en-US" dirty="0"/>
          </a:p>
        </p:txBody>
      </p:sp>
      <p:sp>
        <p:nvSpPr>
          <p:cNvPr id="4" name="Slide Number Placeholder 3"/>
          <p:cNvSpPr>
            <a:spLocks noGrp="1"/>
          </p:cNvSpPr>
          <p:nvPr>
            <p:ph type="sldNum" sz="quarter" idx="11"/>
          </p:nvPr>
        </p:nvSpPr>
        <p:spPr/>
        <p:txBody>
          <a:bodyPr/>
          <a:lstStyle/>
          <a:p>
            <a:fld id="{60921177-3047-4604-B14F-505EA243D6B1}" type="slidenum">
              <a:rPr lang="en-US" smtClean="0"/>
              <a:pPr/>
              <a:t>‹#›</a:t>
            </a:fld>
            <a:endParaRPr lang="en-US" dirty="0"/>
          </a:p>
        </p:txBody>
      </p:sp>
      <p:sp>
        <p:nvSpPr>
          <p:cNvPr id="5" name="Date Placeholder 4"/>
          <p:cNvSpPr>
            <a:spLocks noGrp="1"/>
          </p:cNvSpPr>
          <p:nvPr>
            <p:ph type="dt" sz="half" idx="12"/>
          </p:nvPr>
        </p:nvSpPr>
        <p:spPr/>
        <p:txBody>
          <a:bodyPr/>
          <a:lstStyle/>
          <a:p>
            <a:r>
              <a:rPr lang="en-US" smtClean="0"/>
              <a:t>10.30.2015 </a:t>
            </a:r>
            <a:endParaRPr lang="en-US" dirty="0"/>
          </a:p>
        </p:txBody>
      </p:sp>
    </p:spTree>
    <p:extLst>
      <p:ext uri="{BB962C8B-B14F-4D97-AF65-F5344CB8AC3E}">
        <p14:creationId xmlns:p14="http://schemas.microsoft.com/office/powerpoint/2010/main" val="2466549201"/>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nopoly Cards w/o Subhead">
    <p:spTree>
      <p:nvGrpSpPr>
        <p:cNvPr id="1" name=""/>
        <p:cNvGrpSpPr/>
        <p:nvPr/>
      </p:nvGrpSpPr>
      <p:grpSpPr>
        <a:xfrm>
          <a:off x="0" y="0"/>
          <a:ext cx="0" cy="0"/>
          <a:chOff x="0" y="0"/>
          <a:chExt cx="0" cy="0"/>
        </a:xfrm>
      </p:grpSpPr>
      <p:sp>
        <p:nvSpPr>
          <p:cNvPr id="10"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3" name="Text Placeholder 2"/>
          <p:cNvSpPr>
            <a:spLocks noGrp="1"/>
          </p:cNvSpPr>
          <p:nvPr>
            <p:ph type="body" idx="1"/>
          </p:nvPr>
        </p:nvSpPr>
        <p:spPr>
          <a:xfrm>
            <a:off x="457200" y="1535113"/>
            <a:ext cx="4038600" cy="598487"/>
          </a:xfrm>
          <a:prstGeom prst="rect">
            <a:avLst/>
          </a:prstGeom>
          <a:solidFill>
            <a:srgbClr val="215BAE"/>
          </a:solidFill>
        </p:spPr>
        <p:txBody>
          <a:bodyPr anchor="ctr"/>
          <a:lstStyle>
            <a:lvl1pPr marL="0" indent="0" algn="ctr">
              <a:buNone/>
              <a:defRPr sz="2000" b="1">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33600"/>
            <a:ext cx="4040188" cy="3951288"/>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8200" y="2133600"/>
            <a:ext cx="4041775" cy="3951288"/>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ext Placeholder 2"/>
          <p:cNvSpPr>
            <a:spLocks noGrp="1"/>
          </p:cNvSpPr>
          <p:nvPr>
            <p:ph type="body" idx="13"/>
          </p:nvPr>
        </p:nvSpPr>
        <p:spPr>
          <a:xfrm>
            <a:off x="4648200" y="1524000"/>
            <a:ext cx="4038600" cy="598487"/>
          </a:xfrm>
          <a:prstGeom prst="rect">
            <a:avLst/>
          </a:prstGeom>
          <a:solidFill>
            <a:srgbClr val="215BAE"/>
          </a:solidFill>
        </p:spPr>
        <p:txBody>
          <a:bodyPr anchor="ctr"/>
          <a:lstStyle>
            <a:lvl1pPr marL="0" indent="0" algn="ctr">
              <a:buNone/>
              <a:defRPr sz="2000" b="1">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2" name="Title 21"/>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smtClean="0"/>
              <a:t>Click to edit Master title style</a:t>
            </a:r>
            <a:endParaRPr lang="en-US" dirty="0"/>
          </a:p>
        </p:txBody>
      </p:sp>
      <p:sp>
        <p:nvSpPr>
          <p:cNvPr id="15" name="Slide Number Placeholder 8"/>
          <p:cNvSpPr>
            <a:spLocks noGrp="1"/>
          </p:cNvSpPr>
          <p:nvPr>
            <p:ph type="sldNum" sz="quarter" idx="16"/>
          </p:nvPr>
        </p:nvSpPr>
        <p:spPr/>
        <p:txBody>
          <a:bodyPr/>
          <a:lstStyle>
            <a:lvl1pPr>
              <a:defRPr/>
            </a:lvl1pPr>
          </a:lstStyle>
          <a:p>
            <a:fld id="{736A2A04-44CB-4FD5-A22C-EC7DA5CF840D}" type="slidenum">
              <a:rPr lang="en-US"/>
              <a:pPr/>
              <a:t>‹#›</a:t>
            </a:fld>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
        <p:nvSpPr>
          <p:cNvPr id="16" name="Footer Placeholder 4"/>
          <p:cNvSpPr>
            <a:spLocks noGrp="1"/>
          </p:cNvSpPr>
          <p:nvPr>
            <p:ph type="ftr" sz="quarter" idx="17"/>
          </p:nvPr>
        </p:nvSpPr>
        <p:spPr>
          <a:xfrm>
            <a:off x="755945" y="6324600"/>
            <a:ext cx="7896131" cy="457200"/>
          </a:xfrm>
        </p:spPr>
        <p:txBody>
          <a:bodyPr/>
          <a:lstStyle>
            <a:lvl1pPr>
              <a:defRPr/>
            </a:lvl1pPr>
          </a:lstStyle>
          <a:p>
            <a:pPr>
              <a:defRPr/>
            </a:pPr>
            <a:r>
              <a:rPr lang="en-US" b="1" dirty="0" smtClean="0"/>
              <a:t>EconEdLink Teacher Webinar: Children’s Literature &amp; Economics</a:t>
            </a:r>
          </a:p>
          <a:p>
            <a:pPr>
              <a:defRPr/>
            </a:pPr>
            <a:r>
              <a:rPr lang="en-US" b="1" dirty="0" smtClean="0">
                <a:solidFill>
                  <a:srgbClr val="1578BC"/>
                </a:solidFill>
              </a:rPr>
              <a:t>www.EconEdLink.org </a:t>
            </a:r>
            <a:endParaRPr lang="en-US" b="1" dirty="0">
              <a:solidFill>
                <a:srgbClr val="1578BC"/>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onopoly Cards w/ Subhead">
    <p:spTree>
      <p:nvGrpSpPr>
        <p:cNvPr id="1" name=""/>
        <p:cNvGrpSpPr/>
        <p:nvPr/>
      </p:nvGrpSpPr>
      <p:grpSpPr>
        <a:xfrm>
          <a:off x="0" y="0"/>
          <a:ext cx="0" cy="0"/>
          <a:chOff x="0" y="0"/>
          <a:chExt cx="0" cy="0"/>
        </a:xfrm>
      </p:grpSpPr>
      <p:sp>
        <p:nvSpPr>
          <p:cNvPr id="8" name="Rectangle 7"/>
          <p:cNvSpPr/>
          <p:nvPr userDrawn="1"/>
        </p:nvSpPr>
        <p:spPr bwMode="auto">
          <a:xfrm>
            <a:off x="457200" y="2438400"/>
            <a:ext cx="4038600" cy="3657600"/>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9" name="Rectangle 8"/>
          <p:cNvSpPr/>
          <p:nvPr userDrawn="1"/>
        </p:nvSpPr>
        <p:spPr bwMode="auto">
          <a:xfrm>
            <a:off x="457200" y="1828800"/>
            <a:ext cx="4038600" cy="609600"/>
          </a:xfrm>
          <a:prstGeom prst="rect">
            <a:avLst/>
          </a:prstGeom>
          <a:solidFill>
            <a:srgbClr val="6EA92C"/>
          </a:solid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11"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12" name="Rectangle 11"/>
          <p:cNvSpPr/>
          <p:nvPr userDrawn="1"/>
        </p:nvSpPr>
        <p:spPr bwMode="auto">
          <a:xfrm>
            <a:off x="4648200" y="1828800"/>
            <a:ext cx="4038600" cy="609600"/>
          </a:xfrm>
          <a:prstGeom prst="rect">
            <a:avLst/>
          </a:prstGeom>
          <a:solidFill>
            <a:srgbClr val="6EA92C"/>
          </a:solid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13" name="Rectangle 12"/>
          <p:cNvSpPr/>
          <p:nvPr userDrawn="1"/>
        </p:nvSpPr>
        <p:spPr bwMode="auto">
          <a:xfrm>
            <a:off x="4648200" y="2438400"/>
            <a:ext cx="4038600" cy="3657600"/>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dirty="0">
              <a:cs typeface="ＭＳ Ｐゴシック" charset="-128"/>
            </a:endParaRPr>
          </a:p>
        </p:txBody>
      </p:sp>
      <p:sp>
        <p:nvSpPr>
          <p:cNvPr id="3" name="Text Placeholder 2"/>
          <p:cNvSpPr>
            <a:spLocks noGrp="1"/>
          </p:cNvSpPr>
          <p:nvPr>
            <p:ph type="body" idx="1"/>
          </p:nvPr>
        </p:nvSpPr>
        <p:spPr>
          <a:xfrm>
            <a:off x="457200" y="1839913"/>
            <a:ext cx="4038600" cy="598487"/>
          </a:xfrm>
          <a:prstGeom prst="rect">
            <a:avLst/>
          </a:prstGeom>
        </p:spPr>
        <p:txBody>
          <a:bodyPr anchor="ctr"/>
          <a:lstStyle>
            <a:lvl1pPr marL="0" indent="0">
              <a:buNone/>
              <a:defRPr sz="2000" b="0">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438400"/>
            <a:ext cx="4040188" cy="3657600"/>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648200" y="2438400"/>
            <a:ext cx="4041775" cy="3657600"/>
          </a:xfrm>
          <a:prstGeom prst="rect">
            <a:avLst/>
          </a:prstGeom>
        </p:spPr>
        <p:txBody>
          <a:bodyPr/>
          <a:lstStyle>
            <a:lvl1pPr>
              <a:defRPr sz="2000">
                <a:latin typeface="Gill Sans"/>
                <a:cs typeface="Gill Sans"/>
              </a:defRPr>
            </a:lvl1pPr>
            <a:lvl2pPr>
              <a:defRPr sz="1800">
                <a:latin typeface="Gill Sans"/>
                <a:cs typeface="Gill Sans"/>
              </a:defRPr>
            </a:lvl2pPr>
            <a:lvl3pPr>
              <a:defRPr sz="1600">
                <a:latin typeface="Gill Sans"/>
                <a:cs typeface="Gill Sans"/>
              </a:defRPr>
            </a:lvl3pPr>
            <a:lvl4pPr>
              <a:defRPr sz="1400">
                <a:latin typeface="Gill Sans"/>
                <a:cs typeface="Gill Sans"/>
              </a:defRPr>
            </a:lvl4pPr>
            <a:lvl5pPr>
              <a:defRPr sz="1200">
                <a:latin typeface="Gill Sans"/>
                <a:cs typeface="Gill Sans"/>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Text Placeholder 2"/>
          <p:cNvSpPr>
            <a:spLocks noGrp="1"/>
          </p:cNvSpPr>
          <p:nvPr>
            <p:ph type="body" idx="13"/>
          </p:nvPr>
        </p:nvSpPr>
        <p:spPr>
          <a:xfrm>
            <a:off x="4648200" y="1828800"/>
            <a:ext cx="4038600" cy="598487"/>
          </a:xfrm>
          <a:prstGeom prst="rect">
            <a:avLst/>
          </a:prstGeom>
        </p:spPr>
        <p:txBody>
          <a:bodyPr anchor="ctr"/>
          <a:lstStyle>
            <a:lvl1pPr marL="0" indent="0">
              <a:buNone/>
              <a:defRPr sz="2000" b="0">
                <a:solidFill>
                  <a:schemeClr val="bg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1" name="Title 20"/>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smtClean="0"/>
              <a:t>Click to edit Master title style</a:t>
            </a:r>
            <a:endParaRPr lang="en-US" dirty="0"/>
          </a:p>
        </p:txBody>
      </p:sp>
      <p:sp>
        <p:nvSpPr>
          <p:cNvPr id="23" name="Text Placeholder 2"/>
          <p:cNvSpPr>
            <a:spLocks noGrp="1"/>
          </p:cNvSpPr>
          <p:nvPr>
            <p:ph type="body" idx="14"/>
          </p:nvPr>
        </p:nvSpPr>
        <p:spPr>
          <a:xfrm>
            <a:off x="457200" y="1295400"/>
            <a:ext cx="8229600" cy="457200"/>
          </a:xfrm>
          <a:prstGeom prst="rect">
            <a:avLst/>
          </a:prstGeom>
        </p:spPr>
        <p:txBody>
          <a:bodyPr anchor="t"/>
          <a:lstStyle>
            <a:lvl1pPr marL="0" indent="0">
              <a:buNone/>
              <a:defRPr sz="2400" b="0">
                <a:solidFill>
                  <a:schemeClr val="tx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6" name="Slide Number Placeholder 8"/>
          <p:cNvSpPr>
            <a:spLocks noGrp="1"/>
          </p:cNvSpPr>
          <p:nvPr>
            <p:ph type="sldNum" sz="quarter" idx="17"/>
          </p:nvPr>
        </p:nvSpPr>
        <p:spPr/>
        <p:txBody>
          <a:bodyPr/>
          <a:lstStyle>
            <a:lvl1pPr>
              <a:defRPr/>
            </a:lvl1pPr>
          </a:lstStyle>
          <a:p>
            <a:fld id="{CFEBA4D8-2E47-4345-BA21-5CD61A5A0BBD}" type="slidenum">
              <a:rPr lang="en-US"/>
              <a:pPr/>
              <a:t>‹#›</a:t>
            </a:fld>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
        <p:nvSpPr>
          <p:cNvPr id="19" name="Footer Placeholder 4"/>
          <p:cNvSpPr>
            <a:spLocks noGrp="1"/>
          </p:cNvSpPr>
          <p:nvPr>
            <p:ph type="ftr" sz="quarter" idx="18"/>
          </p:nvPr>
        </p:nvSpPr>
        <p:spPr>
          <a:xfrm>
            <a:off x="755945" y="6324600"/>
            <a:ext cx="7896131" cy="457200"/>
          </a:xfrm>
        </p:spPr>
        <p:txBody>
          <a:bodyPr/>
          <a:lstStyle>
            <a:lvl1pPr>
              <a:defRPr/>
            </a:lvl1pPr>
          </a:lstStyle>
          <a:p>
            <a:pPr>
              <a:defRPr/>
            </a:pPr>
            <a:r>
              <a:rPr lang="en-US" b="1" dirty="0" smtClean="0"/>
              <a:t>EconEdLink Teacher Webinar: Children’s Literature &amp; Economics</a:t>
            </a:r>
          </a:p>
          <a:p>
            <a:pPr>
              <a:defRPr/>
            </a:pPr>
            <a:r>
              <a:rPr lang="en-US" b="1" dirty="0" smtClean="0">
                <a:solidFill>
                  <a:srgbClr val="1578BC"/>
                </a:solidFill>
              </a:rPr>
              <a:t>www.EconEdLink.org </a:t>
            </a:r>
            <a:endParaRPr lang="en-US" b="1" dirty="0">
              <a:solidFill>
                <a:srgbClr val="1578BC"/>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
        <p:nvSpPr>
          <p:cNvPr id="6"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3" name="Content Placeholder 2"/>
          <p:cNvSpPr>
            <a:spLocks noGrp="1"/>
          </p:cNvSpPr>
          <p:nvPr>
            <p:ph idx="1"/>
          </p:nvPr>
        </p:nvSpPr>
        <p:spPr>
          <a:xfrm>
            <a:off x="857250" y="2133600"/>
            <a:ext cx="7429500" cy="3733800"/>
          </a:xfrm>
          <a:prstGeom prst="rect">
            <a:avLst/>
          </a:prstGeom>
        </p:spPr>
        <p:txBody>
          <a:bodyPr lIns="91440" rIns="91440"/>
          <a:lstStyle>
            <a:lvl1pPr>
              <a:buFont typeface="Arial"/>
              <a:buNone/>
              <a:defRPr sz="2400">
                <a:solidFill>
                  <a:srgbClr val="6EA92C"/>
                </a:solidFill>
                <a:latin typeface="Gill Sans"/>
                <a:cs typeface="Gill Sans"/>
              </a:defRPr>
            </a:lvl1pPr>
            <a:lvl2pPr marL="182880" indent="-374904" algn="l">
              <a:buClr>
                <a:srgbClr val="004A80"/>
              </a:buClr>
              <a:buFont typeface="BankGothic Md BT"/>
              <a:buChar char="»"/>
              <a:defRPr sz="2400">
                <a:solidFill>
                  <a:srgbClr val="004A80"/>
                </a:solidFill>
                <a:latin typeface="Gill Sans"/>
                <a:cs typeface="Gill Sans"/>
              </a:defRPr>
            </a:lvl2pPr>
            <a:lvl3pPr>
              <a:defRPr>
                <a:solidFill>
                  <a:srgbClr val="6EA92C"/>
                </a:solidFill>
                <a:latin typeface="Gill Sans"/>
                <a:cs typeface="Gill Sans"/>
              </a:defRPr>
            </a:lvl3pPr>
            <a:lvl4pPr>
              <a:defRPr>
                <a:solidFill>
                  <a:srgbClr val="6EA92C"/>
                </a:solidFill>
                <a:latin typeface="Gill Sans"/>
                <a:cs typeface="Gill Sans"/>
              </a:defRPr>
            </a:lvl4pPr>
            <a:lvl5pPr>
              <a:defRPr>
                <a:solidFill>
                  <a:srgbClr val="6EA92C"/>
                </a:solidFill>
                <a:latin typeface="Gill Sans"/>
                <a:cs typeface="Gill Sans"/>
              </a:defRPr>
            </a:lvl5pPr>
          </a:lstStyle>
          <a:p>
            <a:pPr lvl="0"/>
            <a:endParaRPr lang="en-US" dirty="0" smtClean="0"/>
          </a:p>
        </p:txBody>
      </p:sp>
      <p:sp>
        <p:nvSpPr>
          <p:cNvPr id="15" name="Title 14"/>
          <p:cNvSpPr>
            <a:spLocks noGrp="1"/>
          </p:cNvSpPr>
          <p:nvPr>
            <p:ph type="title"/>
          </p:nvPr>
        </p:nvSpPr>
        <p:spPr>
          <a:xfrm>
            <a:off x="457200" y="609600"/>
            <a:ext cx="8229600" cy="609600"/>
          </a:xfrm>
          <a:prstGeom prst="rect">
            <a:avLst/>
          </a:prstGeom>
        </p:spPr>
        <p:txBody>
          <a:bodyPr vert="horz" anchor="t"/>
          <a:lstStyle>
            <a:lvl1pPr>
              <a:defRPr sz="3200"/>
            </a:lvl1pPr>
          </a:lstStyle>
          <a:p>
            <a:r>
              <a:rPr lang="en-US" dirty="0" smtClean="0"/>
              <a:t>Click to edit Master title style</a:t>
            </a:r>
            <a:endParaRPr lang="en-US" dirty="0"/>
          </a:p>
        </p:txBody>
      </p:sp>
      <p:sp>
        <p:nvSpPr>
          <p:cNvPr id="9" name="Text Placeholder 2"/>
          <p:cNvSpPr>
            <a:spLocks noGrp="1"/>
          </p:cNvSpPr>
          <p:nvPr>
            <p:ph type="body" idx="14"/>
          </p:nvPr>
        </p:nvSpPr>
        <p:spPr>
          <a:xfrm>
            <a:off x="457200" y="1295400"/>
            <a:ext cx="8229600" cy="457200"/>
          </a:xfrm>
          <a:prstGeom prst="rect">
            <a:avLst/>
          </a:prstGeom>
        </p:spPr>
        <p:txBody>
          <a:bodyPr anchor="t"/>
          <a:lstStyle>
            <a:lvl1pPr marL="0" indent="0">
              <a:buNone/>
              <a:defRPr sz="2400" b="0">
                <a:solidFill>
                  <a:schemeClr val="tx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0" name="Slide Number Placeholder 5"/>
          <p:cNvSpPr>
            <a:spLocks noGrp="1"/>
          </p:cNvSpPr>
          <p:nvPr>
            <p:ph type="sldNum" sz="quarter" idx="17"/>
          </p:nvPr>
        </p:nvSpPr>
        <p:spPr>
          <a:xfrm>
            <a:off x="7848600" y="6248400"/>
            <a:ext cx="609600" cy="457200"/>
          </a:xfrm>
        </p:spPr>
        <p:txBody>
          <a:bodyPr/>
          <a:lstStyle>
            <a:lvl1pPr>
              <a:defRPr/>
            </a:lvl1pPr>
          </a:lstStyle>
          <a:p>
            <a:fld id="{0AAD9021-A74D-4FF0-868C-40F10C5CABE8}" type="slidenum">
              <a:rPr lang="en-US"/>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
        <p:nvSpPr>
          <p:cNvPr id="12" name="Footer Placeholder 4"/>
          <p:cNvSpPr>
            <a:spLocks noGrp="1"/>
          </p:cNvSpPr>
          <p:nvPr>
            <p:ph type="ftr" sz="quarter" idx="18"/>
          </p:nvPr>
        </p:nvSpPr>
        <p:spPr>
          <a:xfrm>
            <a:off x="755945" y="6324600"/>
            <a:ext cx="7896131" cy="457200"/>
          </a:xfrm>
        </p:spPr>
        <p:txBody>
          <a:bodyPr/>
          <a:lstStyle>
            <a:lvl1pPr>
              <a:defRPr/>
            </a:lvl1pPr>
          </a:lstStyle>
          <a:p>
            <a:pPr>
              <a:defRPr/>
            </a:pPr>
            <a:r>
              <a:rPr lang="en-US" b="1" dirty="0" smtClean="0"/>
              <a:t>Money and Elections</a:t>
            </a:r>
          </a:p>
          <a:p>
            <a:pPr>
              <a:defRPr/>
            </a:pPr>
            <a:r>
              <a:rPr lang="en-US" b="1" dirty="0" smtClean="0">
                <a:solidFill>
                  <a:srgbClr val="1578BC"/>
                </a:solidFill>
              </a:rPr>
              <a:t>www.EconEdLink.org </a:t>
            </a:r>
            <a:endParaRPr lang="en-US" b="1" dirty="0">
              <a:solidFill>
                <a:srgbClr val="1578BC"/>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6" name="Line 7"/>
          <p:cNvSpPr>
            <a:spLocks noChangeShapeType="1"/>
          </p:cNvSpPr>
          <p:nvPr userDrawn="1"/>
        </p:nvSpPr>
        <p:spPr bwMode="auto">
          <a:xfrm>
            <a:off x="457200" y="1219200"/>
            <a:ext cx="8229600" cy="0"/>
          </a:xfrm>
          <a:prstGeom prst="line">
            <a:avLst/>
          </a:prstGeom>
          <a:noFill/>
          <a:ln w="15875">
            <a:solidFill>
              <a:srgbClr val="C0C0C0"/>
            </a:solidFill>
            <a:round/>
            <a:headEnd/>
            <a:tailEnd/>
          </a:ln>
        </p:spPr>
        <p:txBody>
          <a:bodyPr wrap="none" anchor="ctr"/>
          <a:lstStyle/>
          <a:p>
            <a:pPr>
              <a:defRPr/>
            </a:pPr>
            <a:endParaRPr lang="en-US" dirty="0">
              <a:cs typeface="ＭＳ Ｐゴシック" charset="-128"/>
            </a:endParaRPr>
          </a:p>
        </p:txBody>
      </p:sp>
      <p:sp>
        <p:nvSpPr>
          <p:cNvPr id="15" name="Title 14"/>
          <p:cNvSpPr>
            <a:spLocks noGrp="1"/>
          </p:cNvSpPr>
          <p:nvPr>
            <p:ph type="title"/>
          </p:nvPr>
        </p:nvSpPr>
        <p:spPr>
          <a:xfrm>
            <a:off x="457200" y="609600"/>
            <a:ext cx="8229600" cy="609600"/>
          </a:xfrm>
          <a:prstGeom prst="rect">
            <a:avLst/>
          </a:prstGeom>
        </p:spPr>
        <p:txBody>
          <a:bodyPr vert="horz" anchor="t"/>
          <a:lstStyle>
            <a:lvl1pPr>
              <a:defRPr sz="2400"/>
            </a:lvl1pPr>
          </a:lstStyle>
          <a:p>
            <a:r>
              <a:rPr lang="en-US" dirty="0" smtClean="0"/>
              <a:t>Click to edit Master title style</a:t>
            </a:r>
            <a:endParaRPr lang="en-US" dirty="0"/>
          </a:p>
        </p:txBody>
      </p:sp>
      <p:sp>
        <p:nvSpPr>
          <p:cNvPr id="9" name="Text Placeholder 2"/>
          <p:cNvSpPr>
            <a:spLocks noGrp="1"/>
          </p:cNvSpPr>
          <p:nvPr>
            <p:ph type="body" idx="14"/>
          </p:nvPr>
        </p:nvSpPr>
        <p:spPr>
          <a:xfrm>
            <a:off x="457200" y="1295400"/>
            <a:ext cx="8229600" cy="457200"/>
          </a:xfrm>
          <a:prstGeom prst="rect">
            <a:avLst/>
          </a:prstGeom>
        </p:spPr>
        <p:txBody>
          <a:bodyPr anchor="t"/>
          <a:lstStyle>
            <a:lvl1pPr marL="0" indent="0">
              <a:buNone/>
              <a:defRPr sz="2400" b="0">
                <a:solidFill>
                  <a:schemeClr val="tx1"/>
                </a:solidFill>
                <a:latin typeface="Gill Sans"/>
                <a:cs typeface="Gill San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Content Placeholder 2"/>
          <p:cNvSpPr>
            <a:spLocks noGrp="1"/>
          </p:cNvSpPr>
          <p:nvPr>
            <p:ph idx="1"/>
          </p:nvPr>
        </p:nvSpPr>
        <p:spPr>
          <a:xfrm>
            <a:off x="609600" y="1905001"/>
            <a:ext cx="7924800" cy="4343400"/>
          </a:xfrm>
          <a:prstGeom prst="rect">
            <a:avLst/>
          </a:prstGeom>
        </p:spPr>
        <p:txBody>
          <a:bodyPr/>
          <a:lstStyle>
            <a:lvl1pPr>
              <a:defRPr sz="1800">
                <a:latin typeface="Gill Sans"/>
                <a:cs typeface="Gill Sans"/>
              </a:defRPr>
            </a:lvl1pPr>
            <a:lvl2pPr>
              <a:defRPr sz="1800">
                <a:latin typeface="Gill Sans"/>
                <a:cs typeface="Gill Sans"/>
              </a:defRPr>
            </a:lvl2pPr>
            <a:lvl3pPr>
              <a:defRPr sz="1800">
                <a:latin typeface="Gill Sans"/>
                <a:cs typeface="Gill Sans"/>
              </a:defRPr>
            </a:lvl3pPr>
            <a:lvl4pPr>
              <a:defRPr sz="1800">
                <a:latin typeface="Gill Sans"/>
                <a:cs typeface="Gill Sans"/>
              </a:defRPr>
            </a:lvl4pPr>
            <a:lvl5pPr>
              <a:defRPr sz="1800">
                <a:latin typeface="Gill Sans"/>
                <a:cs typeface="Gill San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Footer Placeholder 4"/>
          <p:cNvSpPr>
            <a:spLocks noGrp="1"/>
          </p:cNvSpPr>
          <p:nvPr>
            <p:ph type="ftr" sz="quarter" idx="16"/>
          </p:nvPr>
        </p:nvSpPr>
        <p:spPr>
          <a:xfrm>
            <a:off x="609600" y="6400800"/>
            <a:ext cx="7896131" cy="457200"/>
          </a:xfrm>
        </p:spPr>
        <p:txBody>
          <a:bodyPr/>
          <a:lstStyle>
            <a:lvl1pPr>
              <a:defRPr/>
            </a:lvl1pPr>
          </a:lstStyle>
          <a:p>
            <a:pPr>
              <a:defRPr/>
            </a:pPr>
            <a:r>
              <a:rPr lang="en-US" b="1" dirty="0" smtClean="0"/>
              <a:t>Lesson Title</a:t>
            </a:r>
          </a:p>
          <a:p>
            <a:pPr>
              <a:defRPr/>
            </a:pPr>
            <a:r>
              <a:rPr lang="en-US" b="1" dirty="0" smtClean="0">
                <a:solidFill>
                  <a:srgbClr val="1578BC"/>
                </a:solidFill>
              </a:rPr>
              <a:t>www.EconEdLink.org </a:t>
            </a:r>
            <a:endParaRPr lang="en-US" b="1" dirty="0">
              <a:solidFill>
                <a:srgbClr val="1578BC"/>
              </a:solidFill>
            </a:endParaRPr>
          </a:p>
        </p:txBody>
      </p:sp>
      <p:sp>
        <p:nvSpPr>
          <p:cNvPr id="10" name="Slide Number Placeholder 5"/>
          <p:cNvSpPr>
            <a:spLocks noGrp="1"/>
          </p:cNvSpPr>
          <p:nvPr>
            <p:ph type="sldNum" sz="quarter" idx="17"/>
          </p:nvPr>
        </p:nvSpPr>
        <p:spPr>
          <a:xfrm>
            <a:off x="7162800" y="6553200"/>
            <a:ext cx="1295400" cy="457200"/>
          </a:xfrm>
        </p:spPr>
        <p:txBody>
          <a:bodyPr/>
          <a:lstStyle>
            <a:lvl1pPr>
              <a:defRPr/>
            </a:lvl1pPr>
          </a:lstStyle>
          <a:p>
            <a:fld id="{9EBAAD4B-9DCB-4A12-AD43-92C60FC43709}" type="slidenum">
              <a:rPr lang="en-US"/>
              <a:pPr/>
              <a:t>‹#›</a:t>
            </a:fld>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0362" y="609600"/>
            <a:ext cx="2200275" cy="533400"/>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6F00E-87A8-C344-92FC-3580E6AD771A}" type="datetimeFigureOut">
              <a:rPr lang="en-US" smtClean="0"/>
              <a:t>10/24/17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E1011-668E-A447-984A-95FDEE63E394}" type="slidenum">
              <a:rPr lang="en-US" smtClean="0"/>
              <a:t>‹#›</a:t>
            </a:fld>
            <a:endParaRPr lang="en-US"/>
          </a:p>
        </p:txBody>
      </p:sp>
    </p:spTree>
    <p:extLst>
      <p:ext uri="{BB962C8B-B14F-4D97-AF65-F5344CB8AC3E}">
        <p14:creationId xmlns:p14="http://schemas.microsoft.com/office/powerpoint/2010/main" val="358522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ABE0AF-93EA-F246-859E-81FF6CEFB1BE}"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AB857-CFA1-5944-B561-D7997CF41FB0}" type="slidenum">
              <a:rPr lang="en-US" smtClean="0"/>
              <a:t>‹#›</a:t>
            </a:fld>
            <a:endParaRPr lang="en-US"/>
          </a:p>
        </p:txBody>
      </p:sp>
    </p:spTree>
    <p:extLst>
      <p:ext uri="{BB962C8B-B14F-4D97-AF65-F5344CB8AC3E}">
        <p14:creationId xmlns:p14="http://schemas.microsoft.com/office/powerpoint/2010/main" val="8165064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0.xml"/><Relationship Id="rId12"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5"/>
          <p:cNvSpPr>
            <a:spLocks noGrp="1" noChangeArrowheads="1"/>
          </p:cNvSpPr>
          <p:nvPr>
            <p:ph type="ftr" sz="quarter" idx="3"/>
          </p:nvPr>
        </p:nvSpPr>
        <p:spPr bwMode="auto">
          <a:xfrm>
            <a:off x="3124200" y="64770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200">
                <a:latin typeface="Gill Sans" charset="0"/>
                <a:cs typeface="ＭＳ Ｐゴシック" charset="-128"/>
              </a:defRPr>
            </a:lvl1pPr>
          </a:lstStyle>
          <a:p>
            <a:pPr>
              <a:defRPr/>
            </a:pPr>
            <a:r>
              <a:rPr lang="en-US" smtClean="0"/>
              <a:t>CEE Board Meeting - Confidential </a:t>
            </a:r>
            <a:endParaRPr lang="en-US" dirty="0"/>
          </a:p>
        </p:txBody>
      </p:sp>
      <p:sp>
        <p:nvSpPr>
          <p:cNvPr id="1030" name="Rectangle 6"/>
          <p:cNvSpPr>
            <a:spLocks noGrp="1" noChangeArrowheads="1"/>
          </p:cNvSpPr>
          <p:nvPr>
            <p:ph type="sldNum" sz="quarter" idx="4"/>
          </p:nvPr>
        </p:nvSpPr>
        <p:spPr bwMode="auto">
          <a:xfrm>
            <a:off x="6553200" y="64770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Gill Sans" charset="0"/>
              </a:defRPr>
            </a:lvl1pPr>
          </a:lstStyle>
          <a:p>
            <a:fld id="{60921177-3047-4604-B14F-505EA243D6B1}" type="slidenum">
              <a:rPr lang="en-US" smtClean="0"/>
              <a:pPr/>
              <a:t>‹#›</a:t>
            </a:fld>
            <a:endParaRPr lang="en-US" dirty="0"/>
          </a:p>
        </p:txBody>
      </p:sp>
      <p:sp>
        <p:nvSpPr>
          <p:cNvPr id="5" name="Date Placeholder 3"/>
          <p:cNvSpPr>
            <a:spLocks noGrp="1"/>
          </p:cNvSpPr>
          <p:nvPr>
            <p:ph type="dt" sz="half" idx="2"/>
          </p:nvPr>
        </p:nvSpPr>
        <p:spPr>
          <a:xfrm>
            <a:off x="685800" y="6477000"/>
            <a:ext cx="1905000" cy="457200"/>
          </a:xfrm>
          <a:prstGeom prst="rect">
            <a:avLst/>
          </a:prstGeom>
        </p:spPr>
        <p:txBody>
          <a:bodyPr/>
          <a:lstStyle>
            <a:lvl1pPr>
              <a:defRPr sz="1200"/>
            </a:lvl1pPr>
          </a:lstStyle>
          <a:p>
            <a:r>
              <a:rPr lang="en-US" dirty="0" smtClean="0"/>
              <a:t>10.30.2015 </a:t>
            </a:r>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94" r:id="rId3"/>
    <p:sldLayoutId id="2147483678" r:id="rId4"/>
    <p:sldLayoutId id="2147483679" r:id="rId5"/>
    <p:sldLayoutId id="2147483680" r:id="rId6"/>
    <p:sldLayoutId id="2147483681" r:id="rId7"/>
    <p:sldLayoutId id="2147483695" r:id="rId8"/>
    <p:sldLayoutId id="2147483696" r:id="rId9"/>
  </p:sldLayoutIdLst>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sz="4400">
          <a:solidFill>
            <a:srgbClr val="004A80"/>
          </a:solidFill>
          <a:latin typeface="Gill Sans"/>
          <a:ea typeface="ＭＳ Ｐゴシック" charset="-128"/>
          <a:cs typeface="Gill Sans"/>
        </a:defRPr>
      </a:lvl1pPr>
      <a:lvl2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2pPr>
      <a:lvl3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3pPr>
      <a:lvl4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4pPr>
      <a:lvl5pPr algn="l" rtl="0" eaLnBrk="0" fontAlgn="base" hangingPunct="0">
        <a:spcBef>
          <a:spcPct val="0"/>
        </a:spcBef>
        <a:spcAft>
          <a:spcPct val="0"/>
        </a:spcAft>
        <a:defRPr sz="4400">
          <a:solidFill>
            <a:srgbClr val="004A80"/>
          </a:solidFill>
          <a:latin typeface="Gill San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A1793-7E79-45E4-9D23-AD39533D5127}" type="datetimeFigureOut">
              <a:rPr lang="en-US" smtClean="0"/>
              <a:t>10/24/17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F9695-8517-4318-9952-3DDF4D4F8C2B}" type="slidenum">
              <a:rPr lang="en-US" smtClean="0"/>
              <a:t>‹#›</a:t>
            </a:fld>
            <a:endParaRPr lang="en-US"/>
          </a:p>
        </p:txBody>
      </p:sp>
    </p:spTree>
    <p:extLst>
      <p:ext uri="{BB962C8B-B14F-4D97-AF65-F5344CB8AC3E}">
        <p14:creationId xmlns:p14="http://schemas.microsoft.com/office/powerpoint/2010/main" val="102806470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tinyurl.com/USFStavrosRiskyBusiness" TargetMode="Externa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hyperlink" Target="mailto:dkozdras@usf.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player.vimeo.com/video/228662676" TargetMode="Externa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player.vimeo.com/video/227082214" TargetMode="Externa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fcee.org/educational-resources/financial-freedom/" TargetMode="Externa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floridafinancialliteracy.weebly.com/blog/how-can-you-protect-yourself-online" TargetMode="External"/><Relationship Id="rId3"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floridafinancialliteracy.weebly.com/blog/bully-fines-what-do-you-think" TargetMode="Externa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floridafinancialliteracy.weebly.com/blog/identity-theft-whos-at-risk" TargetMode="External"/><Relationship Id="rId3"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www.commonsensemedia.org/app-reviews" TargetMode="Externa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s://www.commonsensemedia.org/blog/16-apps-and-websites-kids-are-heading-to-after-facebook" TargetMode="External"/><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5600" y="5181600"/>
            <a:ext cx="3690433" cy="1200328"/>
          </a:xfrm>
          <a:prstGeom prst="rect">
            <a:avLst/>
          </a:prstGeom>
          <a:noFill/>
        </p:spPr>
        <p:txBody>
          <a:bodyPr wrap="none" rtlCol="0">
            <a:spAutoFit/>
          </a:bodyPr>
          <a:lstStyle/>
          <a:p>
            <a:pPr algn="ctr"/>
            <a:r>
              <a:rPr lang="en-US" b="1" dirty="0" smtClean="0"/>
              <a:t>Deborah </a:t>
            </a:r>
            <a:r>
              <a:rPr lang="en-US" b="1" dirty="0" err="1" smtClean="0"/>
              <a:t>Kozdras</a:t>
            </a:r>
            <a:r>
              <a:rPr lang="en-US" b="1" dirty="0" smtClean="0"/>
              <a:t>, Ph.D.</a:t>
            </a:r>
          </a:p>
          <a:p>
            <a:pPr algn="ctr"/>
            <a:r>
              <a:rPr lang="en-US" b="1" dirty="0" smtClean="0">
                <a:hlinkClick r:id="rId2"/>
              </a:rPr>
              <a:t>dkozdras@usf.edu</a:t>
            </a:r>
            <a:r>
              <a:rPr lang="en-US" b="1" dirty="0" smtClean="0"/>
              <a:t> </a:t>
            </a:r>
          </a:p>
          <a:p>
            <a:r>
              <a:rPr lang="en-US" dirty="0" smtClean="0"/>
              <a:t> </a:t>
            </a:r>
            <a:endParaRPr lang="en-US" dirty="0"/>
          </a:p>
        </p:txBody>
      </p:sp>
      <p:sp>
        <p:nvSpPr>
          <p:cNvPr id="2" name="TextBox 1"/>
          <p:cNvSpPr txBox="1"/>
          <p:nvPr/>
        </p:nvSpPr>
        <p:spPr>
          <a:xfrm>
            <a:off x="1524000" y="4800600"/>
            <a:ext cx="6717855" cy="830997"/>
          </a:xfrm>
          <a:prstGeom prst="rect">
            <a:avLst/>
          </a:prstGeom>
          <a:noFill/>
        </p:spPr>
        <p:txBody>
          <a:bodyPr wrap="none" rtlCol="0">
            <a:spAutoFit/>
          </a:bodyPr>
          <a:lstStyle/>
          <a:p>
            <a:r>
              <a:rPr lang="en-US" b="1" dirty="0">
                <a:hlinkClick r:id="rId3"/>
              </a:rPr>
              <a:t>http://tinyurl.com/USFStavrosRiskyBusiness</a:t>
            </a:r>
            <a:r>
              <a:rPr lang="en-US" b="1" dirty="0"/>
              <a:t> </a:t>
            </a:r>
            <a:endParaRPr lang="en-US" dirty="0"/>
          </a:p>
          <a:p>
            <a:endParaRPr lang="en-US" dirty="0"/>
          </a:p>
        </p:txBody>
      </p:sp>
      <p:pic>
        <p:nvPicPr>
          <p:cNvPr id="6" name="Picture 5"/>
          <p:cNvPicPr>
            <a:picLocks noChangeAspect="1"/>
          </p:cNvPicPr>
          <p:nvPr/>
        </p:nvPicPr>
        <p:blipFill>
          <a:blip r:embed="rId4"/>
          <a:stretch>
            <a:fillRect/>
          </a:stretch>
        </p:blipFill>
        <p:spPr>
          <a:xfrm>
            <a:off x="381000" y="6096000"/>
            <a:ext cx="3660091" cy="512413"/>
          </a:xfrm>
          <a:prstGeom prst="rect">
            <a:avLst/>
          </a:prstGeom>
        </p:spPr>
      </p:pic>
      <p:pic>
        <p:nvPicPr>
          <p:cNvPr id="7" name="Picture 6"/>
          <p:cNvPicPr>
            <a:picLocks noChangeAspect="1"/>
          </p:cNvPicPr>
          <p:nvPr/>
        </p:nvPicPr>
        <p:blipFill>
          <a:blip r:embed="rId5"/>
          <a:stretch>
            <a:fillRect/>
          </a:stretch>
        </p:blipFill>
        <p:spPr>
          <a:xfrm>
            <a:off x="6705600" y="5817094"/>
            <a:ext cx="2125442" cy="1040906"/>
          </a:xfrm>
          <a:prstGeom prst="rect">
            <a:avLst/>
          </a:prstGeom>
        </p:spPr>
      </p:pic>
      <p:pic>
        <p:nvPicPr>
          <p:cNvPr id="8" name="Picture 7" descr="static_qr_code_without_logo 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304800"/>
            <a:ext cx="3581400" cy="3581400"/>
          </a:xfrm>
          <a:prstGeom prst="rect">
            <a:avLst/>
          </a:prstGeom>
        </p:spPr>
      </p:pic>
      <p:sp>
        <p:nvSpPr>
          <p:cNvPr id="9" name="Rectangle 8"/>
          <p:cNvSpPr/>
          <p:nvPr/>
        </p:nvSpPr>
        <p:spPr bwMode="auto">
          <a:xfrm>
            <a:off x="152400" y="2209800"/>
            <a:ext cx="2743200" cy="1524000"/>
          </a:xfrm>
          <a:prstGeom prst="rect">
            <a:avLst/>
          </a:prstGeom>
          <a:solidFill>
            <a:srgbClr val="AC152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normalizeH="0" baseline="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badi MT Condensed Extra Bold"/>
                <a:cs typeface="Abadi MT Condensed Extra Bold"/>
              </a:rPr>
              <a:t>RISKY</a:t>
            </a:r>
          </a:p>
          <a:p>
            <a:pPr marL="0" marR="0" indent="0" algn="ctr" defTabSz="914400" rtl="0" eaLnBrk="0" fontAlgn="base" latinLnBrk="0" hangingPunct="0">
              <a:lnSpc>
                <a:spcPct val="100000"/>
              </a:lnSpc>
              <a:spcBef>
                <a:spcPct val="0"/>
              </a:spcBef>
              <a:spcAft>
                <a:spcPct val="0"/>
              </a:spcAft>
              <a:buClrTx/>
              <a:buSzTx/>
              <a:buFontTx/>
              <a:buNone/>
              <a:tabLst/>
            </a:pPr>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badi MT Condensed Extra Bold"/>
                <a:cs typeface="Abadi MT Condensed Extra Bold"/>
              </a:rPr>
              <a:t>BUSINESS</a:t>
            </a:r>
            <a:endParaRPr kumimoji="0" lang="en-US" sz="3600" b="1" i="0" u="none" strike="noStrike" normalizeH="0" baseline="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badi MT Condensed Extra Bold"/>
              <a:cs typeface="Abadi MT Condensed Extra Bold"/>
            </a:endParaRPr>
          </a:p>
        </p:txBody>
      </p:sp>
      <p:sp>
        <p:nvSpPr>
          <p:cNvPr id="10" name="Rectangle 9"/>
          <p:cNvSpPr/>
          <p:nvPr/>
        </p:nvSpPr>
        <p:spPr bwMode="auto">
          <a:xfrm>
            <a:off x="6172200" y="2209800"/>
            <a:ext cx="2743200" cy="1447800"/>
          </a:xfrm>
          <a:prstGeom prst="rect">
            <a:avLst/>
          </a:prstGeom>
          <a:solidFill>
            <a:srgbClr val="AC1528"/>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600" b="1" i="0" u="none" strike="noStrike" normalizeH="0" baseline="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badi MT Condensed Extra Bold"/>
                <a:cs typeface="Abadi MT Condensed Extra Bold"/>
              </a:rPr>
              <a:t>CYBER</a:t>
            </a:r>
          </a:p>
          <a:p>
            <a:pPr marL="0" marR="0" indent="0" algn="ctr" defTabSz="914400" rtl="0" eaLnBrk="0" fontAlgn="base" latinLnBrk="0" hangingPunct="0">
              <a:lnSpc>
                <a:spcPct val="100000"/>
              </a:lnSpc>
              <a:spcBef>
                <a:spcPct val="0"/>
              </a:spcBef>
              <a:spcAft>
                <a:spcPct val="0"/>
              </a:spcAft>
              <a:buClrTx/>
              <a:buSzTx/>
              <a:buFontTx/>
              <a:buNone/>
              <a:tabLst/>
            </a:pPr>
            <a:r>
              <a:rPr lang="en-US" sz="3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badi MT Condensed Extra Bold"/>
                <a:cs typeface="Abadi MT Condensed Extra Bold"/>
              </a:rPr>
              <a:t>RISKS</a:t>
            </a:r>
            <a:endParaRPr kumimoji="0" lang="en-US" sz="3600" b="1" i="0" u="none" strike="noStrike" normalizeH="0" baseline="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badi MT Condensed Extra Bold"/>
              <a:cs typeface="Abadi MT Condensed Extra Bold"/>
            </a:endParaRPr>
          </a:p>
        </p:txBody>
      </p:sp>
    </p:spTree>
    <p:extLst>
      <p:ext uri="{BB962C8B-B14F-4D97-AF65-F5344CB8AC3E}">
        <p14:creationId xmlns:p14="http://schemas.microsoft.com/office/powerpoint/2010/main" val="23988976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7050" y="609600"/>
            <a:ext cx="8229600" cy="609600"/>
          </a:xfrm>
        </p:spPr>
        <p:txBody>
          <a:bodyPr>
            <a:normAutofit/>
          </a:bodyPr>
          <a:lstStyle/>
          <a:p>
            <a:r>
              <a:rPr lang="en-US" b="1" dirty="0"/>
              <a:t>Handout 6</a:t>
            </a:r>
            <a:r>
              <a:rPr lang="en-US" b="1" dirty="0" smtClean="0"/>
              <a:t>: Digital Footprint Analysis</a:t>
            </a:r>
            <a:endParaRPr lang="en-US" dirty="0"/>
          </a:p>
        </p:txBody>
      </p:sp>
      <p:sp>
        <p:nvSpPr>
          <p:cNvPr id="4" name="Footer Placeholder 3"/>
          <p:cNvSpPr>
            <a:spLocks noGrp="1"/>
          </p:cNvSpPr>
          <p:nvPr>
            <p:ph type="ftr" sz="quarter" idx="16"/>
          </p:nvPr>
        </p:nvSpPr>
        <p:spPr/>
        <p:txBody>
          <a:bodyPr/>
          <a:lstStyle/>
          <a:p>
            <a:pPr>
              <a:defRPr/>
            </a:pPr>
            <a:r>
              <a:rPr lang="en-US" b="1" dirty="0" smtClean="0"/>
              <a:t>Jack and the Giant Digital Footprint</a:t>
            </a:r>
          </a:p>
          <a:p>
            <a:pP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5" name="Slide Number Placeholder 4"/>
          <p:cNvSpPr>
            <a:spLocks noGrp="1"/>
          </p:cNvSpPr>
          <p:nvPr>
            <p:ph type="sldNum" sz="quarter" idx="17"/>
          </p:nvPr>
        </p:nvSpPr>
        <p:spPr/>
        <p:txBody>
          <a:bodyPr/>
          <a:lstStyle/>
          <a:p>
            <a:fld id="{736A2A04-44CB-4FD5-A22C-EC7DA5CF840D}" type="slidenum">
              <a:rPr lang="en-US" smtClean="0"/>
              <a:pPr/>
              <a:t>10</a:t>
            </a:fld>
            <a:endParaRPr lang="en-US" dirty="0"/>
          </a:p>
        </p:txBody>
      </p:sp>
      <p:pic>
        <p:nvPicPr>
          <p:cNvPr id="9" name="Picture 8"/>
          <p:cNvPicPr>
            <a:picLocks noChangeAspect="1"/>
          </p:cNvPicPr>
          <p:nvPr/>
        </p:nvPicPr>
        <p:blipFill>
          <a:blip r:embed="rId2"/>
          <a:stretch>
            <a:fillRect/>
          </a:stretch>
        </p:blipFill>
        <p:spPr>
          <a:xfrm>
            <a:off x="685800" y="1219200"/>
            <a:ext cx="7912100" cy="4936206"/>
          </a:xfrm>
          <a:prstGeom prst="rect">
            <a:avLst/>
          </a:prstGeom>
        </p:spPr>
      </p:pic>
    </p:spTree>
    <p:extLst>
      <p:ext uri="{BB962C8B-B14F-4D97-AF65-F5344CB8AC3E}">
        <p14:creationId xmlns:p14="http://schemas.microsoft.com/office/powerpoint/2010/main" val="67625424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28600"/>
            <a:ext cx="8229600" cy="609600"/>
          </a:xfrm>
        </p:spPr>
        <p:txBody>
          <a:bodyPr/>
          <a:lstStyle/>
          <a:p>
            <a:r>
              <a:rPr lang="en-US" b="1" dirty="0" err="1" smtClean="0"/>
              <a:t>Cybersecurity</a:t>
            </a:r>
            <a:r>
              <a:rPr lang="en-US" b="1" dirty="0" smtClean="0"/>
              <a:t> and Personal Finance: </a:t>
            </a:r>
            <a:br>
              <a:rPr lang="en-US" b="1" dirty="0" smtClean="0"/>
            </a:br>
            <a:r>
              <a:rPr lang="en-US" b="1" dirty="0" smtClean="0"/>
              <a:t>RED and the </a:t>
            </a:r>
            <a:r>
              <a:rPr lang="en-US" b="1" dirty="0" err="1" smtClean="0"/>
              <a:t>Cyberwolf</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11</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8" name="Footer Placeholder 3"/>
          <p:cNvSpPr>
            <a:spLocks noGrp="1"/>
          </p:cNvSpPr>
          <p:nvPr>
            <p:ph type="ftr" sz="quarter" idx="17"/>
          </p:nvPr>
        </p:nvSpPr>
        <p:spPr>
          <a:xfrm>
            <a:off x="533400" y="5257800"/>
            <a:ext cx="7896131" cy="457200"/>
          </a:xfrm>
        </p:spPr>
        <p:txBody>
          <a:bodyPr/>
          <a:lstStyle/>
          <a:p>
            <a:pPr algn="l"/>
            <a:r>
              <a:rPr lang="en-US" sz="1600" dirty="0" smtClean="0"/>
              <a:t>Students learn about online identity and the risks of sharing information. Would you share your information with the Big Bad </a:t>
            </a:r>
            <a:r>
              <a:rPr lang="en-US" sz="1600" dirty="0" err="1" smtClean="0"/>
              <a:t>Cyberwolf</a:t>
            </a:r>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0" y="1498600"/>
            <a:ext cx="9144000" cy="3847605"/>
          </a:xfrm>
          <a:prstGeom prst="rect">
            <a:avLst/>
          </a:prstGeom>
        </p:spPr>
      </p:pic>
    </p:spTree>
    <p:extLst>
      <p:ext uri="{BB962C8B-B14F-4D97-AF65-F5344CB8AC3E}">
        <p14:creationId xmlns:p14="http://schemas.microsoft.com/office/powerpoint/2010/main" val="3723203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smtClean="0"/>
              <a:t>Profile 1</a:t>
            </a:r>
            <a:endParaRPr lang="en-US" dirty="0"/>
          </a:p>
        </p:txBody>
      </p:sp>
      <p:sp>
        <p:nvSpPr>
          <p:cNvPr id="7" name="Content Placeholder 6"/>
          <p:cNvSpPr>
            <a:spLocks noGrp="1"/>
          </p:cNvSpPr>
          <p:nvPr>
            <p:ph sz="half" idx="2"/>
          </p:nvPr>
        </p:nvSpPr>
        <p:spPr/>
        <p:txBody>
          <a:bodyPr/>
          <a:lstStyle/>
          <a:p>
            <a:r>
              <a:rPr lang="en-US" dirty="0"/>
              <a:t>I am a ten-year old boy. I play </a:t>
            </a:r>
            <a:r>
              <a:rPr lang="en-US" dirty="0" smtClean="0"/>
              <a:t>soccer and tennis. </a:t>
            </a:r>
            <a:r>
              <a:rPr lang="en-US" dirty="0"/>
              <a:t>I like to meet people online and play games. My favorite food is </a:t>
            </a:r>
            <a:r>
              <a:rPr lang="en-US" dirty="0" smtClean="0"/>
              <a:t>bacon.</a:t>
            </a:r>
            <a:endParaRPr lang="en-US" dirty="0"/>
          </a:p>
          <a:p>
            <a:pPr marL="0" indent="0">
              <a:buNone/>
            </a:pPr>
            <a:endParaRPr lang="en-US" dirty="0"/>
          </a:p>
        </p:txBody>
      </p:sp>
      <p:sp>
        <p:nvSpPr>
          <p:cNvPr id="8" name="Content Placeholder 7"/>
          <p:cNvSpPr>
            <a:spLocks noGrp="1"/>
          </p:cNvSpPr>
          <p:nvPr>
            <p:ph sz="quarter" idx="4"/>
          </p:nvPr>
        </p:nvSpPr>
        <p:spPr/>
        <p:txBody>
          <a:bodyPr/>
          <a:lstStyle/>
          <a:p>
            <a:r>
              <a:rPr lang="en-US" dirty="0"/>
              <a:t>I am a girl and I just turned nine. </a:t>
            </a:r>
            <a:r>
              <a:rPr lang="en-US" dirty="0" smtClean="0"/>
              <a:t>My favorite thing to do is play Minecraft. </a:t>
            </a:r>
            <a:r>
              <a:rPr lang="en-US" dirty="0"/>
              <a:t>On weekends, I visit my grandma </a:t>
            </a:r>
            <a:r>
              <a:rPr lang="en-US" dirty="0" smtClean="0"/>
              <a:t>and aunt and </a:t>
            </a:r>
            <a:r>
              <a:rPr lang="en-US" dirty="0"/>
              <a:t>bring </a:t>
            </a:r>
            <a:r>
              <a:rPr lang="en-US" dirty="0" smtClean="0"/>
              <a:t>them cookies</a:t>
            </a:r>
            <a:r>
              <a:rPr lang="en-US" dirty="0"/>
              <a:t>. </a:t>
            </a:r>
          </a:p>
          <a:p>
            <a:pPr marL="0" indent="0">
              <a:buNone/>
            </a:pPr>
            <a:endParaRPr lang="en-US" dirty="0"/>
          </a:p>
        </p:txBody>
      </p:sp>
      <p:sp>
        <p:nvSpPr>
          <p:cNvPr id="9" name="Text Placeholder 8"/>
          <p:cNvSpPr>
            <a:spLocks noGrp="1"/>
          </p:cNvSpPr>
          <p:nvPr>
            <p:ph type="body" idx="13"/>
          </p:nvPr>
        </p:nvSpPr>
        <p:spPr/>
        <p:txBody>
          <a:bodyPr/>
          <a:lstStyle/>
          <a:p>
            <a:r>
              <a:rPr lang="en-US" dirty="0" smtClean="0"/>
              <a:t>Profile 2</a:t>
            </a:r>
            <a:endParaRPr lang="en-US" dirty="0"/>
          </a:p>
        </p:txBody>
      </p:sp>
      <p:sp>
        <p:nvSpPr>
          <p:cNvPr id="3" name="Title 2"/>
          <p:cNvSpPr>
            <a:spLocks noGrp="1"/>
          </p:cNvSpPr>
          <p:nvPr>
            <p:ph type="title"/>
          </p:nvPr>
        </p:nvSpPr>
        <p:spPr/>
        <p:txBody>
          <a:bodyPr/>
          <a:lstStyle/>
          <a:p>
            <a:r>
              <a:rPr lang="en-US" dirty="0" smtClean="0"/>
              <a:t>Visual 1: Online Profiles</a:t>
            </a:r>
            <a:endParaRPr lang="en-US" dirty="0"/>
          </a:p>
        </p:txBody>
      </p:sp>
      <p:sp>
        <p:nvSpPr>
          <p:cNvPr id="5" name="Slide Number Placeholder 4"/>
          <p:cNvSpPr>
            <a:spLocks noGrp="1"/>
          </p:cNvSpPr>
          <p:nvPr>
            <p:ph type="sldNum" sz="quarter" idx="16"/>
          </p:nvPr>
        </p:nvSpPr>
        <p:spPr/>
        <p:txBody>
          <a:bodyPr/>
          <a:lstStyle/>
          <a:p>
            <a:fld id="{736A2A04-44CB-4FD5-A22C-EC7DA5CF840D}" type="slidenum">
              <a:rPr lang="en-US" smtClean="0"/>
              <a:pPr/>
              <a:t>12</a:t>
            </a:fld>
            <a:endParaRPr lang="en-US" dirty="0"/>
          </a:p>
        </p:txBody>
      </p:sp>
      <p:sp>
        <p:nvSpPr>
          <p:cNvPr id="4" name="Footer Placeholder 3"/>
          <p:cNvSpPr>
            <a:spLocks noGrp="1"/>
          </p:cNvSpPr>
          <p:nvPr>
            <p:ph type="ftr" sz="quarter" idx="17"/>
          </p:nvPr>
        </p:nvSpPr>
        <p:spPr/>
        <p:txBody>
          <a:bodyPr/>
          <a:lstStyle/>
          <a:p>
            <a:pPr>
              <a:defRPr/>
            </a:pPr>
            <a:r>
              <a:rPr lang="en-US" b="1" dirty="0"/>
              <a:t>Red and the Big Bad </a:t>
            </a:r>
            <a:r>
              <a:rPr lang="en-US" b="1" dirty="0" err="1"/>
              <a:t>Cyberwolf</a:t>
            </a:r>
            <a:r>
              <a:rPr lang="en-US" b="1" dirty="0"/>
              <a:t>: Protecting Your Identity Online</a:t>
            </a:r>
            <a:r>
              <a:rPr lang="en-US" dirty="0"/>
              <a:t> </a:t>
            </a:r>
            <a:endParaRPr lang="en-US" dirty="0" smtClean="0"/>
          </a:p>
          <a:p>
            <a:pP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10" name="TextBox 9"/>
          <p:cNvSpPr txBox="1"/>
          <p:nvPr/>
        </p:nvSpPr>
        <p:spPr>
          <a:xfrm>
            <a:off x="716385" y="4572000"/>
            <a:ext cx="7558830" cy="461665"/>
          </a:xfrm>
          <a:prstGeom prst="rect">
            <a:avLst/>
          </a:prstGeom>
          <a:noFill/>
        </p:spPr>
        <p:txBody>
          <a:bodyPr wrap="none" rtlCol="0">
            <a:spAutoFit/>
          </a:bodyPr>
          <a:lstStyle/>
          <a:p>
            <a:r>
              <a:rPr lang="en-US" dirty="0" smtClean="0"/>
              <a:t>How would these people look, based on their profiles?</a:t>
            </a:r>
            <a:endParaRPr lang="en-US" dirty="0"/>
          </a:p>
        </p:txBody>
      </p:sp>
    </p:spTree>
    <p:extLst>
      <p:ext uri="{BB962C8B-B14F-4D97-AF65-F5344CB8AC3E}">
        <p14:creationId xmlns:p14="http://schemas.microsoft.com/office/powerpoint/2010/main" val="29095810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p:txBody>
          <a:bodyPr>
            <a:normAutofit/>
          </a:bodyPr>
          <a:lstStyle/>
          <a:p>
            <a:r>
              <a:rPr lang="en-US" dirty="0" smtClean="0"/>
              <a:t>How different is this from </a:t>
            </a:r>
            <a:r>
              <a:rPr lang="en-US" dirty="0"/>
              <a:t>how </a:t>
            </a:r>
            <a:r>
              <a:rPr lang="en-US" dirty="0" smtClean="0"/>
              <a:t>you saw people </a:t>
            </a:r>
            <a:r>
              <a:rPr lang="en-US" dirty="0"/>
              <a:t>based on the online </a:t>
            </a:r>
            <a:r>
              <a:rPr lang="en-US" dirty="0" smtClean="0"/>
              <a:t>profiles</a:t>
            </a:r>
            <a:r>
              <a:rPr lang="en-US" dirty="0"/>
              <a:t>?</a:t>
            </a:r>
            <a:endParaRPr lang="en-US" dirty="0" smtClean="0"/>
          </a:p>
          <a:p>
            <a:r>
              <a:rPr lang="en-US" dirty="0" smtClean="0"/>
              <a:t> When you </a:t>
            </a:r>
            <a:r>
              <a:rPr lang="en-US" dirty="0"/>
              <a:t>are online, you never know whether people are telling the truth about their identities</a:t>
            </a:r>
            <a:r>
              <a:rPr lang="en-US" dirty="0" smtClean="0"/>
              <a:t>.</a:t>
            </a:r>
          </a:p>
          <a:p>
            <a:r>
              <a:rPr lang="en-US" dirty="0" smtClean="0"/>
              <a:t> </a:t>
            </a:r>
            <a:r>
              <a:rPr lang="en-US" dirty="0"/>
              <a:t>Just like the wolf pretended to be Little Red’s grandma, adults can pretend to be a child online. </a:t>
            </a:r>
          </a:p>
        </p:txBody>
      </p:sp>
      <p:sp>
        <p:nvSpPr>
          <p:cNvPr id="6" name="Content Placeholder 5"/>
          <p:cNvSpPr>
            <a:spLocks noGrp="1"/>
          </p:cNvSpPr>
          <p:nvPr>
            <p:ph sz="quarter" idx="4"/>
          </p:nvPr>
        </p:nvSpPr>
        <p:spPr/>
        <p:txBody>
          <a:bodyPr/>
          <a:lstStyle/>
          <a:p>
            <a:endParaRPr lang="en-US"/>
          </a:p>
        </p:txBody>
      </p:sp>
      <p:sp>
        <p:nvSpPr>
          <p:cNvPr id="8" name="Text Placeholder 7"/>
          <p:cNvSpPr>
            <a:spLocks noGrp="1"/>
          </p:cNvSpPr>
          <p:nvPr>
            <p:ph type="body" idx="13"/>
          </p:nvPr>
        </p:nvSpPr>
        <p:spPr/>
        <p:txBody>
          <a:bodyPr/>
          <a:lstStyle/>
          <a:p>
            <a:endParaRPr lang="en-US"/>
          </a:p>
        </p:txBody>
      </p:sp>
      <p:sp>
        <p:nvSpPr>
          <p:cNvPr id="3" name="Title 2"/>
          <p:cNvSpPr>
            <a:spLocks noGrp="1"/>
          </p:cNvSpPr>
          <p:nvPr>
            <p:ph type="title"/>
          </p:nvPr>
        </p:nvSpPr>
        <p:spPr/>
        <p:txBody>
          <a:bodyPr/>
          <a:lstStyle/>
          <a:p>
            <a:r>
              <a:rPr lang="en-US" dirty="0" smtClean="0"/>
              <a:t>Visual 2: Picture of Wolf</a:t>
            </a:r>
            <a:endParaRPr lang="en-US" dirty="0"/>
          </a:p>
        </p:txBody>
      </p:sp>
      <p:sp>
        <p:nvSpPr>
          <p:cNvPr id="5" name="Slide Number Placeholder 4"/>
          <p:cNvSpPr>
            <a:spLocks noGrp="1"/>
          </p:cNvSpPr>
          <p:nvPr>
            <p:ph type="sldNum" sz="quarter" idx="16"/>
          </p:nvPr>
        </p:nvSpPr>
        <p:spPr/>
        <p:txBody>
          <a:bodyPr/>
          <a:lstStyle/>
          <a:p>
            <a:fld id="{736A2A04-44CB-4FD5-A22C-EC7DA5CF840D}" type="slidenum">
              <a:rPr lang="en-US" smtClean="0"/>
              <a:pPr/>
              <a:t>13</a:t>
            </a:fld>
            <a:endParaRPr lang="en-US" dirty="0"/>
          </a:p>
        </p:txBody>
      </p:sp>
      <p:sp>
        <p:nvSpPr>
          <p:cNvPr id="4" name="Footer Placeholder 3"/>
          <p:cNvSpPr>
            <a:spLocks noGrp="1"/>
          </p:cNvSpPr>
          <p:nvPr>
            <p:ph type="ftr" sz="quarter" idx="17"/>
          </p:nvPr>
        </p:nvSpPr>
        <p:spPr/>
        <p:txBody>
          <a:bodyPr/>
          <a:lstStyle/>
          <a:p>
            <a:pPr>
              <a:defRPr/>
            </a:pPr>
            <a:r>
              <a:rPr lang="en-US" b="1" dirty="0"/>
              <a:t>Red and the Big Bad </a:t>
            </a:r>
            <a:r>
              <a:rPr lang="en-US" b="1" dirty="0" err="1"/>
              <a:t>Cyberwolf</a:t>
            </a:r>
            <a:r>
              <a:rPr lang="en-US" b="1" dirty="0"/>
              <a:t>: Protecting Your Identity Online</a:t>
            </a:r>
            <a:r>
              <a:rPr lang="en-US" dirty="0"/>
              <a:t> </a:t>
            </a:r>
            <a:endParaRPr lang="en-US" dirty="0" smtClean="0"/>
          </a:p>
          <a:p>
            <a:pP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pic>
        <p:nvPicPr>
          <p:cNvPr id="10" name="Picture 9"/>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447800"/>
            <a:ext cx="4512310" cy="4588510"/>
          </a:xfrm>
          <a:prstGeom prst="rect">
            <a:avLst/>
          </a:prstGeom>
          <a:noFill/>
          <a:ln>
            <a:noFill/>
          </a:ln>
        </p:spPr>
      </p:pic>
    </p:spTree>
    <p:extLst>
      <p:ext uri="{BB962C8B-B14F-4D97-AF65-F5344CB8AC3E}">
        <p14:creationId xmlns:p14="http://schemas.microsoft.com/office/powerpoint/2010/main" val="13165192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Handout 2: Part 1</a:t>
            </a:r>
            <a:endParaRPr lang="en-US" dirty="0"/>
          </a:p>
        </p:txBody>
      </p:sp>
      <p:sp>
        <p:nvSpPr>
          <p:cNvPr id="3" name="Text Placeholder 2"/>
          <p:cNvSpPr>
            <a:spLocks noGrp="1"/>
          </p:cNvSpPr>
          <p:nvPr>
            <p:ph type="body" idx="14"/>
          </p:nvPr>
        </p:nvSpPr>
        <p:spPr/>
        <p:txBody>
          <a:bodyPr/>
          <a:lstStyle/>
          <a:p>
            <a:r>
              <a:rPr lang="en-US" sz="2000" b="1" dirty="0"/>
              <a:t>On the Internet, Nobody Knows You Are a Dog  (</a:t>
            </a:r>
            <a:r>
              <a:rPr lang="en-US" sz="2000" b="1" dirty="0" err="1"/>
              <a:t>Lexile</a:t>
            </a:r>
            <a:r>
              <a:rPr lang="en-US" sz="2000" b="1" dirty="0"/>
              <a:t> 930)</a:t>
            </a:r>
            <a:endParaRPr lang="en-US" sz="2000" dirty="0"/>
          </a:p>
          <a:p>
            <a:endParaRPr lang="en-US" dirty="0"/>
          </a:p>
        </p:txBody>
      </p:sp>
      <p:sp>
        <p:nvSpPr>
          <p:cNvPr id="4" name="Content Placeholder 3"/>
          <p:cNvSpPr>
            <a:spLocks noGrp="1"/>
          </p:cNvSpPr>
          <p:nvPr>
            <p:ph idx="1"/>
          </p:nvPr>
        </p:nvSpPr>
        <p:spPr>
          <a:xfrm>
            <a:off x="228600" y="1828800"/>
            <a:ext cx="3505200" cy="4495799"/>
          </a:xfrm>
        </p:spPr>
        <p:txBody>
          <a:bodyPr/>
          <a:lstStyle/>
          <a:p>
            <a:pPr marL="0" indent="0">
              <a:buNone/>
            </a:pPr>
            <a:r>
              <a:rPr lang="en-US" sz="2000" dirty="0"/>
              <a:t> </a:t>
            </a:r>
            <a:r>
              <a:rPr lang="en-US" sz="2000" dirty="0" smtClean="0"/>
              <a:t>“</a:t>
            </a:r>
            <a:r>
              <a:rPr lang="en-US" sz="2000" dirty="0"/>
              <a:t>On the Internet, nobody knows you are a dog” is a popular funny meme that has been copied and spread across the web. </a:t>
            </a:r>
            <a:r>
              <a:rPr lang="en-US" sz="2000" dirty="0" smtClean="0"/>
              <a:t>It </a:t>
            </a:r>
            <a:r>
              <a:rPr lang="en-US" sz="2000" dirty="0"/>
              <a:t>started as a cartoon created by Peter Steiner and published in </a:t>
            </a:r>
            <a:r>
              <a:rPr lang="en-US" sz="2000" i="1" dirty="0"/>
              <a:t>The New Yorker</a:t>
            </a:r>
            <a:r>
              <a:rPr lang="en-US" sz="2000" dirty="0"/>
              <a:t> on July 5, </a:t>
            </a:r>
            <a:r>
              <a:rPr lang="en-US" sz="2000" dirty="0" smtClean="0"/>
              <a:t>1993. In </a:t>
            </a:r>
            <a:r>
              <a:rPr lang="en-US" sz="2000" dirty="0"/>
              <a:t>the cartoon, a dog is sitting on a chair in front of a computer. He is telling another dog “on the Internet, nobody knows you are a dog.” What do you think he means? </a:t>
            </a:r>
          </a:p>
        </p:txBody>
      </p:sp>
      <p:sp>
        <p:nvSpPr>
          <p:cNvPr id="5" name="Footer Placeholder 4"/>
          <p:cNvSpPr>
            <a:spLocks noGrp="1"/>
          </p:cNvSpPr>
          <p:nvPr>
            <p:ph type="ftr" sz="quarter" idx="16"/>
          </p:nvPr>
        </p:nvSpPr>
        <p:spPr/>
        <p:txBody>
          <a:bodyPr/>
          <a:lstStyle/>
          <a:p>
            <a:pPr>
              <a:defRPr/>
            </a:pPr>
            <a:r>
              <a:rPr lang="en-US" b="1" dirty="0"/>
              <a:t>Red and the Big Bad </a:t>
            </a:r>
            <a:r>
              <a:rPr lang="en-US" b="1" dirty="0" err="1"/>
              <a:t>Cyberwolf</a:t>
            </a:r>
            <a:r>
              <a:rPr lang="en-US" b="1" dirty="0"/>
              <a:t>: Protecting Your Identity Online</a:t>
            </a:r>
            <a:r>
              <a:rPr lang="en-US" dirty="0"/>
              <a:t> </a:t>
            </a:r>
          </a:p>
          <a:p>
            <a:pP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6" name="Slide Number Placeholder 5"/>
          <p:cNvSpPr>
            <a:spLocks noGrp="1"/>
          </p:cNvSpPr>
          <p:nvPr>
            <p:ph type="sldNum" sz="quarter" idx="17"/>
          </p:nvPr>
        </p:nvSpPr>
        <p:spPr/>
        <p:txBody>
          <a:bodyPr/>
          <a:lstStyle/>
          <a:p>
            <a:fld id="{9EBAAD4B-9DCB-4A12-AD43-92C60FC43709}" type="slidenum">
              <a:rPr lang="en-US" smtClean="0"/>
              <a:pPr/>
              <a:t>14</a:t>
            </a:fld>
            <a:endParaRPr lang="en-US" dirty="0"/>
          </a:p>
        </p:txBody>
      </p:sp>
      <p:pic>
        <p:nvPicPr>
          <p:cNvPr id="7" name="Picture 6" descr="Macintosh HD:Users:dkozdras:Documents:publications:cybersecurity:Dog:Slide1.jpg"/>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752600"/>
            <a:ext cx="5181600" cy="4229100"/>
          </a:xfrm>
          <a:prstGeom prst="rect">
            <a:avLst/>
          </a:prstGeom>
          <a:noFill/>
          <a:ln>
            <a:noFill/>
          </a:ln>
        </p:spPr>
      </p:pic>
    </p:spTree>
    <p:extLst>
      <p:ext uri="{BB962C8B-B14F-4D97-AF65-F5344CB8AC3E}">
        <p14:creationId xmlns:p14="http://schemas.microsoft.com/office/powerpoint/2010/main" val="3736902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609600"/>
          </a:xfrm>
        </p:spPr>
        <p:txBody>
          <a:bodyPr/>
          <a:lstStyle/>
          <a:p>
            <a:r>
              <a:rPr lang="en-US" b="1" dirty="0" err="1" smtClean="0"/>
              <a:t>Cybersecurity</a:t>
            </a:r>
            <a:r>
              <a:rPr lang="en-US" b="1" dirty="0" smtClean="0"/>
              <a:t> and Economics:</a:t>
            </a:r>
            <a:br>
              <a:rPr lang="en-US" b="1" dirty="0" smtClean="0"/>
            </a:br>
            <a:r>
              <a:rPr lang="en-US" b="1" dirty="0" err="1" smtClean="0"/>
              <a:t>Goldi</a:t>
            </a:r>
            <a:r>
              <a:rPr lang="en-US" b="1" dirty="0" smtClean="0"/>
              <a:t> and the Three Passwords</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15</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8" name="Footer Placeholder 3"/>
          <p:cNvSpPr>
            <a:spLocks noGrp="1"/>
          </p:cNvSpPr>
          <p:nvPr>
            <p:ph type="ftr" sz="quarter" idx="17"/>
          </p:nvPr>
        </p:nvSpPr>
        <p:spPr>
          <a:xfrm>
            <a:off x="272143" y="5562600"/>
            <a:ext cx="8839200" cy="914400"/>
          </a:xfrm>
        </p:spPr>
        <p:txBody>
          <a:bodyPr/>
          <a:lstStyle/>
          <a:p>
            <a:pPr algn="l"/>
            <a:r>
              <a:rPr lang="en-US" sz="1600" dirty="0" smtClean="0"/>
              <a:t>Through </a:t>
            </a:r>
            <a:r>
              <a:rPr lang="en-US" sz="1600" dirty="0"/>
              <a:t>an original video called </a:t>
            </a:r>
            <a:r>
              <a:rPr lang="en-US" sz="1600" dirty="0" err="1"/>
              <a:t>Goldi</a:t>
            </a:r>
            <a:r>
              <a:rPr lang="en-US" sz="1600" dirty="0"/>
              <a:t> and the Three Passwords, they learn what goes into making up a “just-right” password. </a:t>
            </a:r>
            <a:r>
              <a:rPr lang="en-US" sz="1600" dirty="0" smtClean="0"/>
              <a:t> As </a:t>
            </a:r>
            <a:r>
              <a:rPr lang="en-US" sz="1600" dirty="0"/>
              <a:t>a final </a:t>
            </a:r>
            <a:r>
              <a:rPr lang="en-US" sz="1600" dirty="0" smtClean="0"/>
              <a:t>activity, they create </a:t>
            </a:r>
            <a:r>
              <a:rPr lang="en-US" sz="1600" dirty="0"/>
              <a:t>a public service announcement </a:t>
            </a:r>
            <a:r>
              <a:rPr lang="en-US" sz="1600" dirty="0" smtClean="0"/>
              <a:t>about passwords.</a:t>
            </a:r>
          </a:p>
          <a:p>
            <a:pPr algn="l"/>
            <a:r>
              <a:rPr lang="en-US" sz="1600" dirty="0">
                <a:hlinkClick r:id="rId2"/>
              </a:rPr>
              <a:t>https://player.vimeo.com/video/228662676</a:t>
            </a:r>
            <a:r>
              <a:rPr lang="en-US" sz="1600" dirty="0"/>
              <a:t> </a:t>
            </a:r>
          </a:p>
          <a:p>
            <a:pPr algn="l"/>
            <a:endParaRPr lang="en-US" sz="1600" dirty="0"/>
          </a:p>
        </p:txBody>
      </p:sp>
      <p:pic>
        <p:nvPicPr>
          <p:cNvPr id="4" name="Picture 3"/>
          <p:cNvPicPr>
            <a:picLocks noChangeAspect="1"/>
          </p:cNvPicPr>
          <p:nvPr/>
        </p:nvPicPr>
        <p:blipFill>
          <a:blip r:embed="rId3"/>
          <a:stretch>
            <a:fillRect/>
          </a:stretch>
        </p:blipFill>
        <p:spPr>
          <a:xfrm>
            <a:off x="0" y="1066800"/>
            <a:ext cx="9144000" cy="4532518"/>
          </a:xfrm>
          <a:prstGeom prst="rect">
            <a:avLst/>
          </a:prstGeom>
        </p:spPr>
      </p:pic>
    </p:spTree>
    <p:extLst>
      <p:ext uri="{BB962C8B-B14F-4D97-AF65-F5344CB8AC3E}">
        <p14:creationId xmlns:p14="http://schemas.microsoft.com/office/powerpoint/2010/main" val="25714417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idx="1"/>
          </p:nvPr>
        </p:nvSpPr>
        <p:spPr>
          <a:xfrm>
            <a:off x="284018" y="1786586"/>
            <a:ext cx="4267200" cy="598487"/>
          </a:xfrm>
        </p:spPr>
        <p:txBody>
          <a:bodyPr/>
          <a:lstStyle/>
          <a:p>
            <a:r>
              <a:rPr lang="en-US" dirty="0" smtClean="0"/>
              <a:t>Password Do’s</a:t>
            </a:r>
            <a:endParaRPr lang="en-US" dirty="0"/>
          </a:p>
        </p:txBody>
      </p:sp>
      <p:sp>
        <p:nvSpPr>
          <p:cNvPr id="13" name="Content Placeholder 12"/>
          <p:cNvSpPr>
            <a:spLocks noGrp="1"/>
          </p:cNvSpPr>
          <p:nvPr>
            <p:ph sz="half" idx="2"/>
          </p:nvPr>
        </p:nvSpPr>
        <p:spPr>
          <a:xfrm>
            <a:off x="282430" y="2590800"/>
            <a:ext cx="4268788" cy="2286000"/>
          </a:xfrm>
          <a:solidFill>
            <a:schemeClr val="bg1">
              <a:lumMod val="85000"/>
            </a:schemeClr>
          </a:solidFill>
        </p:spPr>
        <p:txBody>
          <a:bodyPr/>
          <a:lstStyle/>
          <a:p>
            <a:pPr lvl="0"/>
            <a:r>
              <a:rPr lang="en-US" dirty="0" smtClean="0"/>
              <a:t>At least </a:t>
            </a:r>
            <a:r>
              <a:rPr lang="en-US" dirty="0"/>
              <a:t>eight characters</a:t>
            </a:r>
          </a:p>
          <a:p>
            <a:pPr lvl="0"/>
            <a:r>
              <a:rPr lang="en-US" dirty="0"/>
              <a:t>Use upper- and lower-case letters</a:t>
            </a:r>
          </a:p>
          <a:p>
            <a:pPr lvl="0"/>
            <a:r>
              <a:rPr lang="en-US" dirty="0"/>
              <a:t>Use numbers and symbols (&amp;%$#)</a:t>
            </a:r>
          </a:p>
          <a:p>
            <a:pPr lvl="0"/>
            <a:r>
              <a:rPr lang="en-US" dirty="0" smtClean="0"/>
              <a:t>Change passwords regularly</a:t>
            </a:r>
            <a:endParaRPr lang="en-US" dirty="0"/>
          </a:p>
          <a:p>
            <a:pPr lvl="0"/>
            <a:r>
              <a:rPr lang="en-US" dirty="0" smtClean="0"/>
              <a:t>Should only be </a:t>
            </a:r>
            <a:r>
              <a:rPr lang="en-US" dirty="0"/>
              <a:t>shared with a parent or guardian in case you </a:t>
            </a:r>
            <a:r>
              <a:rPr lang="en-US" dirty="0" smtClean="0"/>
              <a:t>forget it.</a:t>
            </a:r>
            <a:endParaRPr lang="en-US" dirty="0"/>
          </a:p>
        </p:txBody>
      </p:sp>
      <p:sp>
        <p:nvSpPr>
          <p:cNvPr id="14" name="Content Placeholder 13"/>
          <p:cNvSpPr>
            <a:spLocks noGrp="1"/>
          </p:cNvSpPr>
          <p:nvPr>
            <p:ph sz="quarter" idx="4"/>
          </p:nvPr>
        </p:nvSpPr>
        <p:spPr>
          <a:xfrm>
            <a:off x="4704010" y="2590800"/>
            <a:ext cx="4191000" cy="2286000"/>
          </a:xfrm>
          <a:solidFill>
            <a:schemeClr val="bg1">
              <a:lumMod val="85000"/>
            </a:schemeClr>
          </a:solidFill>
        </p:spPr>
        <p:txBody>
          <a:bodyPr/>
          <a:lstStyle/>
          <a:p>
            <a:pPr lvl="0"/>
            <a:r>
              <a:rPr lang="en-US" dirty="0" smtClean="0"/>
              <a:t>Don’t use your email address</a:t>
            </a:r>
            <a:endParaRPr lang="en-US" dirty="0"/>
          </a:p>
          <a:p>
            <a:pPr lvl="0"/>
            <a:r>
              <a:rPr lang="en-US" dirty="0" smtClean="0"/>
              <a:t>Don’t </a:t>
            </a:r>
            <a:r>
              <a:rPr lang="en-US" dirty="0"/>
              <a:t>use private information</a:t>
            </a:r>
          </a:p>
          <a:p>
            <a:pPr lvl="0"/>
            <a:r>
              <a:rPr lang="en-US" dirty="0"/>
              <a:t>Should not be the same on all sites</a:t>
            </a:r>
          </a:p>
          <a:p>
            <a:pPr lvl="0"/>
            <a:r>
              <a:rPr lang="en-US" dirty="0"/>
              <a:t>Don’t share with friends</a:t>
            </a:r>
          </a:p>
          <a:p>
            <a:pPr marL="0" indent="0">
              <a:buNone/>
            </a:pPr>
            <a:endParaRPr lang="en-US" dirty="0"/>
          </a:p>
        </p:txBody>
      </p:sp>
      <p:sp>
        <p:nvSpPr>
          <p:cNvPr id="15" name="Text Placeholder 14"/>
          <p:cNvSpPr>
            <a:spLocks noGrp="1"/>
          </p:cNvSpPr>
          <p:nvPr>
            <p:ph type="body" idx="13"/>
          </p:nvPr>
        </p:nvSpPr>
        <p:spPr>
          <a:xfrm>
            <a:off x="4704010" y="1786587"/>
            <a:ext cx="4267200" cy="598487"/>
          </a:xfrm>
        </p:spPr>
        <p:txBody>
          <a:bodyPr/>
          <a:lstStyle/>
          <a:p>
            <a:r>
              <a:rPr lang="en-US" dirty="0" smtClean="0"/>
              <a:t>Password Don’ts</a:t>
            </a:r>
            <a:endParaRPr lang="en-US" dirty="0"/>
          </a:p>
        </p:txBody>
      </p:sp>
      <p:sp>
        <p:nvSpPr>
          <p:cNvPr id="3" name="Title 2"/>
          <p:cNvSpPr>
            <a:spLocks noGrp="1"/>
          </p:cNvSpPr>
          <p:nvPr>
            <p:ph type="title"/>
          </p:nvPr>
        </p:nvSpPr>
        <p:spPr>
          <a:xfrm>
            <a:off x="457200" y="457200"/>
            <a:ext cx="8229600" cy="609600"/>
          </a:xfrm>
        </p:spPr>
        <p:txBody>
          <a:bodyPr/>
          <a:lstStyle/>
          <a:p>
            <a:r>
              <a:rPr lang="en-US" dirty="0" smtClean="0"/>
              <a:t>Handout </a:t>
            </a:r>
            <a:r>
              <a:rPr lang="en-US" dirty="0"/>
              <a:t>2</a:t>
            </a:r>
            <a:r>
              <a:rPr lang="en-US" dirty="0" smtClean="0"/>
              <a:t>: </a:t>
            </a:r>
            <a:br>
              <a:rPr lang="en-US" dirty="0" smtClean="0"/>
            </a:br>
            <a:r>
              <a:rPr lang="en-US" dirty="0" smtClean="0"/>
              <a:t>Baby Bear’s Suggestions for Just-Right Passwords</a:t>
            </a:r>
            <a:endParaRPr lang="en-US" dirty="0"/>
          </a:p>
        </p:txBody>
      </p:sp>
      <p:sp>
        <p:nvSpPr>
          <p:cNvPr id="5" name="Slide Number Placeholder 4"/>
          <p:cNvSpPr>
            <a:spLocks noGrp="1"/>
          </p:cNvSpPr>
          <p:nvPr>
            <p:ph type="sldNum" sz="quarter" idx="16"/>
          </p:nvPr>
        </p:nvSpPr>
        <p:spPr/>
        <p:txBody>
          <a:bodyPr/>
          <a:lstStyle/>
          <a:p>
            <a:fld id="{736A2A04-44CB-4FD5-A22C-EC7DA5CF840D}" type="slidenum">
              <a:rPr lang="en-US" smtClean="0"/>
              <a:pPr/>
              <a:t>16</a:t>
            </a:fld>
            <a:endParaRPr lang="en-US" dirty="0"/>
          </a:p>
        </p:txBody>
      </p:sp>
      <p:sp>
        <p:nvSpPr>
          <p:cNvPr id="4" name="Footer Placeholder 3"/>
          <p:cNvSpPr>
            <a:spLocks noGrp="1"/>
          </p:cNvSpPr>
          <p:nvPr>
            <p:ph type="ftr" sz="quarter" idx="17"/>
          </p:nvPr>
        </p:nvSpPr>
        <p:spPr/>
        <p:txBody>
          <a:bodyPr/>
          <a:lstStyle/>
          <a:p>
            <a:pPr>
              <a:defRPr/>
            </a:pPr>
            <a:r>
              <a:rPr lang="en-US" b="1" dirty="0" smtClean="0"/>
              <a:t>Goldilocks and the Three Passwords</a:t>
            </a:r>
          </a:p>
          <a:p>
            <a:pP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10" name="Content Placeholder 13"/>
          <p:cNvSpPr txBox="1">
            <a:spLocks/>
          </p:cNvSpPr>
          <p:nvPr/>
        </p:nvSpPr>
        <p:spPr>
          <a:xfrm>
            <a:off x="1905000" y="3962400"/>
            <a:ext cx="4267200" cy="4179888"/>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Gill Sans"/>
                <a:ea typeface="ＭＳ Ｐゴシック" charset="-128"/>
                <a:cs typeface="Gill Sans"/>
              </a:defRPr>
            </a:lvl1pPr>
            <a:lvl2pPr marL="742950" indent="-285750" algn="l" rtl="0" eaLnBrk="0" fontAlgn="base" hangingPunct="0">
              <a:spcBef>
                <a:spcPct val="20000"/>
              </a:spcBef>
              <a:spcAft>
                <a:spcPct val="0"/>
              </a:spcAft>
              <a:buChar char="–"/>
              <a:defRPr sz="1800">
                <a:solidFill>
                  <a:schemeClr val="tx1"/>
                </a:solidFill>
                <a:latin typeface="Gill Sans"/>
                <a:ea typeface="ＭＳ Ｐゴシック" charset="-128"/>
                <a:cs typeface="Gill Sans"/>
              </a:defRPr>
            </a:lvl2pPr>
            <a:lvl3pPr marL="1143000" indent="-228600" algn="l" rtl="0" eaLnBrk="0" fontAlgn="base" hangingPunct="0">
              <a:spcBef>
                <a:spcPct val="20000"/>
              </a:spcBef>
              <a:spcAft>
                <a:spcPct val="0"/>
              </a:spcAft>
              <a:buChar char="•"/>
              <a:defRPr sz="1600">
                <a:solidFill>
                  <a:schemeClr val="tx1"/>
                </a:solidFill>
                <a:latin typeface="Gill Sans"/>
                <a:ea typeface="ＭＳ Ｐゴシック" charset="-128"/>
                <a:cs typeface="Gill Sans"/>
              </a:defRPr>
            </a:lvl3pPr>
            <a:lvl4pPr marL="1600200" indent="-228600" algn="l" rtl="0" eaLnBrk="0" fontAlgn="base" hangingPunct="0">
              <a:spcBef>
                <a:spcPct val="20000"/>
              </a:spcBef>
              <a:spcAft>
                <a:spcPct val="0"/>
              </a:spcAft>
              <a:buChar char="–"/>
              <a:defRPr sz="1400">
                <a:solidFill>
                  <a:schemeClr val="tx1"/>
                </a:solidFill>
                <a:latin typeface="Gill Sans"/>
                <a:ea typeface="ＭＳ Ｐゴシック" charset="-128"/>
                <a:cs typeface="Gill Sans"/>
              </a:defRPr>
            </a:lvl4pPr>
            <a:lvl5pPr marL="2057400" indent="-228600" algn="l" rtl="0" eaLnBrk="0" fontAlgn="base" hangingPunct="0">
              <a:spcBef>
                <a:spcPct val="20000"/>
              </a:spcBef>
              <a:spcAft>
                <a:spcPct val="0"/>
              </a:spcAft>
              <a:buChar char="»"/>
              <a:defRPr sz="1200">
                <a:solidFill>
                  <a:schemeClr val="tx1"/>
                </a:solidFill>
                <a:latin typeface="Gill Sans"/>
                <a:ea typeface="ＭＳ Ｐゴシック" charset="-128"/>
                <a:cs typeface="Gill Sans"/>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indent="0">
              <a:buFontTx/>
              <a:buNone/>
            </a:pPr>
            <a:endParaRPr lang="en-US" dirty="0"/>
          </a:p>
        </p:txBody>
      </p:sp>
      <p:sp>
        <p:nvSpPr>
          <p:cNvPr id="11" name="Content Placeholder 13"/>
          <p:cNvSpPr txBox="1">
            <a:spLocks/>
          </p:cNvSpPr>
          <p:nvPr/>
        </p:nvSpPr>
        <p:spPr>
          <a:xfrm>
            <a:off x="228600" y="4114800"/>
            <a:ext cx="8686800" cy="2209800"/>
          </a:xfrm>
          <a:prstGeom prst="rect">
            <a:avLst/>
          </a:prstGeom>
        </p:spPr>
        <p:txBody>
          <a:bodyPr/>
          <a:lstStyle>
            <a:lvl1pPr marL="342900" indent="-342900" algn="l" rtl="0" eaLnBrk="0" fontAlgn="base" hangingPunct="0">
              <a:spcBef>
                <a:spcPct val="20000"/>
              </a:spcBef>
              <a:spcAft>
                <a:spcPct val="0"/>
              </a:spcAft>
              <a:buChar char="•"/>
              <a:defRPr sz="2000">
                <a:solidFill>
                  <a:schemeClr val="tx1"/>
                </a:solidFill>
                <a:latin typeface="Gill Sans"/>
                <a:ea typeface="ＭＳ Ｐゴシック" charset="-128"/>
                <a:cs typeface="Gill Sans"/>
              </a:defRPr>
            </a:lvl1pPr>
            <a:lvl2pPr marL="742950" indent="-285750" algn="l" rtl="0" eaLnBrk="0" fontAlgn="base" hangingPunct="0">
              <a:spcBef>
                <a:spcPct val="20000"/>
              </a:spcBef>
              <a:spcAft>
                <a:spcPct val="0"/>
              </a:spcAft>
              <a:buChar char="–"/>
              <a:defRPr sz="1800">
                <a:solidFill>
                  <a:schemeClr val="tx1"/>
                </a:solidFill>
                <a:latin typeface="Gill Sans"/>
                <a:ea typeface="ＭＳ Ｐゴシック" charset="-128"/>
                <a:cs typeface="Gill Sans"/>
              </a:defRPr>
            </a:lvl2pPr>
            <a:lvl3pPr marL="1143000" indent="-228600" algn="l" rtl="0" eaLnBrk="0" fontAlgn="base" hangingPunct="0">
              <a:spcBef>
                <a:spcPct val="20000"/>
              </a:spcBef>
              <a:spcAft>
                <a:spcPct val="0"/>
              </a:spcAft>
              <a:buChar char="•"/>
              <a:defRPr sz="1600">
                <a:solidFill>
                  <a:schemeClr val="tx1"/>
                </a:solidFill>
                <a:latin typeface="Gill Sans"/>
                <a:ea typeface="ＭＳ Ｐゴシック" charset="-128"/>
                <a:cs typeface="Gill Sans"/>
              </a:defRPr>
            </a:lvl3pPr>
            <a:lvl4pPr marL="1600200" indent="-228600" algn="l" rtl="0" eaLnBrk="0" fontAlgn="base" hangingPunct="0">
              <a:spcBef>
                <a:spcPct val="20000"/>
              </a:spcBef>
              <a:spcAft>
                <a:spcPct val="0"/>
              </a:spcAft>
              <a:buChar char="–"/>
              <a:defRPr sz="1400">
                <a:solidFill>
                  <a:schemeClr val="tx1"/>
                </a:solidFill>
                <a:latin typeface="Gill Sans"/>
                <a:ea typeface="ＭＳ Ｐゴシック" charset="-128"/>
                <a:cs typeface="Gill Sans"/>
              </a:defRPr>
            </a:lvl4pPr>
            <a:lvl5pPr marL="2057400" indent="-228600" algn="l" rtl="0" eaLnBrk="0" fontAlgn="base" hangingPunct="0">
              <a:spcBef>
                <a:spcPct val="20000"/>
              </a:spcBef>
              <a:spcAft>
                <a:spcPct val="0"/>
              </a:spcAft>
              <a:buChar char="»"/>
              <a:defRPr sz="1200">
                <a:solidFill>
                  <a:schemeClr val="tx1"/>
                </a:solidFill>
                <a:latin typeface="Gill Sans"/>
                <a:ea typeface="ＭＳ Ｐゴシック" charset="-128"/>
                <a:cs typeface="Gill Sans"/>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0" indent="0">
              <a:buFontTx/>
              <a:buNone/>
            </a:pPr>
            <a:endParaRPr lang="en-US" dirty="0"/>
          </a:p>
        </p:txBody>
      </p:sp>
    </p:spTree>
    <p:extLst>
      <p:ext uri="{BB962C8B-B14F-4D97-AF65-F5344CB8AC3E}">
        <p14:creationId xmlns:p14="http://schemas.microsoft.com/office/powerpoint/2010/main" val="10978491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Making Stronger Passwords</a:t>
            </a:r>
            <a:endParaRPr lang="en-US" dirty="0"/>
          </a:p>
        </p:txBody>
      </p:sp>
      <p:sp>
        <p:nvSpPr>
          <p:cNvPr id="7" name="Slide Number Placeholder 6"/>
          <p:cNvSpPr>
            <a:spLocks noGrp="1"/>
          </p:cNvSpPr>
          <p:nvPr>
            <p:ph type="sldNum" sz="quarter" idx="16"/>
          </p:nvPr>
        </p:nvSpPr>
        <p:spPr/>
        <p:txBody>
          <a:bodyPr/>
          <a:lstStyle/>
          <a:p>
            <a:fld id="{736A2A04-44CB-4FD5-A22C-EC7DA5CF840D}" type="slidenum">
              <a:rPr lang="en-US" smtClean="0"/>
              <a:pPr/>
              <a:t>17</a:t>
            </a:fld>
            <a:endParaRPr lang="en-US" dirty="0"/>
          </a:p>
        </p:txBody>
      </p:sp>
      <p:sp>
        <p:nvSpPr>
          <p:cNvPr id="8" name="Footer Placeholder 7"/>
          <p:cNvSpPr>
            <a:spLocks noGrp="1"/>
          </p:cNvSpPr>
          <p:nvPr>
            <p:ph type="ftr" sz="quarter" idx="17"/>
          </p:nvPr>
        </p:nvSpPr>
        <p:spPr/>
        <p:txBody>
          <a:bodyPr/>
          <a:lstStyle/>
          <a:p>
            <a:pPr>
              <a:defRPr/>
            </a:pPr>
            <a:r>
              <a:rPr lang="en-US" b="1" dirty="0" smtClean="0"/>
              <a:t>Goldilocks and the Three Passwords</a:t>
            </a:r>
          </a:p>
          <a:p>
            <a:pP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9" name="Rectangle 8"/>
          <p:cNvSpPr/>
          <p:nvPr/>
        </p:nvSpPr>
        <p:spPr>
          <a:xfrm>
            <a:off x="1143000" y="1371600"/>
            <a:ext cx="6858000" cy="3416320"/>
          </a:xfrm>
          <a:prstGeom prst="rect">
            <a:avLst/>
          </a:prstGeom>
        </p:spPr>
        <p:txBody>
          <a:bodyPr wrap="square">
            <a:spAutoFit/>
          </a:bodyPr>
          <a:lstStyle/>
          <a:p>
            <a:pPr marL="0" indent="0">
              <a:buNone/>
            </a:pPr>
            <a:r>
              <a:rPr lang="en-US" dirty="0"/>
              <a:t>Adding </a:t>
            </a:r>
            <a:r>
              <a:rPr lang="en-US" dirty="0" smtClean="0"/>
              <a:t>new </a:t>
            </a:r>
            <a:r>
              <a:rPr lang="en-US" dirty="0"/>
              <a:t>values can make your password much </a:t>
            </a:r>
            <a:r>
              <a:rPr lang="en-US" dirty="0" smtClean="0"/>
              <a:t>stronger. See </a:t>
            </a:r>
            <a:r>
              <a:rPr lang="en-US" dirty="0"/>
              <a:t>how long the time to guess </a:t>
            </a:r>
            <a:r>
              <a:rPr lang="en-US" dirty="0" err="1"/>
              <a:t>Goldi’s</a:t>
            </a:r>
            <a:r>
              <a:rPr lang="en-US" dirty="0"/>
              <a:t> password can be just by adding more characters, or numbers</a:t>
            </a:r>
            <a:r>
              <a:rPr lang="en-US" dirty="0" smtClean="0"/>
              <a:t>:</a:t>
            </a:r>
          </a:p>
          <a:p>
            <a:pPr marL="0" indent="0">
              <a:buNone/>
            </a:pPr>
            <a:endParaRPr lang="en-US" dirty="0"/>
          </a:p>
          <a:p>
            <a:r>
              <a:rPr lang="en-US" dirty="0" err="1"/>
              <a:t>Goldi</a:t>
            </a:r>
            <a:r>
              <a:rPr lang="en-US" dirty="0"/>
              <a:t> – 26 Seconds</a:t>
            </a:r>
          </a:p>
          <a:p>
            <a:r>
              <a:rPr lang="en-US" dirty="0" err="1"/>
              <a:t>GoldiPlays</a:t>
            </a:r>
            <a:r>
              <a:rPr lang="en-US" dirty="0"/>
              <a:t> – 300 Years</a:t>
            </a:r>
          </a:p>
          <a:p>
            <a:r>
              <a:rPr lang="en-US" dirty="0" err="1"/>
              <a:t>GoldiPlays</a:t>
            </a:r>
            <a:r>
              <a:rPr lang="en-US" dirty="0"/>
              <a:t>! – 6,000 years</a:t>
            </a:r>
          </a:p>
          <a:p>
            <a:r>
              <a:rPr lang="en-US" dirty="0"/>
              <a:t>GoldiPlays!Hockey5 – Over a Million Years</a:t>
            </a:r>
          </a:p>
        </p:txBody>
      </p:sp>
    </p:spTree>
    <p:extLst>
      <p:ext uri="{BB962C8B-B14F-4D97-AF65-F5344CB8AC3E}">
        <p14:creationId xmlns:p14="http://schemas.microsoft.com/office/powerpoint/2010/main" val="811083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57200"/>
            <a:ext cx="8229600" cy="381000"/>
          </a:xfrm>
        </p:spPr>
        <p:txBody>
          <a:bodyPr>
            <a:normAutofit fontScale="90000"/>
          </a:bodyPr>
          <a:lstStyle/>
          <a:p>
            <a:r>
              <a:rPr lang="en-US" dirty="0" smtClean="0"/>
              <a:t>Handout 3: </a:t>
            </a:r>
            <a:br>
              <a:rPr lang="en-US" dirty="0" smtClean="0"/>
            </a:br>
            <a:r>
              <a:rPr lang="en-US" dirty="0" smtClean="0"/>
              <a:t>Instructions for a Public Service Announcement</a:t>
            </a:r>
            <a:endParaRPr lang="en-US" dirty="0"/>
          </a:p>
        </p:txBody>
      </p:sp>
      <p:sp>
        <p:nvSpPr>
          <p:cNvPr id="6" name="Content Placeholder 5"/>
          <p:cNvSpPr>
            <a:spLocks noGrp="1"/>
          </p:cNvSpPr>
          <p:nvPr>
            <p:ph idx="1"/>
          </p:nvPr>
        </p:nvSpPr>
        <p:spPr/>
        <p:txBody>
          <a:bodyPr/>
          <a:lstStyle/>
          <a:p>
            <a:pPr marL="800100" lvl="1" indent="-342900">
              <a:buFont typeface="+mj-lt"/>
              <a:buAutoNum type="arabicPeriod"/>
            </a:pPr>
            <a:r>
              <a:rPr lang="en-US" dirty="0"/>
              <a:t>Who are you? (Use a name that reflects what you are doing) </a:t>
            </a:r>
            <a:r>
              <a:rPr lang="en-US" dirty="0" smtClean="0"/>
              <a:t>_______________________________________________</a:t>
            </a:r>
            <a:endParaRPr lang="en-US" sz="1400" dirty="0"/>
          </a:p>
          <a:p>
            <a:pPr marL="800100" lvl="1" indent="-342900">
              <a:buFont typeface="+mj-lt"/>
              <a:buAutoNum type="arabicPeriod"/>
            </a:pPr>
            <a:r>
              <a:rPr lang="en-US" dirty="0" smtClean="0"/>
              <a:t>We </a:t>
            </a:r>
            <a:r>
              <a:rPr lang="en-US" dirty="0"/>
              <a:t>are here to tell you about: </a:t>
            </a:r>
            <a:r>
              <a:rPr lang="en-US" dirty="0" smtClean="0"/>
              <a:t>_______________________________________________</a:t>
            </a:r>
            <a:endParaRPr lang="en-US" sz="1400" dirty="0"/>
          </a:p>
          <a:p>
            <a:pPr marL="800100" lvl="1" indent="-342900">
              <a:buFont typeface="+mj-lt"/>
              <a:buAutoNum type="arabicPeriod"/>
            </a:pPr>
            <a:r>
              <a:rPr lang="en-US" dirty="0" smtClean="0"/>
              <a:t>Why </a:t>
            </a:r>
            <a:r>
              <a:rPr lang="en-US" dirty="0"/>
              <a:t>should you create strong passwords? (Discuss: costs, benefits, and risks in your statement)  </a:t>
            </a:r>
            <a:r>
              <a:rPr lang="en-US" dirty="0" smtClean="0"/>
              <a:t>____________________________________________________________________________________________________________</a:t>
            </a:r>
          </a:p>
          <a:p>
            <a:pPr marL="800100" lvl="1" indent="-342900">
              <a:buFont typeface="+mj-lt"/>
              <a:buAutoNum type="arabicPeriod"/>
            </a:pPr>
            <a:r>
              <a:rPr lang="en-US" dirty="0" smtClean="0"/>
              <a:t>Here </a:t>
            </a:r>
            <a:r>
              <a:rPr lang="en-US" dirty="0"/>
              <a:t>are some </a:t>
            </a:r>
            <a:r>
              <a:rPr lang="en-US" dirty="0" smtClean="0"/>
              <a:t>tips for creating good passwords: </a:t>
            </a:r>
            <a:r>
              <a:rPr lang="en-US" dirty="0"/>
              <a:t>(each student provides one tip)</a:t>
            </a:r>
            <a:endParaRPr lang="en-US" sz="1400" dirty="0"/>
          </a:p>
          <a:p>
            <a:pPr lvl="2"/>
            <a:r>
              <a:rPr lang="en-US" dirty="0"/>
              <a:t>____________________________________</a:t>
            </a:r>
            <a:endParaRPr lang="en-US" sz="1400" dirty="0"/>
          </a:p>
          <a:p>
            <a:pPr lvl="2"/>
            <a:r>
              <a:rPr lang="en-US" dirty="0" smtClean="0"/>
              <a:t>____________________________________</a:t>
            </a:r>
            <a:endParaRPr lang="en-US" sz="1400" dirty="0"/>
          </a:p>
          <a:p>
            <a:pPr marL="800100" lvl="1" indent="-342900">
              <a:buFont typeface="+mj-lt"/>
              <a:buAutoNum type="arabicPeriod"/>
            </a:pPr>
            <a:r>
              <a:rPr lang="en-US" dirty="0" smtClean="0"/>
              <a:t>So </a:t>
            </a:r>
            <a:r>
              <a:rPr lang="en-US" dirty="0"/>
              <a:t>remember: (end with a short slogan or saying) _________________________________________________.</a:t>
            </a:r>
            <a:endParaRPr lang="en-US" sz="1400" dirty="0"/>
          </a:p>
          <a:p>
            <a:pPr marL="0" indent="0">
              <a:buNone/>
            </a:pPr>
            <a:endParaRPr lang="en-US" dirty="0"/>
          </a:p>
        </p:txBody>
      </p:sp>
      <p:sp>
        <p:nvSpPr>
          <p:cNvPr id="4" name="Footer Placeholder 3"/>
          <p:cNvSpPr>
            <a:spLocks noGrp="1"/>
          </p:cNvSpPr>
          <p:nvPr>
            <p:ph type="ftr" sz="quarter" idx="16"/>
          </p:nvPr>
        </p:nvSpPr>
        <p:spPr/>
        <p:txBody>
          <a:bodyPr/>
          <a:lstStyle/>
          <a:p>
            <a:pPr>
              <a:defRPr/>
            </a:pPr>
            <a:r>
              <a:rPr lang="en-US" b="1" dirty="0" smtClean="0"/>
              <a:t>Goldilocks and the Three Passwords</a:t>
            </a:r>
          </a:p>
          <a:p>
            <a:pP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5" name="Slide Number Placeholder 4"/>
          <p:cNvSpPr>
            <a:spLocks noGrp="1"/>
          </p:cNvSpPr>
          <p:nvPr>
            <p:ph type="sldNum" sz="quarter" idx="17"/>
          </p:nvPr>
        </p:nvSpPr>
        <p:spPr/>
        <p:txBody>
          <a:bodyPr/>
          <a:lstStyle/>
          <a:p>
            <a:fld id="{736A2A04-44CB-4FD5-A22C-EC7DA5CF840D}" type="slidenum">
              <a:rPr lang="en-US" smtClean="0"/>
              <a:pPr/>
              <a:t>18</a:t>
            </a:fld>
            <a:endParaRPr lang="en-US" dirty="0"/>
          </a:p>
        </p:txBody>
      </p:sp>
      <p:sp>
        <p:nvSpPr>
          <p:cNvPr id="8" name="Text Placeholder 7"/>
          <p:cNvSpPr>
            <a:spLocks noGrp="1"/>
          </p:cNvSpPr>
          <p:nvPr>
            <p:ph type="body" idx="14"/>
          </p:nvPr>
        </p:nvSpPr>
        <p:spPr/>
        <p:txBody>
          <a:bodyPr/>
          <a:lstStyle/>
          <a:p>
            <a:r>
              <a:rPr lang="en-US" sz="1800" dirty="0"/>
              <a:t>You are a consulting company providing information to others about the importance of creating good passwords. </a:t>
            </a:r>
          </a:p>
        </p:txBody>
      </p:sp>
    </p:spTree>
    <p:extLst>
      <p:ext uri="{BB962C8B-B14F-4D97-AF65-F5344CB8AC3E}">
        <p14:creationId xmlns:p14="http://schemas.microsoft.com/office/powerpoint/2010/main" val="26906546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838200"/>
          </a:xfrm>
        </p:spPr>
        <p:txBody>
          <a:bodyPr/>
          <a:lstStyle/>
          <a:p>
            <a:r>
              <a:rPr lang="en-US" b="1" dirty="0" err="1" smtClean="0"/>
              <a:t>Cybersecurity</a:t>
            </a:r>
            <a:r>
              <a:rPr lang="en-US" b="1" dirty="0" smtClean="0"/>
              <a:t> and Personal Finance:</a:t>
            </a:r>
            <a:br>
              <a:rPr lang="en-US" b="1" dirty="0" smtClean="0"/>
            </a:br>
            <a:r>
              <a:rPr lang="en-US" b="1" dirty="0" err="1" smtClean="0">
                <a:solidFill>
                  <a:srgbClr val="FC2FE0"/>
                </a:solidFill>
              </a:rPr>
              <a:t>App</a:t>
            </a:r>
            <a:r>
              <a:rPr lang="en-US" b="1" dirty="0" err="1" smtClean="0"/>
              <a:t>ily</a:t>
            </a:r>
            <a:r>
              <a:rPr lang="en-US" b="1" dirty="0" smtClean="0"/>
              <a:t> Ever After</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19</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8" name="Footer Placeholder 3"/>
          <p:cNvSpPr>
            <a:spLocks noGrp="1"/>
          </p:cNvSpPr>
          <p:nvPr>
            <p:ph type="ftr" sz="quarter" idx="17"/>
          </p:nvPr>
        </p:nvSpPr>
        <p:spPr>
          <a:xfrm>
            <a:off x="268514" y="5410200"/>
            <a:ext cx="8839200" cy="990600"/>
          </a:xfrm>
        </p:spPr>
        <p:txBody>
          <a:bodyPr/>
          <a:lstStyle/>
          <a:p>
            <a:pPr algn="l"/>
            <a:r>
              <a:rPr lang="en-US" sz="1600" dirty="0" smtClean="0"/>
              <a:t>In this video-enhanced </a:t>
            </a:r>
            <a:r>
              <a:rPr lang="en-US" sz="1600" dirty="0"/>
              <a:t>lesson, students will learn how to be responsible </a:t>
            </a:r>
            <a:r>
              <a:rPr lang="en-US" sz="1600" dirty="0" smtClean="0"/>
              <a:t>with their parents’ credit when </a:t>
            </a:r>
            <a:r>
              <a:rPr lang="en-US" sz="1600" dirty="0"/>
              <a:t>downloading apps.  </a:t>
            </a:r>
            <a:r>
              <a:rPr lang="en-US" sz="1600" dirty="0" smtClean="0"/>
              <a:t>Even free </a:t>
            </a:r>
            <a:r>
              <a:rPr lang="en-US" sz="1600" dirty="0"/>
              <a:t>apps can have </a:t>
            </a:r>
            <a:r>
              <a:rPr lang="en-US" sz="1600" dirty="0" smtClean="0"/>
              <a:t>costs; many </a:t>
            </a:r>
            <a:r>
              <a:rPr lang="en-US" sz="1600" dirty="0"/>
              <a:t>apps have </a:t>
            </a:r>
            <a:r>
              <a:rPr lang="en-US" sz="1600" dirty="0" err="1"/>
              <a:t>freemium</a:t>
            </a:r>
            <a:r>
              <a:rPr lang="en-US" sz="1600" dirty="0"/>
              <a:t> options that encourage purchases. Students learn how parental gates </a:t>
            </a:r>
            <a:r>
              <a:rPr lang="en-US" sz="1600" dirty="0" smtClean="0"/>
              <a:t>can protect </a:t>
            </a:r>
            <a:r>
              <a:rPr lang="en-US" sz="1600" dirty="0"/>
              <a:t>them from making unwanted online purchases</a:t>
            </a:r>
            <a:r>
              <a:rPr lang="en-US" sz="1600" dirty="0" smtClean="0"/>
              <a:t>. </a:t>
            </a:r>
            <a:r>
              <a:rPr lang="en-US" sz="1600" dirty="0">
                <a:hlinkClick r:id="rId2"/>
              </a:rPr>
              <a:t>https://player.vimeo.com/video/227082214</a:t>
            </a:r>
            <a:r>
              <a:rPr lang="en-US" sz="1600" dirty="0"/>
              <a:t> </a:t>
            </a:r>
          </a:p>
          <a:p>
            <a:pPr algn="l"/>
            <a:endParaRPr lang="en-US" sz="1600" dirty="0"/>
          </a:p>
        </p:txBody>
      </p:sp>
      <p:pic>
        <p:nvPicPr>
          <p:cNvPr id="2" name="Picture 1"/>
          <p:cNvPicPr>
            <a:picLocks noChangeAspect="1"/>
          </p:cNvPicPr>
          <p:nvPr/>
        </p:nvPicPr>
        <p:blipFill>
          <a:blip r:embed="rId3"/>
          <a:stretch>
            <a:fillRect/>
          </a:stretch>
        </p:blipFill>
        <p:spPr>
          <a:xfrm>
            <a:off x="152400" y="1066800"/>
            <a:ext cx="8686800" cy="4404040"/>
          </a:xfrm>
          <a:prstGeom prst="rect">
            <a:avLst/>
          </a:prstGeom>
        </p:spPr>
      </p:pic>
    </p:spTree>
    <p:extLst>
      <p:ext uri="{BB962C8B-B14F-4D97-AF65-F5344CB8AC3E}">
        <p14:creationId xmlns:p14="http://schemas.microsoft.com/office/powerpoint/2010/main" val="33533842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Identity Theft</a:t>
            </a:r>
            <a:endParaRPr lang="en-US" dirty="0"/>
          </a:p>
        </p:txBody>
      </p:sp>
      <p:sp>
        <p:nvSpPr>
          <p:cNvPr id="3" name="Content Placeholder 2"/>
          <p:cNvSpPr>
            <a:spLocks noGrp="1"/>
          </p:cNvSpPr>
          <p:nvPr>
            <p:ph sz="half" idx="1"/>
          </p:nvPr>
        </p:nvSpPr>
        <p:spPr/>
        <p:txBody>
          <a:bodyPr/>
          <a:lstStyle/>
          <a:p>
            <a:pPr marL="0" indent="0">
              <a:buNone/>
            </a:pPr>
            <a:r>
              <a:rPr lang="en-US" b="1" dirty="0" smtClean="0"/>
              <a:t>All </a:t>
            </a:r>
            <a:r>
              <a:rPr lang="en-US" b="1" dirty="0"/>
              <a:t>an identity thief requires is your: </a:t>
            </a:r>
            <a:endParaRPr lang="en-US" b="1" dirty="0" smtClean="0"/>
          </a:p>
          <a:p>
            <a:pPr marL="0" indent="0">
              <a:buNone/>
            </a:pPr>
            <a:r>
              <a:rPr lang="en-US" b="1" dirty="0" smtClean="0"/>
              <a:t>1</a:t>
            </a:r>
            <a:r>
              <a:rPr lang="en-US" b="1" dirty="0"/>
              <a:t>) name, </a:t>
            </a:r>
            <a:endParaRPr lang="en-US" b="1" dirty="0" smtClean="0"/>
          </a:p>
          <a:p>
            <a:pPr marL="0" indent="0">
              <a:buNone/>
            </a:pPr>
            <a:r>
              <a:rPr lang="en-US" b="1" dirty="0" smtClean="0"/>
              <a:t>2</a:t>
            </a:r>
            <a:r>
              <a:rPr lang="en-US" b="1" dirty="0"/>
              <a:t>) date of </a:t>
            </a:r>
            <a:r>
              <a:rPr lang="en-US" b="1" dirty="0" smtClean="0"/>
              <a:t>birth</a:t>
            </a:r>
          </a:p>
          <a:p>
            <a:pPr marL="0" indent="0">
              <a:buNone/>
            </a:pPr>
            <a:r>
              <a:rPr lang="en-US" b="1" dirty="0" smtClean="0"/>
              <a:t>3</a:t>
            </a:r>
            <a:r>
              <a:rPr lang="en-US" b="1" dirty="0"/>
              <a:t>) social security number. </a:t>
            </a:r>
            <a:endParaRPr lang="en-US" dirty="0"/>
          </a:p>
        </p:txBody>
      </p:sp>
      <p:pic>
        <p:nvPicPr>
          <p:cNvPr id="5" name="Content Placeholder 4" descr="FF_web_Banner.jpg">
            <a:hlinkClick r:id="rId2"/>
          </p:cNvPr>
          <p:cNvPicPr>
            <a:picLocks noGrp="1" noChangeAspect="1"/>
          </p:cNvPicPr>
          <p:nvPr>
            <p:ph sz="half" idx="2"/>
          </p:nvPr>
        </p:nvPicPr>
        <p:blipFill>
          <a:blip r:embed="rId3">
            <a:extLst>
              <a:ext uri="{28A0092B-C50C-407E-A947-70E740481C1C}">
                <a14:useLocalDpi xmlns:a14="http://schemas.microsoft.com/office/drawing/2010/main" val="0"/>
              </a:ext>
            </a:extLst>
          </a:blip>
          <a:srcRect t="6750" b="6750"/>
          <a:stretch>
            <a:fillRect/>
          </a:stretch>
        </p:blipFill>
        <p:spPr/>
      </p:pic>
    </p:spTree>
    <p:extLst>
      <p:ext uri="{BB962C8B-B14F-4D97-AF65-F5344CB8AC3E}">
        <p14:creationId xmlns:p14="http://schemas.microsoft.com/office/powerpoint/2010/main" val="1948774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a:xfrm>
            <a:off x="1950248" y="638703"/>
            <a:ext cx="518547" cy="3383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Down Arrow 13"/>
          <p:cNvSpPr/>
          <p:nvPr/>
        </p:nvSpPr>
        <p:spPr>
          <a:xfrm>
            <a:off x="7434462" y="1525901"/>
            <a:ext cx="232327" cy="3407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4205116" y="642334"/>
            <a:ext cx="518547" cy="3383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33400" y="5334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Ana wanted to download some apps</a:t>
            </a:r>
            <a:endParaRPr lang="en-US" sz="1200" dirty="0">
              <a:solidFill>
                <a:schemeClr val="tx1"/>
              </a:solidFill>
            </a:endParaRPr>
          </a:p>
        </p:txBody>
      </p:sp>
      <p:sp>
        <p:nvSpPr>
          <p:cNvPr id="23" name="Rectangle 22"/>
          <p:cNvSpPr/>
          <p:nvPr/>
        </p:nvSpPr>
        <p:spPr>
          <a:xfrm>
            <a:off x="2743200" y="5334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Her mom said she could download free apps</a:t>
            </a:r>
            <a:endParaRPr lang="en-US" sz="1200" dirty="0">
              <a:solidFill>
                <a:schemeClr val="tx1"/>
              </a:solidFill>
            </a:endParaRPr>
          </a:p>
        </p:txBody>
      </p:sp>
      <p:sp>
        <p:nvSpPr>
          <p:cNvPr id="27" name="Rectangle 26"/>
          <p:cNvSpPr/>
          <p:nvPr/>
        </p:nvSpPr>
        <p:spPr>
          <a:xfrm>
            <a:off x="4925331" y="1990157"/>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It said she could buy 5 new dresses for $1.00 each</a:t>
            </a:r>
            <a:endParaRPr lang="en-US" sz="1200" dirty="0">
              <a:solidFill>
                <a:schemeClr val="tx1"/>
              </a:solidFill>
            </a:endParaRPr>
          </a:p>
        </p:txBody>
      </p:sp>
      <p:sp>
        <p:nvSpPr>
          <p:cNvPr id="28" name="Rectangle 27"/>
          <p:cNvSpPr/>
          <p:nvPr/>
        </p:nvSpPr>
        <p:spPr>
          <a:xfrm>
            <a:off x="2667000" y="19812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Ana downloaded a free Princess Ninja app</a:t>
            </a:r>
            <a:endParaRPr lang="en-US" sz="1200" dirty="0">
              <a:solidFill>
                <a:schemeClr val="tx1"/>
              </a:solidFill>
            </a:endParaRPr>
          </a:p>
        </p:txBody>
      </p:sp>
      <p:sp>
        <p:nvSpPr>
          <p:cNvPr id="29" name="Rectangle 28"/>
          <p:cNvSpPr/>
          <p:nvPr/>
        </p:nvSpPr>
        <p:spPr>
          <a:xfrm>
            <a:off x="6934200" y="5334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Her mom entered her credit card</a:t>
            </a:r>
            <a:endParaRPr lang="en-US" sz="1200" dirty="0">
              <a:solidFill>
                <a:schemeClr val="tx1"/>
              </a:solidFill>
            </a:endParaRPr>
          </a:p>
        </p:txBody>
      </p:sp>
      <p:sp>
        <p:nvSpPr>
          <p:cNvPr id="30" name="Rectangle 29"/>
          <p:cNvSpPr/>
          <p:nvPr/>
        </p:nvSpPr>
        <p:spPr>
          <a:xfrm>
            <a:off x="4953000" y="5334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The app said she could have it ad-free for $5.00</a:t>
            </a:r>
            <a:endParaRPr lang="en-US" sz="1200" dirty="0">
              <a:solidFill>
                <a:schemeClr val="tx1"/>
              </a:solidFill>
            </a:endParaRPr>
          </a:p>
        </p:txBody>
      </p:sp>
      <p:sp>
        <p:nvSpPr>
          <p:cNvPr id="31" name="Right Arrow 30"/>
          <p:cNvSpPr/>
          <p:nvPr/>
        </p:nvSpPr>
        <p:spPr>
          <a:xfrm>
            <a:off x="6260385" y="642334"/>
            <a:ext cx="518547" cy="3383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Left Arrow 31"/>
          <p:cNvSpPr/>
          <p:nvPr/>
        </p:nvSpPr>
        <p:spPr>
          <a:xfrm>
            <a:off x="6292275" y="2168539"/>
            <a:ext cx="504357" cy="3252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33400" y="19812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She paid $10.00 for the second app to be ad-free </a:t>
            </a:r>
            <a:endParaRPr lang="en-US" sz="1200" dirty="0">
              <a:solidFill>
                <a:schemeClr val="tx1"/>
              </a:solidFill>
            </a:endParaRPr>
          </a:p>
        </p:txBody>
      </p:sp>
      <p:sp>
        <p:nvSpPr>
          <p:cNvPr id="34" name="Left Arrow 33"/>
          <p:cNvSpPr/>
          <p:nvPr/>
        </p:nvSpPr>
        <p:spPr>
          <a:xfrm>
            <a:off x="4205116" y="2168539"/>
            <a:ext cx="504357" cy="3252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6934200" y="19812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Then it said “get a new world for $10.00”</a:t>
            </a:r>
            <a:endParaRPr lang="en-US" sz="1200" dirty="0">
              <a:solidFill>
                <a:schemeClr val="tx1"/>
              </a:solidFill>
            </a:endParaRPr>
          </a:p>
        </p:txBody>
      </p:sp>
      <p:sp>
        <p:nvSpPr>
          <p:cNvPr id="36" name="Left Arrow 35"/>
          <p:cNvSpPr/>
          <p:nvPr/>
        </p:nvSpPr>
        <p:spPr>
          <a:xfrm>
            <a:off x="1861277" y="2168539"/>
            <a:ext cx="504357" cy="3252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Down Arrow 36"/>
          <p:cNvSpPr/>
          <p:nvPr/>
        </p:nvSpPr>
        <p:spPr>
          <a:xfrm>
            <a:off x="942313" y="3023395"/>
            <a:ext cx="232327" cy="3407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876800" y="51054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New cars cost $5.00 </a:t>
            </a:r>
            <a:r>
              <a:rPr lang="mr-IN" sz="1200" dirty="0" smtClean="0">
                <a:solidFill>
                  <a:schemeClr val="tx1"/>
                </a:solidFill>
              </a:rPr>
              <a:t>–</a:t>
            </a:r>
            <a:r>
              <a:rPr lang="en-US" sz="1200" dirty="0" smtClean="0">
                <a:solidFill>
                  <a:schemeClr val="tx1"/>
                </a:solidFill>
              </a:rPr>
              <a:t> she bought 4 </a:t>
            </a:r>
            <a:endParaRPr lang="en-US" sz="1200" dirty="0">
              <a:solidFill>
                <a:schemeClr val="tx1"/>
              </a:solidFill>
            </a:endParaRPr>
          </a:p>
        </p:txBody>
      </p:sp>
      <p:sp>
        <p:nvSpPr>
          <p:cNvPr id="39" name="Rectangle 38"/>
          <p:cNvSpPr/>
          <p:nvPr/>
        </p:nvSpPr>
        <p:spPr>
          <a:xfrm>
            <a:off x="6930103" y="5108317"/>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She downloaded a princess race car game</a:t>
            </a:r>
            <a:endParaRPr lang="en-US" sz="1200" dirty="0">
              <a:solidFill>
                <a:schemeClr val="tx1"/>
              </a:solidFill>
            </a:endParaRPr>
          </a:p>
        </p:txBody>
      </p:sp>
      <p:sp>
        <p:nvSpPr>
          <p:cNvPr id="40" name="Left Arrow 39"/>
          <p:cNvSpPr/>
          <p:nvPr/>
        </p:nvSpPr>
        <p:spPr>
          <a:xfrm>
            <a:off x="6152878" y="5298191"/>
            <a:ext cx="504357" cy="3252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Left Arrow 41"/>
          <p:cNvSpPr/>
          <p:nvPr/>
        </p:nvSpPr>
        <p:spPr>
          <a:xfrm>
            <a:off x="4065719" y="5298191"/>
            <a:ext cx="504357" cy="3252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2667000" y="51054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She downloaded 5 songs from the game at $2.00 each</a:t>
            </a:r>
            <a:endParaRPr lang="en-US" sz="1200" dirty="0">
              <a:solidFill>
                <a:schemeClr val="tx1"/>
              </a:solidFill>
            </a:endParaRPr>
          </a:p>
        </p:txBody>
      </p:sp>
      <p:sp>
        <p:nvSpPr>
          <p:cNvPr id="44" name="Left Arrow 43"/>
          <p:cNvSpPr/>
          <p:nvPr/>
        </p:nvSpPr>
        <p:spPr>
          <a:xfrm>
            <a:off x="1721880" y="5298191"/>
            <a:ext cx="504357" cy="32528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ight Arrow 44"/>
          <p:cNvSpPr/>
          <p:nvPr/>
        </p:nvSpPr>
        <p:spPr>
          <a:xfrm>
            <a:off x="1950248" y="3739509"/>
            <a:ext cx="518547" cy="3383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ight Arrow 45"/>
          <p:cNvSpPr/>
          <p:nvPr/>
        </p:nvSpPr>
        <p:spPr>
          <a:xfrm>
            <a:off x="4096695" y="3743140"/>
            <a:ext cx="518547" cy="3383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533400" y="35814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Paid $10.00 for tokens to buy new outfits and equipment</a:t>
            </a:r>
            <a:endParaRPr lang="en-US" sz="1200" dirty="0">
              <a:solidFill>
                <a:schemeClr val="tx1"/>
              </a:solidFill>
            </a:endParaRPr>
          </a:p>
        </p:txBody>
      </p:sp>
      <p:sp>
        <p:nvSpPr>
          <p:cNvPr id="48" name="Rectangle 47"/>
          <p:cNvSpPr/>
          <p:nvPr/>
        </p:nvSpPr>
        <p:spPr>
          <a:xfrm>
            <a:off x="6961079" y="3534552"/>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New characters cost $2.00 each </a:t>
            </a:r>
            <a:r>
              <a:rPr lang="mr-IN" sz="1200" dirty="0" smtClean="0">
                <a:solidFill>
                  <a:schemeClr val="tx1"/>
                </a:solidFill>
              </a:rPr>
              <a:t>–</a:t>
            </a:r>
            <a:r>
              <a:rPr lang="en-US" sz="1200" dirty="0" smtClean="0">
                <a:solidFill>
                  <a:schemeClr val="tx1"/>
                </a:solidFill>
              </a:rPr>
              <a:t> she bought 5</a:t>
            </a:r>
            <a:endParaRPr lang="en-US" sz="1200" dirty="0">
              <a:solidFill>
                <a:schemeClr val="tx1"/>
              </a:solidFill>
            </a:endParaRPr>
          </a:p>
        </p:txBody>
      </p:sp>
      <p:sp>
        <p:nvSpPr>
          <p:cNvPr id="49" name="Right Arrow 48"/>
          <p:cNvSpPr/>
          <p:nvPr/>
        </p:nvSpPr>
        <p:spPr>
          <a:xfrm>
            <a:off x="6151964" y="3743140"/>
            <a:ext cx="518547" cy="33835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2743200" y="35052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Paid $5.00 for faster time </a:t>
            </a:r>
            <a:endParaRPr lang="en-US" sz="1200" dirty="0">
              <a:solidFill>
                <a:schemeClr val="tx1"/>
              </a:solidFill>
            </a:endParaRPr>
          </a:p>
        </p:txBody>
      </p:sp>
      <p:sp>
        <p:nvSpPr>
          <p:cNvPr id="51" name="Rectangle 50"/>
          <p:cNvSpPr/>
          <p:nvPr/>
        </p:nvSpPr>
        <p:spPr>
          <a:xfrm>
            <a:off x="4876800" y="35052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New worlds cost $5.00 each </a:t>
            </a:r>
            <a:r>
              <a:rPr lang="mr-IN" sz="1200" dirty="0" smtClean="0">
                <a:solidFill>
                  <a:schemeClr val="tx1"/>
                </a:solidFill>
              </a:rPr>
              <a:t>–</a:t>
            </a:r>
            <a:r>
              <a:rPr lang="en-US" sz="1200" dirty="0" smtClean="0">
                <a:solidFill>
                  <a:schemeClr val="tx1"/>
                </a:solidFill>
              </a:rPr>
              <a:t> she bought 2</a:t>
            </a:r>
            <a:endParaRPr lang="en-US" sz="1200" dirty="0">
              <a:solidFill>
                <a:schemeClr val="tx1"/>
              </a:solidFill>
            </a:endParaRPr>
          </a:p>
        </p:txBody>
      </p:sp>
      <p:sp>
        <p:nvSpPr>
          <p:cNvPr id="52" name="Down Arrow 51"/>
          <p:cNvSpPr/>
          <p:nvPr/>
        </p:nvSpPr>
        <p:spPr>
          <a:xfrm>
            <a:off x="7318298" y="4647303"/>
            <a:ext cx="232327" cy="3407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Footer Placeholder 3"/>
          <p:cNvSpPr>
            <a:spLocks noGrp="1"/>
          </p:cNvSpPr>
          <p:nvPr>
            <p:ph type="ftr" sz="quarter" idx="4294967295"/>
          </p:nvPr>
        </p:nvSpPr>
        <p:spPr>
          <a:xfrm>
            <a:off x="685800" y="6324600"/>
            <a:ext cx="7896131" cy="457200"/>
          </a:xfrm>
          <a:prstGeom prst="rect">
            <a:avLst/>
          </a:prstGeom>
        </p:spPr>
        <p:txBody>
          <a:bodyPr/>
          <a:lstStyle/>
          <a:p>
            <a:pPr algn="ctr">
              <a:defRPr/>
            </a:pPr>
            <a:r>
              <a:rPr lang="en-US" sz="1200" b="1" dirty="0" err="1" smtClean="0"/>
              <a:t>Appily</a:t>
            </a:r>
            <a:r>
              <a:rPr lang="en-US" sz="1200" b="1" dirty="0" smtClean="0"/>
              <a:t> Ever After</a:t>
            </a:r>
          </a:p>
          <a:p>
            <a:pPr algn="ctr">
              <a:defRPr/>
            </a:pPr>
            <a:r>
              <a:rPr lang="en-US" sz="1200" b="1" dirty="0" err="1" smtClean="0">
                <a:solidFill>
                  <a:srgbClr val="1578BC"/>
                </a:solidFill>
              </a:rPr>
              <a:t>www.EconEdLink.org</a:t>
            </a:r>
            <a:r>
              <a:rPr lang="en-US" sz="1200" b="1" dirty="0" smtClean="0">
                <a:solidFill>
                  <a:srgbClr val="1578BC"/>
                </a:solidFill>
              </a:rPr>
              <a:t> </a:t>
            </a:r>
            <a:endParaRPr lang="en-US" sz="1200" b="1" dirty="0">
              <a:solidFill>
                <a:srgbClr val="1578BC"/>
              </a:solidFill>
            </a:endParaRPr>
          </a:p>
        </p:txBody>
      </p:sp>
      <p:sp>
        <p:nvSpPr>
          <p:cNvPr id="2" name="TextBox 1"/>
          <p:cNvSpPr txBox="1"/>
          <p:nvPr/>
        </p:nvSpPr>
        <p:spPr>
          <a:xfrm>
            <a:off x="2743200" y="76200"/>
            <a:ext cx="3733800" cy="369332"/>
          </a:xfrm>
          <a:prstGeom prst="rect">
            <a:avLst/>
          </a:prstGeom>
          <a:noFill/>
        </p:spPr>
        <p:txBody>
          <a:bodyPr wrap="square" rtlCol="0">
            <a:spAutoFit/>
          </a:bodyPr>
          <a:lstStyle/>
          <a:p>
            <a:r>
              <a:rPr lang="en-US" sz="1800" dirty="0" smtClean="0"/>
              <a:t>Handout 1: Ana’s Spending</a:t>
            </a:r>
            <a:endParaRPr lang="en-US" sz="1800" dirty="0"/>
          </a:p>
        </p:txBody>
      </p:sp>
      <p:sp>
        <p:nvSpPr>
          <p:cNvPr id="54" name="Rectangle 53"/>
          <p:cNvSpPr/>
          <p:nvPr/>
        </p:nvSpPr>
        <p:spPr>
          <a:xfrm>
            <a:off x="533400" y="5105400"/>
            <a:ext cx="1099681" cy="898317"/>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Total = ____</a:t>
            </a:r>
            <a:endParaRPr lang="en-US" sz="1200" dirty="0">
              <a:solidFill>
                <a:schemeClr val="tx1"/>
              </a:solidFill>
            </a:endParaRPr>
          </a:p>
        </p:txBody>
      </p:sp>
    </p:spTree>
    <p:extLst>
      <p:ext uri="{BB962C8B-B14F-4D97-AF65-F5344CB8AC3E}">
        <p14:creationId xmlns:p14="http://schemas.microsoft.com/office/powerpoint/2010/main" val="1063112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Problem: What was Ana’s problem?</a:t>
            </a:r>
            <a:endParaRPr lang="en-US" dirty="0"/>
          </a:p>
        </p:txBody>
      </p:sp>
      <p:sp>
        <p:nvSpPr>
          <p:cNvPr id="7" name="Content Placeholder 6"/>
          <p:cNvSpPr>
            <a:spLocks noGrp="1"/>
          </p:cNvSpPr>
          <p:nvPr>
            <p:ph sz="half" idx="2"/>
          </p:nvPr>
        </p:nvSpPr>
        <p:spPr/>
        <p:txBody>
          <a:bodyPr/>
          <a:lstStyle/>
          <a:p>
            <a:pPr marL="0" indent="0">
              <a:buNone/>
            </a:pPr>
            <a:r>
              <a:rPr lang="en-US" dirty="0"/>
              <a:t>Draw what happened:</a:t>
            </a:r>
          </a:p>
          <a:p>
            <a:pPr marL="0" indent="0">
              <a:buNone/>
            </a:pPr>
            <a:r>
              <a:rPr lang="en-US" dirty="0"/>
              <a:t> </a:t>
            </a: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a:t>Write about it:</a:t>
            </a:r>
          </a:p>
          <a:p>
            <a:pPr marL="0" indent="0">
              <a:buNone/>
            </a:pPr>
            <a:r>
              <a:rPr lang="en-US" dirty="0" smtClean="0"/>
              <a:t>_________________________________________________________________________________</a:t>
            </a:r>
            <a:endParaRPr lang="en-US" dirty="0"/>
          </a:p>
        </p:txBody>
      </p:sp>
      <p:sp>
        <p:nvSpPr>
          <p:cNvPr id="8" name="Content Placeholder 7"/>
          <p:cNvSpPr>
            <a:spLocks noGrp="1"/>
          </p:cNvSpPr>
          <p:nvPr>
            <p:ph sz="quarter" idx="4"/>
          </p:nvPr>
        </p:nvSpPr>
        <p:spPr/>
        <p:txBody>
          <a:bodyPr/>
          <a:lstStyle/>
          <a:p>
            <a:pPr marL="0" indent="0">
              <a:buNone/>
            </a:pPr>
            <a:r>
              <a:rPr lang="en-US" dirty="0"/>
              <a:t>Draw what happened:</a:t>
            </a:r>
          </a:p>
          <a:p>
            <a:pPr marL="0" indent="0">
              <a:buNone/>
            </a:pPr>
            <a:r>
              <a:rPr lang="en-US" dirty="0"/>
              <a:t>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Write about it:</a:t>
            </a:r>
          </a:p>
          <a:p>
            <a:pPr marL="0" indent="0">
              <a:buNone/>
            </a:pPr>
            <a:r>
              <a:rPr lang="en-US" dirty="0"/>
              <a:t>_________________________________________________________________________________</a:t>
            </a:r>
          </a:p>
          <a:p>
            <a:endParaRPr lang="en-US" dirty="0"/>
          </a:p>
        </p:txBody>
      </p:sp>
      <p:sp>
        <p:nvSpPr>
          <p:cNvPr id="10" name="Text Placeholder 9"/>
          <p:cNvSpPr>
            <a:spLocks noGrp="1"/>
          </p:cNvSpPr>
          <p:nvPr>
            <p:ph type="body" idx="13"/>
          </p:nvPr>
        </p:nvSpPr>
        <p:spPr/>
        <p:txBody>
          <a:bodyPr/>
          <a:lstStyle/>
          <a:p>
            <a:r>
              <a:rPr lang="en-US" dirty="0" smtClean="0"/>
              <a:t>Solution: What advice did Jamal give Ana?</a:t>
            </a:r>
            <a:endParaRPr lang="en-US" dirty="0"/>
          </a:p>
        </p:txBody>
      </p:sp>
      <p:sp>
        <p:nvSpPr>
          <p:cNvPr id="3" name="Title 2"/>
          <p:cNvSpPr>
            <a:spLocks noGrp="1"/>
          </p:cNvSpPr>
          <p:nvPr>
            <p:ph type="title"/>
          </p:nvPr>
        </p:nvSpPr>
        <p:spPr/>
        <p:txBody>
          <a:bodyPr/>
          <a:lstStyle/>
          <a:p>
            <a:r>
              <a:rPr lang="en-US" dirty="0" smtClean="0"/>
              <a:t>Handout 2: Problem/Solution</a:t>
            </a:r>
            <a:endParaRPr lang="en-US" dirty="0"/>
          </a:p>
        </p:txBody>
      </p:sp>
      <p:sp>
        <p:nvSpPr>
          <p:cNvPr id="5" name="Slide Number Placeholder 4"/>
          <p:cNvSpPr>
            <a:spLocks noGrp="1"/>
          </p:cNvSpPr>
          <p:nvPr>
            <p:ph type="sldNum" sz="quarter" idx="16"/>
          </p:nvPr>
        </p:nvSpPr>
        <p:spPr/>
        <p:txBody>
          <a:bodyPr/>
          <a:lstStyle/>
          <a:p>
            <a:fld id="{736A2A04-44CB-4FD5-A22C-EC7DA5CF840D}" type="slidenum">
              <a:rPr lang="en-US" smtClean="0"/>
              <a:pPr/>
              <a:t>21</a:t>
            </a:fld>
            <a:endParaRPr lang="en-US" dirty="0"/>
          </a:p>
        </p:txBody>
      </p:sp>
      <p:sp>
        <p:nvSpPr>
          <p:cNvPr id="4" name="Footer Placeholder 3"/>
          <p:cNvSpPr>
            <a:spLocks noGrp="1"/>
          </p:cNvSpPr>
          <p:nvPr>
            <p:ph type="ftr" sz="quarter" idx="17"/>
          </p:nvPr>
        </p:nvSpPr>
        <p:spPr/>
        <p:txBody>
          <a:bodyPr/>
          <a:lstStyle/>
          <a:p>
            <a:pPr>
              <a:defRPr/>
            </a:pPr>
            <a:r>
              <a:rPr lang="en-US" b="1" dirty="0" err="1" smtClean="0"/>
              <a:t>Appily</a:t>
            </a:r>
            <a:r>
              <a:rPr lang="en-US" b="1" dirty="0" smtClean="0"/>
              <a:t> Ever After</a:t>
            </a:r>
          </a:p>
          <a:p>
            <a:pP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Tree>
    <p:extLst>
      <p:ext uri="{BB962C8B-B14F-4D97-AF65-F5344CB8AC3E}">
        <p14:creationId xmlns:p14="http://schemas.microsoft.com/office/powerpoint/2010/main" val="33430687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Handout 3: In-app Purchases</a:t>
            </a:r>
            <a:endParaRPr lang="en-US" dirty="0"/>
          </a:p>
        </p:txBody>
      </p:sp>
      <p:sp>
        <p:nvSpPr>
          <p:cNvPr id="11" name="Text Placeholder 10"/>
          <p:cNvSpPr>
            <a:spLocks noGrp="1"/>
          </p:cNvSpPr>
          <p:nvPr>
            <p:ph type="body" idx="14"/>
          </p:nvPr>
        </p:nvSpPr>
        <p:spPr>
          <a:xfrm>
            <a:off x="533400" y="1295400"/>
            <a:ext cx="8229600" cy="457200"/>
          </a:xfrm>
        </p:spPr>
        <p:txBody>
          <a:bodyPr/>
          <a:lstStyle/>
          <a:p>
            <a:r>
              <a:rPr lang="en-US" sz="1800" dirty="0" smtClean="0"/>
              <a:t>Ana received a $25.00 gift card for app purchases.  These are the apps she likes. </a:t>
            </a:r>
            <a:r>
              <a:rPr lang="en-US" sz="1800" dirty="0"/>
              <a:t>Make some recommendations to Ana that you think are responsible.</a:t>
            </a:r>
          </a:p>
          <a:p>
            <a:endParaRPr lang="en-US" dirty="0"/>
          </a:p>
        </p:txBody>
      </p:sp>
      <p:sp>
        <p:nvSpPr>
          <p:cNvPr id="8" name="Footer Placeholder 7"/>
          <p:cNvSpPr>
            <a:spLocks noGrp="1"/>
          </p:cNvSpPr>
          <p:nvPr>
            <p:ph type="ftr" sz="quarter" idx="16"/>
          </p:nvPr>
        </p:nvSpPr>
        <p:spPr>
          <a:xfrm>
            <a:off x="638269" y="6111240"/>
            <a:ext cx="7896131" cy="457200"/>
          </a:xfrm>
        </p:spPr>
        <p:txBody>
          <a:bodyPr/>
          <a:lstStyle/>
          <a:p>
            <a:pPr>
              <a:defRPr/>
            </a:pPr>
            <a:r>
              <a:rPr lang="en-US" b="1" smtClean="0"/>
              <a:t>Appily</a:t>
            </a:r>
            <a:r>
              <a:rPr lang="en-US" b="1" dirty="0" smtClean="0"/>
              <a:t> </a:t>
            </a:r>
            <a:r>
              <a:rPr lang="en-US" b="1" dirty="0"/>
              <a:t>Ever After</a:t>
            </a:r>
          </a:p>
          <a:p>
            <a:pP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7" name="Slide Number Placeholder 6"/>
          <p:cNvSpPr>
            <a:spLocks noGrp="1"/>
          </p:cNvSpPr>
          <p:nvPr>
            <p:ph type="sldNum" sz="quarter" idx="17"/>
          </p:nvPr>
        </p:nvSpPr>
        <p:spPr/>
        <p:txBody>
          <a:bodyPr/>
          <a:lstStyle/>
          <a:p>
            <a:fld id="{736A2A04-44CB-4FD5-A22C-EC7DA5CF840D}" type="slidenum">
              <a:rPr lang="en-US" smtClean="0"/>
              <a:pPr/>
              <a:t>22</a:t>
            </a:fld>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644191982"/>
              </p:ext>
            </p:extLst>
          </p:nvPr>
        </p:nvGraphicFramePr>
        <p:xfrm>
          <a:off x="381000" y="2133600"/>
          <a:ext cx="8153400" cy="3825240"/>
        </p:xfrm>
        <a:graphic>
          <a:graphicData uri="http://schemas.openxmlformats.org/drawingml/2006/table">
            <a:tbl>
              <a:tblPr firstRow="1" bandRow="1">
                <a:tableStyleId>{284E427A-3D55-4303-BF80-6455036E1DE7}</a:tableStyleId>
              </a:tblPr>
              <a:tblGrid>
                <a:gridCol w="2717800"/>
                <a:gridCol w="2717800"/>
                <a:gridCol w="2717800"/>
              </a:tblGrid>
              <a:tr h="635000">
                <a:tc>
                  <a:txBody>
                    <a:bodyPr/>
                    <a:lstStyle/>
                    <a:p>
                      <a:r>
                        <a:rPr lang="en-US" dirty="0" smtClean="0"/>
                        <a:t>Pop Star Singing</a:t>
                      </a:r>
                      <a:endParaRPr lang="en-US" dirty="0"/>
                    </a:p>
                  </a:txBody>
                  <a:tcPr/>
                </a:tc>
                <a:tc>
                  <a:txBody>
                    <a:bodyPr/>
                    <a:lstStyle/>
                    <a:p>
                      <a:r>
                        <a:rPr lang="en-US" dirty="0" smtClean="0"/>
                        <a:t>Build a Roller Coaster</a:t>
                      </a:r>
                      <a:endParaRPr lang="en-US" dirty="0"/>
                    </a:p>
                  </a:txBody>
                  <a:tcPr/>
                </a:tc>
                <a:tc>
                  <a:txBody>
                    <a:bodyPr/>
                    <a:lstStyle/>
                    <a:p>
                      <a:r>
                        <a:rPr lang="en-US" dirty="0" smtClean="0"/>
                        <a:t>Superhero Fashion</a:t>
                      </a:r>
                      <a:r>
                        <a:rPr lang="en-US" baseline="0" dirty="0" smtClean="0"/>
                        <a:t> Show</a:t>
                      </a:r>
                      <a:endParaRPr lang="en-US" dirty="0"/>
                    </a:p>
                  </a:txBody>
                  <a:tcPr/>
                </a:tc>
              </a:tr>
              <a:tr h="635000">
                <a:tc>
                  <a:txBody>
                    <a:bodyPr/>
                    <a:lstStyle/>
                    <a:p>
                      <a:r>
                        <a:rPr lang="en-US" dirty="0" smtClean="0"/>
                        <a:t>$5.00 to make ad-free</a:t>
                      </a:r>
                      <a:endParaRPr lang="en-US" dirty="0"/>
                    </a:p>
                  </a:txBody>
                  <a:tcPr/>
                </a:tc>
                <a:tc>
                  <a:txBody>
                    <a:bodyPr/>
                    <a:lstStyle/>
                    <a:p>
                      <a:r>
                        <a:rPr lang="en-US" dirty="0" smtClean="0"/>
                        <a:t>$5.00</a:t>
                      </a:r>
                      <a:r>
                        <a:rPr lang="en-US" baseline="0" dirty="0" smtClean="0"/>
                        <a:t> to make ad-free</a:t>
                      </a:r>
                      <a:endParaRPr lang="en-US" dirty="0"/>
                    </a:p>
                  </a:txBody>
                  <a:tcPr/>
                </a:tc>
                <a:tc>
                  <a:txBody>
                    <a:bodyPr/>
                    <a:lstStyle/>
                    <a:p>
                      <a:r>
                        <a:rPr lang="en-US" dirty="0" smtClean="0"/>
                        <a:t>$10.00 to make ad-free</a:t>
                      </a:r>
                      <a:endParaRPr lang="en-US" dirty="0"/>
                    </a:p>
                  </a:txBody>
                  <a:tcPr/>
                </a:tc>
              </a:tr>
              <a:tr h="635000">
                <a:tc>
                  <a:txBody>
                    <a:bodyPr/>
                    <a:lstStyle/>
                    <a:p>
                      <a:r>
                        <a:rPr lang="en-US" dirty="0" smtClean="0"/>
                        <a:t>$1.00 per song for kid’s songs</a:t>
                      </a:r>
                      <a:endParaRPr lang="en-US" dirty="0"/>
                    </a:p>
                  </a:txBody>
                  <a:tcPr/>
                </a:tc>
                <a:tc>
                  <a:txBody>
                    <a:bodyPr/>
                    <a:lstStyle/>
                    <a:p>
                      <a:r>
                        <a:rPr lang="en-US" dirty="0" smtClean="0"/>
                        <a:t>$5.00 for each new roller coaster kit</a:t>
                      </a:r>
                      <a:endParaRPr lang="en-US" dirty="0"/>
                    </a:p>
                  </a:txBody>
                  <a:tcPr/>
                </a:tc>
                <a:tc>
                  <a:txBody>
                    <a:bodyPr/>
                    <a:lstStyle/>
                    <a:p>
                      <a:r>
                        <a:rPr lang="en-US" dirty="0" smtClean="0"/>
                        <a:t>$1.00 for each new outfit</a:t>
                      </a:r>
                      <a:endParaRPr lang="en-US" dirty="0"/>
                    </a:p>
                  </a:txBody>
                  <a:tcPr/>
                </a:tc>
              </a:tr>
              <a:tr h="635000">
                <a:tc>
                  <a:txBody>
                    <a:bodyPr/>
                    <a:lstStyle/>
                    <a:p>
                      <a:r>
                        <a:rPr lang="en-US" dirty="0" smtClean="0"/>
                        <a:t>$2.00 per</a:t>
                      </a:r>
                      <a:r>
                        <a:rPr lang="en-US" baseline="0" dirty="0" smtClean="0"/>
                        <a:t> song for current popular songs</a:t>
                      </a:r>
                      <a:endParaRPr lang="en-US" dirty="0"/>
                    </a:p>
                  </a:txBody>
                  <a:tcPr/>
                </a:tc>
                <a:tc>
                  <a:txBody>
                    <a:bodyPr/>
                    <a:lstStyle/>
                    <a:p>
                      <a:r>
                        <a:rPr lang="en-US" dirty="0" smtClean="0"/>
                        <a:t>$10.00 for a new theme park</a:t>
                      </a:r>
                      <a:endParaRPr lang="en-US" dirty="0"/>
                    </a:p>
                  </a:txBody>
                  <a:tcPr/>
                </a:tc>
                <a:tc>
                  <a:txBody>
                    <a:bodyPr/>
                    <a:lstStyle/>
                    <a:p>
                      <a:r>
                        <a:rPr lang="en-US" dirty="0" smtClean="0"/>
                        <a:t>$1.00 for each new background</a:t>
                      </a:r>
                      <a:endParaRPr lang="en-US" dirty="0"/>
                    </a:p>
                  </a:txBody>
                  <a:tcPr/>
                </a:tc>
              </a:tr>
              <a:tr h="635000">
                <a:tc>
                  <a:txBody>
                    <a:bodyPr/>
                    <a:lstStyle/>
                    <a:p>
                      <a:r>
                        <a:rPr lang="en-US" dirty="0" smtClean="0"/>
                        <a:t>$1.00 per</a:t>
                      </a:r>
                      <a:r>
                        <a:rPr lang="en-US" baseline="0" dirty="0" smtClean="0"/>
                        <a:t> each new background image</a:t>
                      </a:r>
                      <a:endParaRPr lang="en-US" dirty="0"/>
                    </a:p>
                  </a:txBody>
                  <a:tcPr/>
                </a:tc>
                <a:tc>
                  <a:txBody>
                    <a:bodyPr/>
                    <a:lstStyle/>
                    <a:p>
                      <a:r>
                        <a:rPr lang="en-US" dirty="0" smtClean="0"/>
                        <a:t>$10.00 for faster time</a:t>
                      </a:r>
                      <a:endParaRPr lang="en-US" dirty="0"/>
                    </a:p>
                  </a:txBody>
                  <a:tcPr/>
                </a:tc>
                <a:tc>
                  <a:txBody>
                    <a:bodyPr/>
                    <a:lstStyle/>
                    <a:p>
                      <a:r>
                        <a:rPr lang="en-US" dirty="0" smtClean="0"/>
                        <a:t>$2.00</a:t>
                      </a:r>
                      <a:r>
                        <a:rPr lang="en-US" baseline="0" dirty="0" smtClean="0"/>
                        <a:t> for each new superhero</a:t>
                      </a:r>
                      <a:endParaRPr lang="en-US" dirty="0"/>
                    </a:p>
                  </a:txBody>
                  <a:tcPr/>
                </a:tc>
              </a:tr>
              <a:tr h="63500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41648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838200"/>
          </a:xfrm>
        </p:spPr>
        <p:txBody>
          <a:bodyPr/>
          <a:lstStyle/>
          <a:p>
            <a:r>
              <a:rPr lang="en-US" b="1" dirty="0" err="1" smtClean="0"/>
              <a:t>Cybersecurity</a:t>
            </a:r>
            <a:r>
              <a:rPr lang="en-US" b="1" dirty="0" smtClean="0"/>
              <a:t> and Personal Finance:</a:t>
            </a:r>
            <a:br>
              <a:rPr lang="en-US" b="1" dirty="0" smtClean="0"/>
            </a:br>
            <a:r>
              <a:rPr lang="en-US" b="1" dirty="0" smtClean="0"/>
              <a:t>Social Media and You</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23</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8" name="Footer Placeholder 3"/>
          <p:cNvSpPr>
            <a:spLocks noGrp="1"/>
          </p:cNvSpPr>
          <p:nvPr>
            <p:ph type="ftr" sz="quarter" idx="17"/>
          </p:nvPr>
        </p:nvSpPr>
        <p:spPr>
          <a:xfrm>
            <a:off x="381000" y="5029200"/>
            <a:ext cx="8229600" cy="990600"/>
          </a:xfrm>
        </p:spPr>
        <p:txBody>
          <a:bodyPr/>
          <a:lstStyle/>
          <a:p>
            <a:pPr algn="l"/>
            <a:r>
              <a:rPr lang="en-US" sz="1600" dirty="0"/>
              <a:t>How do you make wise decisions about posting on social media? In this lesson, students will learn how to differentiate between good and poor social media posts and understand the opportunity costs of their decisions in the present and for the future. They will learn about </a:t>
            </a:r>
            <a:r>
              <a:rPr lang="en-US" sz="1600" dirty="0" err="1"/>
              <a:t>cybersecurity</a:t>
            </a:r>
            <a:r>
              <a:rPr lang="en-US" sz="1600" dirty="0"/>
              <a:t> and the measures to take to avoid negative consequences.</a:t>
            </a:r>
          </a:p>
          <a:p>
            <a:pPr algn="l"/>
            <a:endParaRPr lang="en-US" sz="1600" dirty="0"/>
          </a:p>
        </p:txBody>
      </p:sp>
      <p:pic>
        <p:nvPicPr>
          <p:cNvPr id="4" name="Picture 3"/>
          <p:cNvPicPr>
            <a:picLocks noChangeAspect="1"/>
          </p:cNvPicPr>
          <p:nvPr/>
        </p:nvPicPr>
        <p:blipFill>
          <a:blip r:embed="rId2"/>
          <a:stretch>
            <a:fillRect/>
          </a:stretch>
        </p:blipFill>
        <p:spPr>
          <a:xfrm>
            <a:off x="0" y="1600200"/>
            <a:ext cx="9144000" cy="3119718"/>
          </a:xfrm>
          <a:prstGeom prst="rect">
            <a:avLst/>
          </a:prstGeom>
        </p:spPr>
      </p:pic>
    </p:spTree>
    <p:extLst>
      <p:ext uri="{BB962C8B-B14F-4D97-AF65-F5344CB8AC3E}">
        <p14:creationId xmlns:p14="http://schemas.microsoft.com/office/powerpoint/2010/main" val="13006315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838200"/>
          </a:xfrm>
        </p:spPr>
        <p:txBody>
          <a:bodyPr/>
          <a:lstStyle/>
          <a:p>
            <a:r>
              <a:rPr lang="en-US" b="1" dirty="0" err="1" smtClean="0"/>
              <a:t>Cybersecurity</a:t>
            </a:r>
            <a:r>
              <a:rPr lang="en-US" b="1" dirty="0" smtClean="0"/>
              <a:t> and Personal Finance:</a:t>
            </a:r>
            <a:br>
              <a:rPr lang="en-US" b="1" dirty="0" smtClean="0"/>
            </a:br>
            <a:r>
              <a:rPr lang="en-US" b="1" dirty="0" smtClean="0"/>
              <a:t>Social Media and You</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24</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8" name="Footer Placeholder 3"/>
          <p:cNvSpPr>
            <a:spLocks noGrp="1"/>
          </p:cNvSpPr>
          <p:nvPr>
            <p:ph type="ftr" sz="quarter" idx="17"/>
          </p:nvPr>
        </p:nvSpPr>
        <p:spPr>
          <a:xfrm>
            <a:off x="381000" y="5029200"/>
            <a:ext cx="8229600" cy="990600"/>
          </a:xfrm>
        </p:spPr>
        <p:txBody>
          <a:bodyPr/>
          <a:lstStyle/>
          <a:p>
            <a:pPr algn="l"/>
            <a:r>
              <a:rPr lang="en-US" sz="1600" dirty="0"/>
              <a:t>How do you make wise decisions about posting on social media? In this lesson, students will learn how to differentiate between good and poor social media posts and understand the opportunity costs of their decisions in the present and for the future. They will learn about </a:t>
            </a:r>
            <a:r>
              <a:rPr lang="en-US" sz="1600" dirty="0" err="1"/>
              <a:t>cybersecurity</a:t>
            </a:r>
            <a:r>
              <a:rPr lang="en-US" sz="1600" dirty="0"/>
              <a:t> and the measures to take to avoid negative consequences.</a:t>
            </a:r>
          </a:p>
          <a:p>
            <a:pPr algn="l"/>
            <a:endParaRPr lang="en-US" sz="1600" dirty="0"/>
          </a:p>
        </p:txBody>
      </p:sp>
      <p:pic>
        <p:nvPicPr>
          <p:cNvPr id="2" name="Picture 1"/>
          <p:cNvPicPr>
            <a:picLocks noChangeAspect="1"/>
          </p:cNvPicPr>
          <p:nvPr/>
        </p:nvPicPr>
        <p:blipFill rotWithShape="1">
          <a:blip r:embed="rId2"/>
          <a:srcRect t="17362"/>
          <a:stretch/>
        </p:blipFill>
        <p:spPr>
          <a:xfrm>
            <a:off x="0" y="1469571"/>
            <a:ext cx="9144000" cy="4939226"/>
          </a:xfrm>
          <a:prstGeom prst="rect">
            <a:avLst/>
          </a:prstGeom>
        </p:spPr>
      </p:pic>
    </p:spTree>
    <p:extLst>
      <p:ext uri="{BB962C8B-B14F-4D97-AF65-F5344CB8AC3E}">
        <p14:creationId xmlns:p14="http://schemas.microsoft.com/office/powerpoint/2010/main" val="3351802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838200"/>
          </a:xfrm>
        </p:spPr>
        <p:txBody>
          <a:bodyPr/>
          <a:lstStyle/>
          <a:p>
            <a:r>
              <a:rPr lang="en-US" b="1" dirty="0" err="1" smtClean="0"/>
              <a:t>Cybersecurity</a:t>
            </a:r>
            <a:r>
              <a:rPr lang="en-US" b="1" dirty="0" smtClean="0"/>
              <a:t> and Personal Finance:</a:t>
            </a:r>
            <a:br>
              <a:rPr lang="en-US" b="1" dirty="0" smtClean="0"/>
            </a:br>
            <a:r>
              <a:rPr lang="en-US" b="1" dirty="0" smtClean="0"/>
              <a:t>Identity Theft</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25</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8" name="Footer Placeholder 3"/>
          <p:cNvSpPr>
            <a:spLocks noGrp="1"/>
          </p:cNvSpPr>
          <p:nvPr>
            <p:ph type="ftr" sz="quarter" idx="17"/>
          </p:nvPr>
        </p:nvSpPr>
        <p:spPr>
          <a:xfrm>
            <a:off x="381000" y="5029200"/>
            <a:ext cx="8229600" cy="990600"/>
          </a:xfrm>
        </p:spPr>
        <p:txBody>
          <a:bodyPr/>
          <a:lstStyle/>
          <a:p>
            <a:pPr algn="l"/>
            <a:r>
              <a:rPr lang="en-US" sz="1600" dirty="0"/>
              <a:t>Anyone can become a victim of identity theft. Protecting one’s identity can help reduce the potential of becoming a victim of fraud or other illegal activities that can create future problems. Such problems may prevent an individual from getting a credit card, a school loan, or even a job. Learning how to protect personal information, such as Social Security Numbers and passwords, is a critical step in protecting one’s identity in an online environment.</a:t>
            </a:r>
          </a:p>
          <a:p>
            <a:pPr algn="l"/>
            <a:endParaRPr lang="en-US" sz="1600" dirty="0"/>
          </a:p>
        </p:txBody>
      </p:sp>
      <p:pic>
        <p:nvPicPr>
          <p:cNvPr id="4" name="Picture 3"/>
          <p:cNvPicPr>
            <a:picLocks noChangeAspect="1"/>
          </p:cNvPicPr>
          <p:nvPr/>
        </p:nvPicPr>
        <p:blipFill>
          <a:blip r:embed="rId2"/>
          <a:stretch>
            <a:fillRect/>
          </a:stretch>
        </p:blipFill>
        <p:spPr>
          <a:xfrm>
            <a:off x="0" y="1676400"/>
            <a:ext cx="9144000" cy="3040021"/>
          </a:xfrm>
          <a:prstGeom prst="rect">
            <a:avLst/>
          </a:prstGeom>
        </p:spPr>
      </p:pic>
    </p:spTree>
    <p:extLst>
      <p:ext uri="{BB962C8B-B14F-4D97-AF65-F5344CB8AC3E}">
        <p14:creationId xmlns:p14="http://schemas.microsoft.com/office/powerpoint/2010/main" val="17297838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838200"/>
          </a:xfrm>
        </p:spPr>
        <p:txBody>
          <a:bodyPr/>
          <a:lstStyle/>
          <a:p>
            <a:r>
              <a:rPr lang="en-US" b="1" dirty="0" err="1" smtClean="0"/>
              <a:t>Cybersecurity</a:t>
            </a:r>
            <a:r>
              <a:rPr lang="en-US" b="1" dirty="0" smtClean="0"/>
              <a:t> and Personal Finance:</a:t>
            </a:r>
            <a:br>
              <a:rPr lang="en-US" b="1" dirty="0" smtClean="0"/>
            </a:br>
            <a:r>
              <a:rPr lang="en-US" b="1" dirty="0" smtClean="0"/>
              <a:t>Identity Theft</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26</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pic>
        <p:nvPicPr>
          <p:cNvPr id="2" name="Picture 1"/>
          <p:cNvPicPr>
            <a:picLocks noChangeAspect="1"/>
          </p:cNvPicPr>
          <p:nvPr/>
        </p:nvPicPr>
        <p:blipFill>
          <a:blip r:embed="rId2"/>
          <a:stretch>
            <a:fillRect/>
          </a:stretch>
        </p:blipFill>
        <p:spPr>
          <a:xfrm>
            <a:off x="685800" y="1295400"/>
            <a:ext cx="7835900" cy="4864453"/>
          </a:xfrm>
          <a:prstGeom prst="rect">
            <a:avLst/>
          </a:prstGeom>
        </p:spPr>
      </p:pic>
    </p:spTree>
    <p:extLst>
      <p:ext uri="{BB962C8B-B14F-4D97-AF65-F5344CB8AC3E}">
        <p14:creationId xmlns:p14="http://schemas.microsoft.com/office/powerpoint/2010/main" val="374400766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838200"/>
          </a:xfrm>
        </p:spPr>
        <p:txBody>
          <a:bodyPr/>
          <a:lstStyle/>
          <a:p>
            <a:r>
              <a:rPr lang="en-US" b="1" dirty="0" err="1" smtClean="0"/>
              <a:t>Cybersecurity</a:t>
            </a:r>
            <a:r>
              <a:rPr lang="en-US" b="1" dirty="0" smtClean="0"/>
              <a:t> and Personal Finance:</a:t>
            </a:r>
            <a:br>
              <a:rPr lang="en-US" b="1" dirty="0" smtClean="0"/>
            </a:br>
            <a:r>
              <a:rPr lang="en-US" b="1" dirty="0" smtClean="0"/>
              <a:t>Identity Theft</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27</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pic>
        <p:nvPicPr>
          <p:cNvPr id="2" name="Picture 1"/>
          <p:cNvPicPr>
            <a:picLocks noChangeAspect="1"/>
          </p:cNvPicPr>
          <p:nvPr/>
        </p:nvPicPr>
        <p:blipFill>
          <a:blip r:embed="rId2"/>
          <a:stretch>
            <a:fillRect/>
          </a:stretch>
        </p:blipFill>
        <p:spPr>
          <a:xfrm>
            <a:off x="685800" y="1295400"/>
            <a:ext cx="7835900" cy="4864453"/>
          </a:xfrm>
          <a:prstGeom prst="rect">
            <a:avLst/>
          </a:prstGeom>
        </p:spPr>
      </p:pic>
      <p:pic>
        <p:nvPicPr>
          <p:cNvPr id="4" name="Picture 3"/>
          <p:cNvPicPr>
            <a:picLocks noChangeAspect="1"/>
          </p:cNvPicPr>
          <p:nvPr/>
        </p:nvPicPr>
        <p:blipFill>
          <a:blip r:embed="rId3"/>
          <a:stretch>
            <a:fillRect/>
          </a:stretch>
        </p:blipFill>
        <p:spPr>
          <a:xfrm>
            <a:off x="457200" y="1333500"/>
            <a:ext cx="8229600" cy="4191000"/>
          </a:xfrm>
          <a:prstGeom prst="rect">
            <a:avLst/>
          </a:prstGeom>
        </p:spPr>
      </p:pic>
    </p:spTree>
    <p:extLst>
      <p:ext uri="{BB962C8B-B14F-4D97-AF65-F5344CB8AC3E}">
        <p14:creationId xmlns:p14="http://schemas.microsoft.com/office/powerpoint/2010/main" val="25028487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838200"/>
          </a:xfrm>
        </p:spPr>
        <p:txBody>
          <a:bodyPr/>
          <a:lstStyle/>
          <a:p>
            <a:r>
              <a:rPr lang="en-US" b="1" dirty="0" err="1" smtClean="0"/>
              <a:t>Cybersecurity</a:t>
            </a:r>
            <a:r>
              <a:rPr lang="en-US" b="1" dirty="0" smtClean="0"/>
              <a:t> and Economics:</a:t>
            </a:r>
            <a:br>
              <a:rPr lang="en-US" b="1" dirty="0" smtClean="0"/>
            </a:br>
            <a:r>
              <a:rPr lang="en-US" b="1" dirty="0" smtClean="0"/>
              <a:t>Identifying Websites</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28</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8" name="Footer Placeholder 3"/>
          <p:cNvSpPr>
            <a:spLocks noGrp="1"/>
          </p:cNvSpPr>
          <p:nvPr>
            <p:ph type="ftr" sz="quarter" idx="17"/>
          </p:nvPr>
        </p:nvSpPr>
        <p:spPr>
          <a:xfrm>
            <a:off x="381000" y="4800600"/>
            <a:ext cx="8229600" cy="990600"/>
          </a:xfrm>
        </p:spPr>
        <p:txBody>
          <a:bodyPr/>
          <a:lstStyle/>
          <a:p>
            <a:pPr algn="l"/>
            <a:r>
              <a:rPr lang="en-US" sz="1600" dirty="0"/>
              <a:t>In this lesson, students access a website to research the Pacific Northwest Tree Octopus, which is a hoax. The initial (false) premise of the lesson is that students are learning to use online research to gather evidence, formulate an opinion, and take steps to contact elected officials. After students have gathered information about the Pacific Northwest Tree Octopus, the teacher will direct students to visit several fact-checking sites to “confirm” the information, and students will learn about the hoax. </a:t>
            </a:r>
          </a:p>
        </p:txBody>
      </p:sp>
      <p:pic>
        <p:nvPicPr>
          <p:cNvPr id="6" name="Picture 5"/>
          <p:cNvPicPr>
            <a:picLocks noChangeAspect="1"/>
          </p:cNvPicPr>
          <p:nvPr/>
        </p:nvPicPr>
        <p:blipFill>
          <a:blip r:embed="rId2"/>
          <a:stretch>
            <a:fillRect/>
          </a:stretch>
        </p:blipFill>
        <p:spPr>
          <a:xfrm>
            <a:off x="0" y="1447800"/>
            <a:ext cx="9144000" cy="3153915"/>
          </a:xfrm>
          <a:prstGeom prst="rect">
            <a:avLst/>
          </a:prstGeom>
        </p:spPr>
      </p:pic>
    </p:spTree>
    <p:extLst>
      <p:ext uri="{BB962C8B-B14F-4D97-AF65-F5344CB8AC3E}">
        <p14:creationId xmlns:p14="http://schemas.microsoft.com/office/powerpoint/2010/main" val="373764266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838200"/>
          </a:xfrm>
        </p:spPr>
        <p:txBody>
          <a:bodyPr/>
          <a:lstStyle/>
          <a:p>
            <a:r>
              <a:rPr lang="en-US" b="1" dirty="0" err="1" smtClean="0"/>
              <a:t>Cybersecurity</a:t>
            </a:r>
            <a:r>
              <a:rPr lang="en-US" b="1" dirty="0" smtClean="0"/>
              <a:t> and Economics:</a:t>
            </a:r>
            <a:br>
              <a:rPr lang="en-US" b="1" dirty="0" smtClean="0"/>
            </a:br>
            <a:r>
              <a:rPr lang="en-US" b="1" dirty="0" smtClean="0"/>
              <a:t>Identifying Websites</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29</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8" name="Footer Placeholder 3"/>
          <p:cNvSpPr>
            <a:spLocks noGrp="1"/>
          </p:cNvSpPr>
          <p:nvPr>
            <p:ph type="ftr" sz="quarter" idx="17"/>
          </p:nvPr>
        </p:nvSpPr>
        <p:spPr>
          <a:xfrm>
            <a:off x="381000" y="4800600"/>
            <a:ext cx="8229600" cy="990600"/>
          </a:xfrm>
        </p:spPr>
        <p:txBody>
          <a:bodyPr/>
          <a:lstStyle/>
          <a:p>
            <a:pPr algn="l"/>
            <a:endParaRPr lang="en-US" sz="1600" dirty="0"/>
          </a:p>
        </p:txBody>
      </p:sp>
      <p:pic>
        <p:nvPicPr>
          <p:cNvPr id="2" name="Picture 1"/>
          <p:cNvPicPr>
            <a:picLocks noChangeAspect="1"/>
          </p:cNvPicPr>
          <p:nvPr/>
        </p:nvPicPr>
        <p:blipFill>
          <a:blip r:embed="rId2"/>
          <a:stretch>
            <a:fillRect/>
          </a:stretch>
        </p:blipFill>
        <p:spPr>
          <a:xfrm>
            <a:off x="508000" y="1295400"/>
            <a:ext cx="8128000" cy="4254500"/>
          </a:xfrm>
          <a:prstGeom prst="rect">
            <a:avLst/>
          </a:prstGeom>
        </p:spPr>
      </p:pic>
    </p:spTree>
    <p:extLst>
      <p:ext uri="{BB962C8B-B14F-4D97-AF65-F5344CB8AC3E}">
        <p14:creationId xmlns:p14="http://schemas.microsoft.com/office/powerpoint/2010/main" val="7514986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 Identity Theft</a:t>
            </a:r>
            <a:endParaRPr lang="en-US" dirty="0"/>
          </a:p>
        </p:txBody>
      </p:sp>
      <p:sp>
        <p:nvSpPr>
          <p:cNvPr id="3" name="Content Placeholder 2"/>
          <p:cNvSpPr>
            <a:spLocks noGrp="1"/>
          </p:cNvSpPr>
          <p:nvPr>
            <p:ph idx="1"/>
          </p:nvPr>
        </p:nvSpPr>
        <p:spPr/>
        <p:txBody>
          <a:bodyPr/>
          <a:lstStyle/>
          <a:p>
            <a:r>
              <a:rPr lang="en-US" b="1" dirty="0"/>
              <a:t>First Defense: Safe Passwords</a:t>
            </a:r>
            <a:endParaRPr lang="en-US" dirty="0"/>
          </a:p>
          <a:p>
            <a:r>
              <a:rPr lang="en-US" dirty="0"/>
              <a:t>Superman – 26 Seconds</a:t>
            </a:r>
          </a:p>
          <a:p>
            <a:r>
              <a:rPr lang="en-US" dirty="0" err="1"/>
              <a:t>SupermanFlies</a:t>
            </a:r>
            <a:r>
              <a:rPr lang="en-US" dirty="0"/>
              <a:t> – 300 Years</a:t>
            </a:r>
          </a:p>
          <a:p>
            <a:r>
              <a:rPr lang="en-US" dirty="0" err="1"/>
              <a:t>SupermanFlies</a:t>
            </a:r>
            <a:r>
              <a:rPr lang="en-US" dirty="0"/>
              <a:t>! 6,000 years</a:t>
            </a:r>
          </a:p>
          <a:p>
            <a:r>
              <a:rPr lang="en-US" dirty="0"/>
              <a:t>Superman5Flies! – Over a Million Years</a:t>
            </a:r>
          </a:p>
          <a:p>
            <a:r>
              <a:rPr lang="en-US" dirty="0"/>
              <a:t>Using these criteria, create a password for your favorite star (sports, music, or movie). </a:t>
            </a:r>
          </a:p>
        </p:txBody>
      </p:sp>
    </p:spTree>
    <p:extLst>
      <p:ext uri="{BB962C8B-B14F-4D97-AF65-F5344CB8AC3E}">
        <p14:creationId xmlns:p14="http://schemas.microsoft.com/office/powerpoint/2010/main" val="2769765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838200"/>
          </a:xfrm>
        </p:spPr>
        <p:txBody>
          <a:bodyPr/>
          <a:lstStyle/>
          <a:p>
            <a:r>
              <a:rPr lang="en-US" b="1" dirty="0" err="1" smtClean="0"/>
              <a:t>Cybersecurity</a:t>
            </a:r>
            <a:r>
              <a:rPr lang="en-US" b="1" dirty="0" smtClean="0"/>
              <a:t> and Economics:</a:t>
            </a:r>
            <a:br>
              <a:rPr lang="en-US" b="1" dirty="0" smtClean="0"/>
            </a:br>
            <a:r>
              <a:rPr lang="en-US" b="1" dirty="0" smtClean="0"/>
              <a:t>Identifying Websites</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30</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8" name="Footer Placeholder 3"/>
          <p:cNvSpPr>
            <a:spLocks noGrp="1"/>
          </p:cNvSpPr>
          <p:nvPr>
            <p:ph type="ftr" sz="quarter" idx="17"/>
          </p:nvPr>
        </p:nvSpPr>
        <p:spPr>
          <a:xfrm>
            <a:off x="381000" y="4800600"/>
            <a:ext cx="8229600" cy="990600"/>
          </a:xfrm>
        </p:spPr>
        <p:txBody>
          <a:bodyPr/>
          <a:lstStyle/>
          <a:p>
            <a:pPr algn="l"/>
            <a:endParaRPr lang="en-US" sz="1600" dirty="0"/>
          </a:p>
        </p:txBody>
      </p:sp>
      <p:pic>
        <p:nvPicPr>
          <p:cNvPr id="4" name="Picture 3"/>
          <p:cNvPicPr>
            <a:picLocks noChangeAspect="1"/>
          </p:cNvPicPr>
          <p:nvPr/>
        </p:nvPicPr>
        <p:blipFill>
          <a:blip r:embed="rId2"/>
          <a:stretch>
            <a:fillRect/>
          </a:stretch>
        </p:blipFill>
        <p:spPr>
          <a:xfrm>
            <a:off x="520700" y="1219200"/>
            <a:ext cx="8089900" cy="4419600"/>
          </a:xfrm>
          <a:prstGeom prst="rect">
            <a:avLst/>
          </a:prstGeom>
        </p:spPr>
      </p:pic>
    </p:spTree>
    <p:extLst>
      <p:ext uri="{BB962C8B-B14F-4D97-AF65-F5344CB8AC3E}">
        <p14:creationId xmlns:p14="http://schemas.microsoft.com/office/powerpoint/2010/main" val="8200163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Can You Protect Yourself Online?</a:t>
            </a:r>
            <a:endParaRPr lang="en-US" dirty="0"/>
          </a:p>
        </p:txBody>
      </p:sp>
      <p:pic>
        <p:nvPicPr>
          <p:cNvPr id="4" name="Content Placeholder 3">
            <a:hlinkClick r:id="rId2"/>
          </p:cNvPr>
          <p:cNvPicPr>
            <a:picLocks noGrp="1" noChangeAspect="1"/>
          </p:cNvPicPr>
          <p:nvPr>
            <p:ph idx="1"/>
          </p:nvPr>
        </p:nvPicPr>
        <p:blipFill>
          <a:blip r:embed="rId3"/>
          <a:srcRect t="9669" b="9669"/>
          <a:stretch>
            <a:fillRect/>
          </a:stretch>
        </p:blipFill>
        <p:spPr/>
      </p:pic>
    </p:spTree>
    <p:extLst>
      <p:ext uri="{BB962C8B-B14F-4D97-AF65-F5344CB8AC3E}">
        <p14:creationId xmlns:p14="http://schemas.microsoft.com/office/powerpoint/2010/main" val="259518217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AABE0AF-93EA-F246-859E-81FF6CEFB1BE}"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4AB857-CFA1-5944-B561-D7997CF41FB0}" type="slidenum">
              <a:rPr lang="en-US" smtClean="0"/>
              <a:t>32</a:t>
            </a:fld>
            <a:endParaRPr lang="en-US"/>
          </a:p>
        </p:txBody>
      </p:sp>
      <p:pic>
        <p:nvPicPr>
          <p:cNvPr id="7" name="Picture 6">
            <a:hlinkClick r:id="rId2"/>
          </p:cNvPr>
          <p:cNvPicPr>
            <a:picLocks noChangeAspect="1"/>
          </p:cNvPicPr>
          <p:nvPr/>
        </p:nvPicPr>
        <p:blipFill>
          <a:blip r:embed="rId3"/>
          <a:stretch>
            <a:fillRect/>
          </a:stretch>
        </p:blipFill>
        <p:spPr>
          <a:xfrm>
            <a:off x="1206500" y="1143000"/>
            <a:ext cx="6731000" cy="4572000"/>
          </a:xfrm>
          <a:prstGeom prst="rect">
            <a:avLst/>
          </a:prstGeom>
        </p:spPr>
      </p:pic>
      <p:sp>
        <p:nvSpPr>
          <p:cNvPr id="8" name="TextBox 7"/>
          <p:cNvSpPr txBox="1"/>
          <p:nvPr/>
        </p:nvSpPr>
        <p:spPr>
          <a:xfrm>
            <a:off x="1288611" y="6237092"/>
            <a:ext cx="6070893" cy="307777"/>
          </a:xfrm>
          <a:prstGeom prst="rect">
            <a:avLst/>
          </a:prstGeom>
          <a:noFill/>
        </p:spPr>
        <p:txBody>
          <a:bodyPr wrap="none" rtlCol="0">
            <a:spAutoFit/>
          </a:bodyPr>
          <a:lstStyle/>
          <a:p>
            <a:r>
              <a:rPr lang="en-US" sz="1400" dirty="0">
                <a:hlinkClick r:id="rId2"/>
              </a:rPr>
              <a:t>http://floridafinancialliteracy.weebly.com/blog/bully-fines-what-do-you-</a:t>
            </a:r>
            <a:r>
              <a:rPr lang="en-US" sz="1400" dirty="0" smtClean="0">
                <a:hlinkClick r:id="rId2"/>
              </a:rPr>
              <a:t>think</a:t>
            </a:r>
            <a:r>
              <a:rPr lang="en-US" sz="1400" dirty="0" smtClean="0"/>
              <a:t> </a:t>
            </a:r>
            <a:endParaRPr lang="en-US" sz="1400" dirty="0"/>
          </a:p>
        </p:txBody>
      </p:sp>
    </p:spTree>
    <p:extLst>
      <p:ext uri="{BB962C8B-B14F-4D97-AF65-F5344CB8AC3E}">
        <p14:creationId xmlns:p14="http://schemas.microsoft.com/office/powerpoint/2010/main" val="2136883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6F00E-87A8-C344-92FC-3580E6AD771A}" type="datetimeFigureOut">
              <a:rPr lang="en-US" smtClean="0"/>
              <a:t>10/24/17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E1011-668E-A447-984A-95FDEE63E394}" type="slidenum">
              <a:rPr lang="en-US" smtClean="0"/>
              <a:t>33</a:t>
            </a:fld>
            <a:endParaRPr lang="en-US"/>
          </a:p>
        </p:txBody>
      </p:sp>
      <p:pic>
        <p:nvPicPr>
          <p:cNvPr id="5" name="Picture 4">
            <a:hlinkClick r:id="rId2"/>
          </p:cNvPr>
          <p:cNvPicPr>
            <a:picLocks noChangeAspect="1"/>
          </p:cNvPicPr>
          <p:nvPr/>
        </p:nvPicPr>
        <p:blipFill>
          <a:blip r:embed="rId3"/>
          <a:stretch>
            <a:fillRect/>
          </a:stretch>
        </p:blipFill>
        <p:spPr>
          <a:xfrm>
            <a:off x="1231900" y="1143000"/>
            <a:ext cx="6667500" cy="4559300"/>
          </a:xfrm>
          <a:prstGeom prst="rect">
            <a:avLst/>
          </a:prstGeom>
        </p:spPr>
      </p:pic>
      <p:sp>
        <p:nvSpPr>
          <p:cNvPr id="6" name="TextBox 5"/>
          <p:cNvSpPr txBox="1"/>
          <p:nvPr/>
        </p:nvSpPr>
        <p:spPr>
          <a:xfrm>
            <a:off x="1307286" y="6125048"/>
            <a:ext cx="5775940" cy="307777"/>
          </a:xfrm>
          <a:prstGeom prst="rect">
            <a:avLst/>
          </a:prstGeom>
          <a:noFill/>
        </p:spPr>
        <p:txBody>
          <a:bodyPr wrap="none" rtlCol="0">
            <a:spAutoFit/>
          </a:bodyPr>
          <a:lstStyle/>
          <a:p>
            <a:r>
              <a:rPr lang="en-US" sz="1400" dirty="0">
                <a:hlinkClick r:id="rId2"/>
              </a:rPr>
              <a:t>http://floridafinancialliteracy.weebly.com/blog/identity-theft-whos-at-</a:t>
            </a:r>
            <a:r>
              <a:rPr lang="en-US" sz="1400" dirty="0" smtClean="0">
                <a:hlinkClick r:id="rId2"/>
              </a:rPr>
              <a:t>risk</a:t>
            </a:r>
            <a:r>
              <a:rPr lang="en-US" sz="1400" dirty="0" smtClean="0"/>
              <a:t> </a:t>
            </a:r>
            <a:endParaRPr lang="en-US" sz="1400" dirty="0"/>
          </a:p>
        </p:txBody>
      </p:sp>
    </p:spTree>
    <p:extLst>
      <p:ext uri="{BB962C8B-B14F-4D97-AF65-F5344CB8AC3E}">
        <p14:creationId xmlns:p14="http://schemas.microsoft.com/office/powerpoint/2010/main" val="3606894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p:cNvPr>
          <p:cNvPicPr>
            <a:picLocks noChangeAspect="1"/>
          </p:cNvPicPr>
          <p:nvPr/>
        </p:nvPicPr>
        <p:blipFill>
          <a:blip r:embed="rId3"/>
          <a:stretch>
            <a:fillRect/>
          </a:stretch>
        </p:blipFill>
        <p:spPr>
          <a:xfrm>
            <a:off x="0" y="0"/>
            <a:ext cx="9144000" cy="6202113"/>
          </a:xfrm>
          <a:prstGeom prst="rect">
            <a:avLst/>
          </a:prstGeom>
        </p:spPr>
      </p:pic>
      <p:sp>
        <p:nvSpPr>
          <p:cNvPr id="2" name="TextBox 1"/>
          <p:cNvSpPr txBox="1"/>
          <p:nvPr/>
        </p:nvSpPr>
        <p:spPr>
          <a:xfrm>
            <a:off x="1143000" y="6324600"/>
            <a:ext cx="6958605" cy="830997"/>
          </a:xfrm>
          <a:prstGeom prst="rect">
            <a:avLst/>
          </a:prstGeom>
          <a:noFill/>
        </p:spPr>
        <p:txBody>
          <a:bodyPr wrap="none" rtlCol="0">
            <a:spAutoFit/>
          </a:bodyPr>
          <a:lstStyle/>
          <a:p>
            <a:r>
              <a:rPr lang="en-US" u="sng" dirty="0">
                <a:hlinkClick r:id="rId2"/>
              </a:rPr>
              <a:t>https://www.commonsensemedia.org/app-reviews</a:t>
            </a:r>
            <a:r>
              <a:rPr lang="en-US" dirty="0"/>
              <a:t> </a:t>
            </a:r>
          </a:p>
          <a:p>
            <a:endParaRPr lang="en-US" dirty="0"/>
          </a:p>
        </p:txBody>
      </p:sp>
    </p:spTree>
    <p:extLst>
      <p:ext uri="{BB962C8B-B14F-4D97-AF65-F5344CB8AC3E}">
        <p14:creationId xmlns:p14="http://schemas.microsoft.com/office/powerpoint/2010/main" val="2723592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8096" t="32312" r="4803"/>
          <a:stretch/>
        </p:blipFill>
        <p:spPr bwMode="auto">
          <a:xfrm>
            <a:off x="2809875" y="808850"/>
            <a:ext cx="5998430" cy="514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57952" y="6123544"/>
            <a:ext cx="7640846" cy="369332"/>
          </a:xfrm>
          <a:prstGeom prst="rect">
            <a:avLst/>
          </a:prstGeom>
          <a:noFill/>
        </p:spPr>
        <p:txBody>
          <a:bodyPr wrap="none" rtlCol="0">
            <a:spAutoFit/>
          </a:bodyPr>
          <a:lstStyle/>
          <a:p>
            <a:r>
              <a:rPr lang="en-US" dirty="0" smtClean="0"/>
              <a:t>I chose __________because: _________________________________________ </a:t>
            </a:r>
            <a:endParaRPr lang="en-US" dirty="0"/>
          </a:p>
        </p:txBody>
      </p:sp>
      <p:sp>
        <p:nvSpPr>
          <p:cNvPr id="5" name="Title 4"/>
          <p:cNvSpPr>
            <a:spLocks noGrp="1"/>
          </p:cNvSpPr>
          <p:nvPr>
            <p:ph type="title"/>
          </p:nvPr>
        </p:nvSpPr>
        <p:spPr/>
        <p:txBody>
          <a:bodyPr>
            <a:normAutofit fontScale="90000"/>
          </a:bodyPr>
          <a:lstStyle/>
          <a:p>
            <a:r>
              <a:rPr lang="en-US" b="1" dirty="0"/>
              <a:t>PACED Decision Making Model</a:t>
            </a:r>
            <a:br>
              <a:rPr lang="en-US" b="1" dirty="0"/>
            </a:br>
            <a:endParaRPr lang="en-US" dirty="0"/>
          </a:p>
        </p:txBody>
      </p:sp>
      <p:sp>
        <p:nvSpPr>
          <p:cNvPr id="6" name="Content Placeholder 5"/>
          <p:cNvSpPr>
            <a:spLocks noGrp="1"/>
          </p:cNvSpPr>
          <p:nvPr>
            <p:ph idx="1"/>
          </p:nvPr>
        </p:nvSpPr>
        <p:spPr>
          <a:xfrm>
            <a:off x="346075" y="1059675"/>
            <a:ext cx="4432300" cy="4525963"/>
          </a:xfrm>
        </p:spPr>
        <p:txBody>
          <a:bodyPr>
            <a:normAutofit/>
          </a:bodyPr>
          <a:lstStyle/>
          <a:p>
            <a:pPr marL="0" indent="0">
              <a:buNone/>
            </a:pPr>
            <a:r>
              <a:rPr lang="en-US" sz="2000" b="1" dirty="0" smtClean="0"/>
              <a:t>P</a:t>
            </a:r>
            <a:r>
              <a:rPr lang="en-US" sz="2000" dirty="0" smtClean="0"/>
              <a:t> </a:t>
            </a:r>
            <a:r>
              <a:rPr lang="mr-IN" sz="2000" dirty="0"/>
              <a:t>–</a:t>
            </a:r>
            <a:r>
              <a:rPr lang="en-US" sz="2000" dirty="0"/>
              <a:t> Purpose: Decision or Problem?</a:t>
            </a:r>
          </a:p>
          <a:p>
            <a:pPr marL="0" indent="0">
              <a:buNone/>
            </a:pPr>
            <a:r>
              <a:rPr lang="en-US" sz="2000" b="1" dirty="0"/>
              <a:t>A</a:t>
            </a:r>
            <a:r>
              <a:rPr lang="en-US" sz="2000" dirty="0"/>
              <a:t> </a:t>
            </a:r>
            <a:r>
              <a:rPr lang="mr-IN" sz="2000" dirty="0"/>
              <a:t>–</a:t>
            </a:r>
            <a:r>
              <a:rPr lang="en-US" sz="2000" dirty="0"/>
              <a:t> Alternatives or choices</a:t>
            </a:r>
          </a:p>
          <a:p>
            <a:pPr marL="0" indent="0">
              <a:buNone/>
            </a:pPr>
            <a:r>
              <a:rPr lang="en-US" sz="2000" b="1" dirty="0"/>
              <a:t>C</a:t>
            </a:r>
            <a:r>
              <a:rPr lang="en-US" sz="2000" dirty="0"/>
              <a:t> </a:t>
            </a:r>
            <a:r>
              <a:rPr lang="mr-IN" sz="2000" dirty="0"/>
              <a:t>–</a:t>
            </a:r>
            <a:r>
              <a:rPr lang="en-US" sz="2000" dirty="0"/>
              <a:t> Criteria to evaluate the alternatives</a:t>
            </a:r>
          </a:p>
          <a:p>
            <a:pPr marL="0" indent="0">
              <a:buNone/>
            </a:pPr>
            <a:r>
              <a:rPr lang="en-US" sz="2000" b="1" dirty="0"/>
              <a:t>E</a:t>
            </a:r>
            <a:r>
              <a:rPr lang="en-US" sz="2000" dirty="0"/>
              <a:t> </a:t>
            </a:r>
            <a:r>
              <a:rPr lang="mr-IN" sz="2000" dirty="0"/>
              <a:t>–</a:t>
            </a:r>
            <a:r>
              <a:rPr lang="en-US" sz="2000" dirty="0"/>
              <a:t> Evaluate the alternatives </a:t>
            </a:r>
          </a:p>
          <a:p>
            <a:pPr marL="0" indent="0">
              <a:buNone/>
            </a:pPr>
            <a:r>
              <a:rPr lang="en-US" sz="2000" b="1" dirty="0"/>
              <a:t>D </a:t>
            </a:r>
            <a:r>
              <a:rPr lang="mr-IN" sz="2000" dirty="0"/>
              <a:t>–</a:t>
            </a:r>
            <a:r>
              <a:rPr lang="en-US" sz="2000" dirty="0"/>
              <a:t>Decision </a:t>
            </a:r>
            <a:r>
              <a:rPr lang="mr-IN" sz="2000" dirty="0"/>
              <a:t>–</a:t>
            </a:r>
            <a:r>
              <a:rPr lang="en-US" sz="2000" dirty="0"/>
              <a:t> Evidence-based decisions</a:t>
            </a:r>
          </a:p>
        </p:txBody>
      </p:sp>
    </p:spTree>
    <p:extLst>
      <p:ext uri="{BB962C8B-B14F-4D97-AF65-F5344CB8AC3E}">
        <p14:creationId xmlns:p14="http://schemas.microsoft.com/office/powerpoint/2010/main" val="3644924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Appily</a:t>
            </a:r>
            <a:r>
              <a:rPr lang="en-US" dirty="0" smtClean="0"/>
              <a:t> Ever After: Common Sense Media</a:t>
            </a:r>
            <a:endParaRPr lang="en-US" dirty="0"/>
          </a:p>
        </p:txBody>
      </p:sp>
      <p:sp>
        <p:nvSpPr>
          <p:cNvPr id="3" name="Content Placeholder 2"/>
          <p:cNvSpPr>
            <a:spLocks noGrp="1"/>
          </p:cNvSpPr>
          <p:nvPr>
            <p:ph idx="1"/>
          </p:nvPr>
        </p:nvSpPr>
        <p:spPr/>
        <p:txBody>
          <a:bodyPr/>
          <a:lstStyle/>
          <a:p>
            <a:r>
              <a:rPr lang="en-US" dirty="0">
                <a:hlinkClick r:id="rId2"/>
              </a:rPr>
              <a:t>https://www.commonsensemedia.org/blog/16-apps-and-websites-kids-are-heading-to-after-</a:t>
            </a:r>
            <a:r>
              <a:rPr lang="en-US" dirty="0" smtClean="0">
                <a:hlinkClick r:id="rId2"/>
              </a:rPr>
              <a:t>facebook</a:t>
            </a:r>
            <a:r>
              <a:rPr lang="en-US" dirty="0" smtClean="0"/>
              <a:t> </a:t>
            </a:r>
            <a:endParaRPr lang="en-US" dirty="0"/>
          </a:p>
        </p:txBody>
      </p:sp>
      <p:pic>
        <p:nvPicPr>
          <p:cNvPr id="5" name="Picture 4" descr="csm-afterfacebook-bl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761" y="3338285"/>
            <a:ext cx="5164667" cy="3098800"/>
          </a:xfrm>
          <a:prstGeom prst="rect">
            <a:avLst/>
          </a:prstGeom>
        </p:spPr>
      </p:pic>
    </p:spTree>
    <p:extLst>
      <p:ext uri="{BB962C8B-B14F-4D97-AF65-F5344CB8AC3E}">
        <p14:creationId xmlns:p14="http://schemas.microsoft.com/office/powerpoint/2010/main" val="2048918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Mnemonic Passwords</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b="1" dirty="0"/>
              <a:t>Mnemonic Passwords: </a:t>
            </a:r>
            <a:r>
              <a:rPr lang="en-US" dirty="0"/>
              <a:t>Another way of making a password is to create a mnemonic password. Select the first letter of each word of a secret sentence. For example My Friend Jane Eats 2 Apples Every Day to Stay Very Healthy would become MFJE2AEDTSVH. </a:t>
            </a:r>
          </a:p>
          <a:p>
            <a:pPr marL="0" indent="0">
              <a:buNone/>
            </a:pPr>
            <a:r>
              <a:rPr lang="en-US" dirty="0"/>
              <a:t> </a:t>
            </a:r>
          </a:p>
          <a:p>
            <a:pPr marL="0" indent="0">
              <a:buNone/>
            </a:pPr>
            <a:r>
              <a:rPr lang="en-US" dirty="0"/>
              <a:t>Create your own mnemonic password: ____________________________________________________________________________________________________</a:t>
            </a:r>
          </a:p>
          <a:p>
            <a:r>
              <a:rPr lang="en-US" dirty="0"/>
              <a:t> </a:t>
            </a:r>
          </a:p>
          <a:p>
            <a:endParaRPr lang="en-US" dirty="0"/>
          </a:p>
        </p:txBody>
      </p:sp>
    </p:spTree>
    <p:extLst>
      <p:ext uri="{BB962C8B-B14F-4D97-AF65-F5344CB8AC3E}">
        <p14:creationId xmlns:p14="http://schemas.microsoft.com/office/powerpoint/2010/main" val="332144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err="1" smtClean="0"/>
              <a:t>Cybersecurity</a:t>
            </a:r>
            <a:r>
              <a:rPr lang="en-US" b="1" dirty="0" smtClean="0"/>
              <a:t> Lessons</a:t>
            </a:r>
            <a:endParaRPr lang="en-US" b="1" dirty="0"/>
          </a:p>
        </p:txBody>
      </p:sp>
      <p:sp>
        <p:nvSpPr>
          <p:cNvPr id="7" name="Content Placeholder 6"/>
          <p:cNvSpPr>
            <a:spLocks noGrp="1"/>
          </p:cNvSpPr>
          <p:nvPr>
            <p:ph idx="1"/>
          </p:nvPr>
        </p:nvSpPr>
        <p:spPr>
          <a:xfrm>
            <a:off x="609600" y="1828800"/>
            <a:ext cx="7924800" cy="4343400"/>
          </a:xfrm>
        </p:spPr>
        <p:txBody>
          <a:bodyPr/>
          <a:lstStyle/>
          <a:p>
            <a:r>
              <a:rPr lang="en-US" dirty="0"/>
              <a:t>I am a ten-year old boy. I play </a:t>
            </a:r>
            <a:r>
              <a:rPr lang="en-US" dirty="0" smtClean="0"/>
              <a:t>soccer and tennis. </a:t>
            </a:r>
            <a:r>
              <a:rPr lang="en-US" dirty="0"/>
              <a:t>I like to meet people online and play games. My favorite food is </a:t>
            </a:r>
            <a:r>
              <a:rPr lang="en-US" dirty="0" smtClean="0"/>
              <a:t>bacon.</a:t>
            </a:r>
            <a:endParaRPr lang="en-US" dirty="0"/>
          </a:p>
          <a:p>
            <a:pPr marL="0" indent="0">
              <a:buNone/>
            </a:pPr>
            <a:endParaRPr lang="en-US"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5</a:t>
            </a:fld>
            <a:endParaRPr lang="en-US" dirty="0"/>
          </a:p>
        </p:txBody>
      </p:sp>
      <p:sp>
        <p:nvSpPr>
          <p:cNvPr id="10" name="TextBox 9"/>
          <p:cNvSpPr txBox="1"/>
          <p:nvPr/>
        </p:nvSpPr>
        <p:spPr>
          <a:xfrm>
            <a:off x="716385" y="4572000"/>
            <a:ext cx="7558830" cy="461665"/>
          </a:xfrm>
          <a:prstGeom prst="rect">
            <a:avLst/>
          </a:prstGeom>
          <a:noFill/>
        </p:spPr>
        <p:txBody>
          <a:bodyPr wrap="none" rtlCol="0">
            <a:spAutoFit/>
          </a:bodyPr>
          <a:lstStyle/>
          <a:p>
            <a:r>
              <a:rPr lang="en-US" dirty="0" smtClean="0"/>
              <a:t>How would these people look, based on their profiles?</a:t>
            </a:r>
            <a:endParaRPr lang="en-US" dirty="0"/>
          </a:p>
        </p:txBody>
      </p:sp>
      <p:pic>
        <p:nvPicPr>
          <p:cNvPr id="2" name="Picture 1"/>
          <p:cNvPicPr>
            <a:picLocks noChangeAspect="1"/>
          </p:cNvPicPr>
          <p:nvPr/>
        </p:nvPicPr>
        <p:blipFill>
          <a:blip r:embed="rId2"/>
          <a:stretch>
            <a:fillRect/>
          </a:stretch>
        </p:blipFill>
        <p:spPr>
          <a:xfrm>
            <a:off x="0" y="1295400"/>
            <a:ext cx="9144000" cy="4880113"/>
          </a:xfrm>
          <a:prstGeom prst="rect">
            <a:avLst/>
          </a:prstGeom>
        </p:spPr>
      </p:pic>
      <p:sp>
        <p:nvSpPr>
          <p:cNvPr id="11" name="Footer Placeholder 3"/>
          <p:cNvSpPr txBox="1">
            <a:spLocks/>
          </p:cNvSpPr>
          <p:nvPr/>
        </p:nvSpPr>
        <p:spPr bwMode="auto">
          <a:xfrm>
            <a:off x="609600" y="6248400"/>
            <a:ext cx="7896131"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1200" kern="1200">
                <a:solidFill>
                  <a:schemeClr val="tx1"/>
                </a:solidFill>
                <a:latin typeface="Gill San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Tree>
    <p:extLst>
      <p:ext uri="{BB962C8B-B14F-4D97-AF65-F5344CB8AC3E}">
        <p14:creationId xmlns:p14="http://schemas.microsoft.com/office/powerpoint/2010/main" val="412699113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err="1" smtClean="0"/>
              <a:t>Cybersecurity</a:t>
            </a:r>
            <a:r>
              <a:rPr lang="en-US" b="1" dirty="0" smtClean="0"/>
              <a:t> Lessons</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6</a:t>
            </a:fld>
            <a:endParaRPr lang="en-US" dirty="0"/>
          </a:p>
        </p:txBody>
      </p:sp>
      <p:pic>
        <p:nvPicPr>
          <p:cNvPr id="8" name="Picture 7"/>
          <p:cNvPicPr>
            <a:picLocks noChangeAspect="1"/>
          </p:cNvPicPr>
          <p:nvPr/>
        </p:nvPicPr>
        <p:blipFill rotWithShape="1">
          <a:blip r:embed="rId2"/>
          <a:srcRect r="57313"/>
          <a:stretch/>
        </p:blipFill>
        <p:spPr>
          <a:xfrm>
            <a:off x="1143000" y="1447800"/>
            <a:ext cx="5164372" cy="4606956"/>
          </a:xfrm>
          <a:prstGeom prst="rect">
            <a:avLst/>
          </a:prstGeom>
        </p:spPr>
      </p:pic>
      <p:sp>
        <p:nvSpPr>
          <p:cNvPr id="11" name="Right Arrow 10"/>
          <p:cNvSpPr/>
          <p:nvPr/>
        </p:nvSpPr>
        <p:spPr bwMode="auto">
          <a:xfrm flipH="1">
            <a:off x="6096000" y="2819400"/>
            <a:ext cx="2362200" cy="609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4"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Tree>
    <p:extLst>
      <p:ext uri="{BB962C8B-B14F-4D97-AF65-F5344CB8AC3E}">
        <p14:creationId xmlns:p14="http://schemas.microsoft.com/office/powerpoint/2010/main" val="29262227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err="1" smtClean="0"/>
              <a:t>Cybersecurity</a:t>
            </a:r>
            <a:r>
              <a:rPr lang="en-US" b="1" dirty="0" smtClean="0"/>
              <a:t> Lessons</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7</a:t>
            </a:fld>
            <a:endParaRPr lang="en-US" dirty="0"/>
          </a:p>
        </p:txBody>
      </p:sp>
      <p:pic>
        <p:nvPicPr>
          <p:cNvPr id="2" name="Picture 1"/>
          <p:cNvPicPr>
            <a:picLocks noChangeAspect="1"/>
          </p:cNvPicPr>
          <p:nvPr/>
        </p:nvPicPr>
        <p:blipFill>
          <a:blip r:embed="rId2"/>
          <a:stretch>
            <a:fillRect/>
          </a:stretch>
        </p:blipFill>
        <p:spPr>
          <a:xfrm>
            <a:off x="0" y="1041400"/>
            <a:ext cx="9144000" cy="4751037"/>
          </a:xfrm>
          <a:prstGeom prst="rect">
            <a:avLst/>
          </a:prstGeom>
        </p:spPr>
      </p:pic>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Tree>
    <p:extLst>
      <p:ext uri="{BB962C8B-B14F-4D97-AF65-F5344CB8AC3E}">
        <p14:creationId xmlns:p14="http://schemas.microsoft.com/office/powerpoint/2010/main" val="233596063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609600"/>
          </a:xfrm>
        </p:spPr>
        <p:txBody>
          <a:bodyPr/>
          <a:lstStyle/>
          <a:p>
            <a:r>
              <a:rPr lang="en-US" b="1" dirty="0" err="1" smtClean="0"/>
              <a:t>Cybersecurity</a:t>
            </a:r>
            <a:r>
              <a:rPr lang="en-US" b="1" dirty="0" smtClean="0"/>
              <a:t> and Personal Finance: </a:t>
            </a:r>
            <a:br>
              <a:rPr lang="en-US" b="1" dirty="0" smtClean="0"/>
            </a:br>
            <a:r>
              <a:rPr lang="en-US" b="1" dirty="0" smtClean="0"/>
              <a:t>Digital Footprints</a:t>
            </a:r>
            <a:endParaRPr lang="en-US" b="1" dirty="0"/>
          </a:p>
        </p:txBody>
      </p:sp>
      <p:sp>
        <p:nvSpPr>
          <p:cNvPr id="5" name="Slide Number Placeholder 4"/>
          <p:cNvSpPr>
            <a:spLocks noGrp="1"/>
          </p:cNvSpPr>
          <p:nvPr>
            <p:ph type="sldNum" sz="quarter" idx="17"/>
          </p:nvPr>
        </p:nvSpPr>
        <p:spPr/>
        <p:txBody>
          <a:bodyPr/>
          <a:lstStyle/>
          <a:p>
            <a:fld id="{736A2A04-44CB-4FD5-A22C-EC7DA5CF840D}" type="slidenum">
              <a:rPr lang="en-US" smtClean="0"/>
              <a:pPr/>
              <a:t>8</a:t>
            </a:fld>
            <a:endParaRPr lang="en-US" dirty="0"/>
          </a:p>
        </p:txBody>
      </p:sp>
      <p:sp>
        <p:nvSpPr>
          <p:cNvPr id="9" name="Footer Placeholder 3"/>
          <p:cNvSpPr>
            <a:spLocks noGrp="1"/>
          </p:cNvSpPr>
          <p:nvPr>
            <p:ph type="ftr" sz="quarter" idx="17"/>
          </p:nvPr>
        </p:nvSpPr>
        <p:spPr>
          <a:xfrm>
            <a:off x="755945" y="6324600"/>
            <a:ext cx="7896131" cy="457200"/>
          </a:xfrm>
        </p:spPr>
        <p:txBody>
          <a:bodyPr/>
          <a:lstStyle/>
          <a:p>
            <a:pPr algn="ctr">
              <a:defRPr/>
            </a:pPr>
            <a:r>
              <a:rPr lang="en-US" b="1" dirty="0" err="1" smtClean="0"/>
              <a:t>Cybersecurity</a:t>
            </a:r>
            <a:r>
              <a:rPr lang="en-US" b="1" dirty="0" smtClean="0"/>
              <a:t>, Economics, and Personal Finance</a:t>
            </a:r>
            <a:endParaRPr lang="en-US" dirty="0" smtClean="0"/>
          </a:p>
          <a:p>
            <a:pPr algn="ct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pic>
        <p:nvPicPr>
          <p:cNvPr id="4" name="Picture 3"/>
          <p:cNvPicPr>
            <a:picLocks noChangeAspect="1"/>
          </p:cNvPicPr>
          <p:nvPr/>
        </p:nvPicPr>
        <p:blipFill rotWithShape="1">
          <a:blip r:embed="rId2"/>
          <a:srcRect b="24655"/>
          <a:stretch/>
        </p:blipFill>
        <p:spPr>
          <a:xfrm>
            <a:off x="457200" y="1295400"/>
            <a:ext cx="7924800" cy="3839029"/>
          </a:xfrm>
          <a:prstGeom prst="rect">
            <a:avLst/>
          </a:prstGeom>
        </p:spPr>
      </p:pic>
      <p:sp>
        <p:nvSpPr>
          <p:cNvPr id="8" name="Footer Placeholder 3"/>
          <p:cNvSpPr>
            <a:spLocks noGrp="1"/>
          </p:cNvSpPr>
          <p:nvPr>
            <p:ph type="ftr" sz="quarter" idx="17"/>
          </p:nvPr>
        </p:nvSpPr>
        <p:spPr>
          <a:xfrm>
            <a:off x="533400" y="5257800"/>
            <a:ext cx="7896131" cy="457200"/>
          </a:xfrm>
        </p:spPr>
        <p:txBody>
          <a:bodyPr/>
          <a:lstStyle/>
          <a:p>
            <a:pPr algn="l"/>
            <a:r>
              <a:rPr lang="en-US" sz="1600" dirty="0"/>
              <a:t>Students examine digital footprints and how risky some of their online decisions can be. They meet Jack III, Jack and the Beanstalk's grandson, and learn how digital trails may help the Giant find Jack III. Using a video and an informational text (two </a:t>
            </a:r>
            <a:r>
              <a:rPr lang="en-US" sz="1600" dirty="0" err="1"/>
              <a:t>Lexile</a:t>
            </a:r>
            <a:r>
              <a:rPr lang="en-US" sz="1600" dirty="0"/>
              <a:t> levels are included) students explore risky online behaviors and decide what is risky to share online.</a:t>
            </a:r>
          </a:p>
        </p:txBody>
      </p:sp>
    </p:spTree>
    <p:extLst>
      <p:ext uri="{BB962C8B-B14F-4D97-AF65-F5344CB8AC3E}">
        <p14:creationId xmlns:p14="http://schemas.microsoft.com/office/powerpoint/2010/main" val="33775065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smtClean="0"/>
              <a:t>Handout 4: Footprint</a:t>
            </a:r>
            <a:endParaRPr lang="en-US" b="1" dirty="0"/>
          </a:p>
        </p:txBody>
      </p:sp>
      <p:sp>
        <p:nvSpPr>
          <p:cNvPr id="4" name="Footer Placeholder 3"/>
          <p:cNvSpPr>
            <a:spLocks noGrp="1"/>
          </p:cNvSpPr>
          <p:nvPr>
            <p:ph type="ftr" sz="quarter" idx="16"/>
          </p:nvPr>
        </p:nvSpPr>
        <p:spPr/>
        <p:txBody>
          <a:bodyPr/>
          <a:lstStyle/>
          <a:p>
            <a:pPr>
              <a:defRPr/>
            </a:pPr>
            <a:r>
              <a:rPr lang="en-US" b="1" dirty="0" smtClean="0"/>
              <a:t>Jack and the Giant Digital Footprint</a:t>
            </a:r>
          </a:p>
          <a:p>
            <a:pPr>
              <a:defRPr/>
            </a:pPr>
            <a:r>
              <a:rPr lang="en-US" b="1" dirty="0" err="1" smtClean="0">
                <a:solidFill>
                  <a:srgbClr val="1578BC"/>
                </a:solidFill>
              </a:rPr>
              <a:t>www.EconEdLink.org</a:t>
            </a:r>
            <a:r>
              <a:rPr lang="en-US" b="1" dirty="0" smtClean="0">
                <a:solidFill>
                  <a:srgbClr val="1578BC"/>
                </a:solidFill>
              </a:rPr>
              <a:t> </a:t>
            </a:r>
            <a:endParaRPr lang="en-US" b="1" dirty="0">
              <a:solidFill>
                <a:srgbClr val="1578BC"/>
              </a:solidFill>
            </a:endParaRPr>
          </a:p>
        </p:txBody>
      </p:sp>
      <p:sp>
        <p:nvSpPr>
          <p:cNvPr id="5" name="Slide Number Placeholder 4"/>
          <p:cNvSpPr>
            <a:spLocks noGrp="1"/>
          </p:cNvSpPr>
          <p:nvPr>
            <p:ph type="sldNum" sz="quarter" idx="17"/>
          </p:nvPr>
        </p:nvSpPr>
        <p:spPr/>
        <p:txBody>
          <a:bodyPr/>
          <a:lstStyle/>
          <a:p>
            <a:fld id="{736A2A04-44CB-4FD5-A22C-EC7DA5CF840D}" type="slidenum">
              <a:rPr lang="en-US" smtClean="0"/>
              <a:pPr/>
              <a:t>9</a:t>
            </a:fld>
            <a:endParaRPr lang="en-US" dirty="0"/>
          </a:p>
        </p:txBody>
      </p:sp>
      <p:pic>
        <p:nvPicPr>
          <p:cNvPr id="8" name="Picture 7"/>
          <p:cNvPicPr/>
          <p:nvPr/>
        </p:nvPicPr>
        <p:blipFill rotWithShape="1">
          <a:blip r:embed="rId2">
            <a:extLst>
              <a:ext uri="{28A0092B-C50C-407E-A947-70E740481C1C}">
                <a14:useLocalDpi xmlns:a14="http://schemas.microsoft.com/office/drawing/2010/main" val="0"/>
              </a:ext>
            </a:extLst>
          </a:blip>
          <a:srcRect l="22080" r="26921"/>
          <a:stretch/>
        </p:blipFill>
        <p:spPr bwMode="auto">
          <a:xfrm rot="18622684">
            <a:off x="3169599" y="1342149"/>
            <a:ext cx="3068330" cy="593890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88640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585725c-6fad-472e-a48b-c8f76591c91b">
      <UserInfo>
        <DisplayName/>
        <AccountId xsi:nil="true"/>
        <AccountType/>
      </UserInfo>
    </SharedWithUsers>
    <Status xmlns="6f5f0874-9380-45e6-a4b7-6b39252ece02">Draft</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14FA7D75A0BB4FA402BA6C268B700C" ma:contentTypeVersion="4" ma:contentTypeDescription="Create a new document." ma:contentTypeScope="" ma:versionID="a52573295eaf0909ea6942f1d6c3fce3">
  <xsd:schema xmlns:xsd="http://www.w3.org/2001/XMLSchema" xmlns:xs="http://www.w3.org/2001/XMLSchema" xmlns:p="http://schemas.microsoft.com/office/2006/metadata/properties" xmlns:ns2="6f5f0874-9380-45e6-a4b7-6b39252ece02" xmlns:ns3="f585725c-6fad-472e-a48b-c8f76591c91b" targetNamespace="http://schemas.microsoft.com/office/2006/metadata/properties" ma:root="true" ma:fieldsID="c7477185176c1264378cd2f5e178989f" ns2:_="" ns3:_="">
    <xsd:import namespace="6f5f0874-9380-45e6-a4b7-6b39252ece02"/>
    <xsd:import namespace="f585725c-6fad-472e-a48b-c8f76591c91b"/>
    <xsd:element name="properties">
      <xsd:complexType>
        <xsd:sequence>
          <xsd:element name="documentManagement">
            <xsd:complexType>
              <xsd:all>
                <xsd:element ref="ns2:Status" minOccurs="0"/>
                <xsd:element ref="ns3:SharedWithUser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5f0874-9380-45e6-a4b7-6b39252ece02" elementFormDefault="qualified">
    <xsd:import namespace="http://schemas.microsoft.com/office/2006/documentManagement/types"/>
    <xsd:import namespace="http://schemas.microsoft.com/office/infopath/2007/PartnerControls"/>
    <xsd:element name="Status" ma:index="8" nillable="true" ma:displayName="Status" ma:default="Draft" ma:format="Dropdown" ma:internalName="Status">
      <xsd:simpleType>
        <xsd:restriction base="dms:Choice">
          <xsd:enumeration value="Draft"/>
          <xsd:enumeration value="Out for Review"/>
          <xsd:enumeration value="Final"/>
        </xsd:restriction>
      </xsd:simpleType>
    </xsd:element>
  </xsd:schema>
  <xsd:schema xmlns:xsd="http://www.w3.org/2001/XMLSchema" xmlns:xs="http://www.w3.org/2001/XMLSchema" xmlns:dms="http://schemas.microsoft.com/office/2006/documentManagement/types" xmlns:pc="http://schemas.microsoft.com/office/infopath/2007/PartnerControls" targetNamespace="f585725c-6fad-472e-a48b-c8f76591c91b"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A96DE8-B18F-4B6A-93E2-2A40DA566421}">
  <ds:schemaRefs>
    <ds:schemaRef ds:uri="http://schemas.microsoft.com/sharepoint/v3/contenttype/forms"/>
  </ds:schemaRefs>
</ds:datastoreItem>
</file>

<file path=customXml/itemProps2.xml><?xml version="1.0" encoding="utf-8"?>
<ds:datastoreItem xmlns:ds="http://schemas.openxmlformats.org/officeDocument/2006/customXml" ds:itemID="{34297DD3-A2EA-4D53-B11C-2136071F829E}">
  <ds:schemaRefs>
    <ds:schemaRef ds:uri="http://schemas.openxmlformats.org/package/2006/metadata/core-properties"/>
    <ds:schemaRef ds:uri="http://schemas.microsoft.com/office/2006/documentManagement/types"/>
    <ds:schemaRef ds:uri="6f5f0874-9380-45e6-a4b7-6b39252ece02"/>
    <ds:schemaRef ds:uri="http://purl.org/dc/terms/"/>
    <ds:schemaRef ds:uri="http://www.w3.org/XML/1998/namespace"/>
    <ds:schemaRef ds:uri="http://purl.org/dc/dcmitype/"/>
    <ds:schemaRef ds:uri="http://purl.org/dc/elements/1.1/"/>
    <ds:schemaRef ds:uri="f585725c-6fad-472e-a48b-c8f76591c91b"/>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684D7F85-B6FE-4844-BF87-169DA4D1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5f0874-9380-45e6-a4b7-6b39252ece02"/>
    <ds:schemaRef ds:uri="f585725c-6fad-472e-a48b-c8f76591c9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110884</TotalTime>
  <Words>1796</Words>
  <Application>Microsoft Macintosh PowerPoint</Application>
  <PresentationFormat>On-screen Show (4:3)</PresentationFormat>
  <Paragraphs>243</Paragraphs>
  <Slides>36</Slides>
  <Notes>0</Notes>
  <HiddenSlides>0</HiddenSlides>
  <MMClips>0</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Blank Presentation</vt:lpstr>
      <vt:lpstr>Custom Design</vt:lpstr>
      <vt:lpstr>PowerPoint Presentation</vt:lpstr>
      <vt:lpstr>Identity Theft</vt:lpstr>
      <vt:lpstr>Avoid Identity Theft</vt:lpstr>
      <vt:lpstr>Mnemonic Passwords</vt:lpstr>
      <vt:lpstr>Cybersecurity Lessons</vt:lpstr>
      <vt:lpstr>Cybersecurity Lessons</vt:lpstr>
      <vt:lpstr>Cybersecurity Lessons</vt:lpstr>
      <vt:lpstr>Cybersecurity and Personal Finance:  Digital Footprints</vt:lpstr>
      <vt:lpstr>Handout 4: Footprint</vt:lpstr>
      <vt:lpstr>Handout 6: Digital Footprint Analysis</vt:lpstr>
      <vt:lpstr>Cybersecurity and Personal Finance:  RED and the Cyberwolf</vt:lpstr>
      <vt:lpstr>Visual 1: Online Profiles</vt:lpstr>
      <vt:lpstr>Visual 2: Picture of Wolf</vt:lpstr>
      <vt:lpstr>Handout 2: Part 1</vt:lpstr>
      <vt:lpstr>Cybersecurity and Economics: Goldi and the Three Passwords</vt:lpstr>
      <vt:lpstr>Handout 2:  Baby Bear’s Suggestions for Just-Right Passwords</vt:lpstr>
      <vt:lpstr>Making Stronger Passwords</vt:lpstr>
      <vt:lpstr>Handout 3:  Instructions for a Public Service Announcement</vt:lpstr>
      <vt:lpstr>Cybersecurity and Personal Finance: Appily Ever After</vt:lpstr>
      <vt:lpstr>PowerPoint Presentation</vt:lpstr>
      <vt:lpstr>Handout 2: Problem/Solution</vt:lpstr>
      <vt:lpstr>Handout 3: In-app Purchases</vt:lpstr>
      <vt:lpstr>Cybersecurity and Personal Finance: Social Media and You</vt:lpstr>
      <vt:lpstr>Cybersecurity and Personal Finance: Social Media and You</vt:lpstr>
      <vt:lpstr>Cybersecurity and Personal Finance: Identity Theft</vt:lpstr>
      <vt:lpstr>Cybersecurity and Personal Finance: Identity Theft</vt:lpstr>
      <vt:lpstr>Cybersecurity and Personal Finance: Identity Theft</vt:lpstr>
      <vt:lpstr>Cybersecurity and Economics: Identifying Websites</vt:lpstr>
      <vt:lpstr>Cybersecurity and Economics: Identifying Websites</vt:lpstr>
      <vt:lpstr>Cybersecurity and Economics: Identifying Websites</vt:lpstr>
      <vt:lpstr>How Can You Protect Yourself Online?</vt:lpstr>
      <vt:lpstr>PowerPoint Presentation</vt:lpstr>
      <vt:lpstr>PowerPoint Presentation</vt:lpstr>
      <vt:lpstr>PowerPoint Presentation</vt:lpstr>
      <vt:lpstr>PACED Decision Making Model </vt:lpstr>
      <vt:lpstr>Appily Ever After: Common Sense Media</vt:lpstr>
    </vt:vector>
  </TitlesOfParts>
  <Company>Office 2004 Test Drive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dc:title>
  <dc:creator>Office 2004 Test Drive User</dc:creator>
  <cp:lastModifiedBy>Information Technology</cp:lastModifiedBy>
  <cp:revision>2861</cp:revision>
  <cp:lastPrinted>2017-10-24T21:53:23Z</cp:lastPrinted>
  <dcterms:created xsi:type="dcterms:W3CDTF">2012-10-20T14:14:15Z</dcterms:created>
  <dcterms:modified xsi:type="dcterms:W3CDTF">2017-10-25T20:22:37Z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0x0101002414FA7D75A0BB4FA402BA6C268B700C</vt:lpwstr>
  </property>
  <property fmtid="{D5CDD505-2E9C-101B-9397-08002B2CF9AE}" pid="3" name="Order">
    <vt:r8>200</vt:r8>
  </property>
  <property fmtid="{D5CDD505-2E9C-101B-9397-08002B2CF9AE}" pid="4" name="_CopySource">
    <vt:lpwstr>https://council4econed.sharepoint.com/CMT/Board Meeting Feb 8, 2013 v2 njm.pptx</vt:lpwstr>
  </property>
  <property fmtid="{D5CDD505-2E9C-101B-9397-08002B2CF9AE}" pid="5" name="xd_ProgID">
    <vt:lpwstr/>
  </property>
  <property fmtid="{D5CDD505-2E9C-101B-9397-08002B2CF9AE}" pid="6" name="TemplateUrl">
    <vt:lpwstr/>
  </property>
</Properties>
</file>