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1" r:id="rId2"/>
    <p:sldId id="293" r:id="rId3"/>
    <p:sldId id="257" r:id="rId4"/>
    <p:sldId id="286" r:id="rId5"/>
    <p:sldId id="270" r:id="rId6"/>
    <p:sldId id="271" r:id="rId7"/>
    <p:sldId id="272" r:id="rId8"/>
    <p:sldId id="273" r:id="rId9"/>
    <p:sldId id="292" r:id="rId10"/>
    <p:sldId id="279" r:id="rId11"/>
    <p:sldId id="278" r:id="rId12"/>
    <p:sldId id="295" r:id="rId13"/>
    <p:sldId id="280" r:id="rId14"/>
    <p:sldId id="275" r:id="rId15"/>
    <p:sldId id="290" r:id="rId16"/>
    <p:sldId id="294" r:id="rId17"/>
    <p:sldId id="262" r:id="rId18"/>
    <p:sldId id="265" r:id="rId19"/>
    <p:sldId id="266" r:id="rId20"/>
    <p:sldId id="267" r:id="rId21"/>
    <p:sldId id="268" r:id="rId22"/>
    <p:sldId id="284" r:id="rId23"/>
    <p:sldId id="28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7727-E41D-D74F-B1DC-2B812221FFA5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FB45-4306-6547-B722-DD87383F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marketbusinessnews.com/financial-glossary/risk-seeking-definition-meaning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 their decisions are parsed for clues about true preferences and biases.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FB45-4306-6547-B722-DD87383F68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 theory is very useful for explaining people’s apparent irrational behavior.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Kahneman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Tversky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that losses had more emotional impact than the equivalent amount of gain for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FB45-4306-6547-B722-DD87383F6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vast majority of the participants chose Option B for question 1, and Option A for question 2. It seems that people are willing to accept a reasonable level of gain – if they think there is a reasonable probability of gaining more – but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will engage in risk-seeking behaviors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where they can minimize their losses – our losses are weighted more heavily than gains of equivalent amounts.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FB45-4306-6547-B722-DD87383F68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FB45-4306-6547-B722-DD87383F68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FB45-4306-6547-B722-DD87383F68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3554-BD77-EA42-9E21-05C0BADD5448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827F-7D8B-BF41-9F6D-8B264B1D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vros.coedu.usf.ed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tinyurl.com/USFStavrosRiskyBusiness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kozdras@usf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oridafinancialliteracy.weebly.com/blog/payday-loans" TargetMode="Externa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oridafinancialliteracy.weebly.com/blog/beware-of-shady-investors" TargetMode="Externa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://floridafinancialliteracy.weebly.com/blog/facts-on-equifa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oridafinancialliteracy.weebly.com/blog/repay-student-loans" TargetMode="External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iticalcommons.org/Members/oroark/clips/stressed-out/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oridafinancialliteracy.weebly.com/blog/why-did-mumbai-police-inflict-a-no-selfie-zone" TargetMode="Externa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M3d4gQGhM" TargetMode="Externa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loridafinancialliteracy.weebly.com/blog" TargetMode="Externa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hyperlink" Target="http://marketbusinessnews.com/financial-glossary/prospect-theory-definition-meaning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stor.org/stable/191418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businessnews.com/financial-glossary/prospect-theory-definition-meaning/" TargetMode="External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iticalcommons.org/Members/oroark/clips/pennies-from-heaven-frank-sinatra/view" TargetMode="Externa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businessnews.com/financial-glossary/prospect-theory-definition-meaning/" TargetMode="External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www.econedlink.org/teacher-lesson/1356/Behavioral-Economics-Lesson-Three-Loss-Aversion-Endowment-Effects-Default-Bia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hyperlink" Target="http://floridafinancialliteracy.weebly.com/blog/money-tips-from-macklemore-thrift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://modelelicitingactivities.weebly.com/sneakonomics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rbatlanta.org/education/lessons/bell-ringer/life-is-risky-busines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ouncilforeconed.org/wp/wp-content/uploads/2013/02/national-standards-for-financial-literacy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riticalcommons.org/Members/oroark/clips/shaniatwainkaching.mp4/view" TargetMode="Externa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83" y="424925"/>
            <a:ext cx="8184316" cy="47254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USF Stavros Center Presents: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207933"/>
            <a:ext cx="7377711" cy="8434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Deborah </a:t>
            </a:r>
            <a:r>
              <a:rPr lang="en-US" dirty="0" err="1" smtClean="0"/>
              <a:t>Kozdras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dkozdras@usf.edu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USF Stavros </a:t>
            </a:r>
            <a:r>
              <a:rPr lang="en-US" dirty="0"/>
              <a:t>Center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stavros.coedu.usf.edu</a:t>
            </a:r>
            <a:r>
              <a:rPr lang="en-US" dirty="0" smtClean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068" y="6081273"/>
            <a:ext cx="3660091" cy="51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659" y="5703968"/>
            <a:ext cx="2125442" cy="1040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2526" y="5098703"/>
            <a:ext cx="681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6"/>
              </a:rPr>
              <a:t>http://tinyurl.com/</a:t>
            </a:r>
            <a:r>
              <a:rPr lang="en-US" sz="2800" b="1" dirty="0" smtClean="0">
                <a:hlinkClick r:id="rId6"/>
              </a:rPr>
              <a:t>USFStavrosRiskyBusiness</a:t>
            </a:r>
            <a:r>
              <a:rPr lang="en-US" sz="2800" b="1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 descr="stavros_log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122038" y="161789"/>
            <a:ext cx="1346412" cy="2049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038" y="6337480"/>
            <a:ext cx="22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Workshop funded by: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83" y="1007533"/>
            <a:ext cx="37651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Payday Loans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6805" r="-680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06824" y="6364941"/>
            <a:ext cx="592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http://floridafinancialliteracy.weebly.com/blog/payday-loans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Shady Investors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8034" r="-8034"/>
          <a:stretch>
            <a:fillRect/>
          </a:stretch>
        </p:blipFill>
        <p:spPr>
          <a:xfrm>
            <a:off x="125245" y="1165412"/>
            <a:ext cx="9020179" cy="4960751"/>
          </a:xfrm>
        </p:spPr>
      </p:pic>
      <p:sp>
        <p:nvSpPr>
          <p:cNvPr id="4" name="TextBox 3"/>
          <p:cNvSpPr txBox="1"/>
          <p:nvPr/>
        </p:nvSpPr>
        <p:spPr>
          <a:xfrm>
            <a:off x="687294" y="6335059"/>
            <a:ext cx="719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http://floridafinancialliteracy.weebly.com/blog/beware-of-shady-investors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7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85800"/>
            <a:ext cx="6781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592" y="6371435"/>
            <a:ext cx="620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http://floridafinancialliteracy.weebly.com/blog/facts-on-</a:t>
            </a:r>
            <a:r>
              <a:rPr lang="en-US" dirty="0" smtClean="0">
                <a:hlinkClick r:id="rId3"/>
              </a:rPr>
              <a:t>equifax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7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Loans: Stressed Out?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Wake Up You Need to Make Money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 descr="tumblr-nsh75wfck71ubqd53o1-500_orig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07" r="-5400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71176" y="6285387"/>
            <a:ext cx="657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http://floridafinancialliteracy.weebly.com/blog/repay-student-loans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Selfie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38" y="782550"/>
            <a:ext cx="7264088" cy="54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89" y="6211500"/>
            <a:ext cx="909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http://floridafinancialliteracy.weebly.com/blog/why-did-mumbai-police-inflict-a-no-selfie-zone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0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Behavioral Economics: </a:t>
            </a:r>
            <a:br>
              <a:rPr lang="en-US" dirty="0" smtClean="0"/>
            </a:br>
            <a:r>
              <a:rPr lang="en-US" dirty="0" smtClean="0"/>
              <a:t>Thinking Fast and Slow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7" b="20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14824" y="6469529"/>
            <a:ext cx="5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KyM3d4gQGhM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4" descr="51oXKWrcYY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90" r="-16790"/>
          <a:stretch>
            <a:fillRect/>
          </a:stretch>
        </p:blipFill>
        <p:spPr>
          <a:xfrm>
            <a:off x="5069577" y="1719730"/>
            <a:ext cx="2878269" cy="32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9286" y="6371435"/>
            <a:ext cx="459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http://floridafinancialliteracy.weebly.com/</a:t>
            </a:r>
            <a:r>
              <a:rPr lang="en-US" dirty="0" smtClean="0">
                <a:hlinkClick r:id="rId2"/>
              </a:rPr>
              <a:t>blog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71500"/>
            <a:ext cx="6845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spect-Theory-money-given-and-stol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87675"/>
            <a:ext cx="6153150" cy="6457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i="1" dirty="0" smtClean="0"/>
              <a:t>-according </a:t>
            </a:r>
            <a:r>
              <a:rPr lang="en-US" sz="2000" i="1" dirty="0"/>
              <a:t>to loss-aversion theory, we give an unpleasant event more negative weight than the equivalent positive weight for a positive event. </a:t>
            </a:r>
            <a:endParaRPr lang="en-US" sz="2000" i="1" dirty="0" smtClean="0"/>
          </a:p>
          <a:p>
            <a:r>
              <a:rPr lang="en-US" sz="2000" i="1" dirty="0"/>
              <a:t>-</a:t>
            </a:r>
            <a:r>
              <a:rPr lang="en-US" sz="2000" i="1" dirty="0" smtClean="0"/>
              <a:t>Losing </a:t>
            </a:r>
            <a:r>
              <a:rPr lang="en-US" sz="2000" i="1" dirty="0"/>
              <a:t>$100 has more negative weight than the positive weight we get from receiving $100. </a:t>
            </a:r>
            <a:endParaRPr lang="en-US" sz="2000" i="1" dirty="0" smtClean="0"/>
          </a:p>
          <a:p>
            <a:r>
              <a:rPr lang="en-US" sz="2000" i="1" dirty="0"/>
              <a:t>-</a:t>
            </a:r>
            <a:r>
              <a:rPr lang="en-US" sz="2000" i="1" dirty="0" smtClean="0"/>
              <a:t>This </a:t>
            </a:r>
            <a:r>
              <a:rPr lang="en-US" sz="2000" i="1" dirty="0"/>
              <a:t>irrational or illogical way of thinking is what </a:t>
            </a:r>
            <a:r>
              <a:rPr lang="en-US" sz="2000" i="1" dirty="0" err="1"/>
              <a:t>Kahneman</a:t>
            </a:r>
            <a:r>
              <a:rPr lang="en-US" sz="2000" i="1" dirty="0"/>
              <a:t> and </a:t>
            </a:r>
            <a:r>
              <a:rPr lang="en-US" sz="2000" i="1" dirty="0" err="1"/>
              <a:t>Tversky</a:t>
            </a:r>
            <a:r>
              <a:rPr lang="en-US" sz="2000" i="1" dirty="0"/>
              <a:t> observed.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2888" y="6396335"/>
            <a:ext cx="57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://marketbusinessnews.com/financial-glossary/prospect-theory-definition-meaning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07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35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Prospect Theory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Analysis of Decision under </a:t>
            </a:r>
            <a:r>
              <a:rPr lang="en-US" sz="2800" dirty="0" smtClean="0"/>
              <a:t>Risk (1979</a:t>
            </a:r>
            <a:r>
              <a:rPr lang="en-US" sz="2800" dirty="0"/>
              <a:t>) </a:t>
            </a:r>
            <a:r>
              <a:rPr lang="en-US" sz="2800" dirty="0" err="1"/>
              <a:t>Kahneman</a:t>
            </a:r>
            <a:r>
              <a:rPr lang="en-US" sz="2800" dirty="0"/>
              <a:t> and </a:t>
            </a:r>
            <a:r>
              <a:rPr lang="en-US" sz="2800" dirty="0" err="1"/>
              <a:t>Tversky</a:t>
            </a:r>
            <a:r>
              <a:rPr lang="en-US" sz="28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Choices among risky prospects exhibit several pervasive effects that are inconsistent with the basic tenets of utility theory.”</a:t>
            </a:r>
          </a:p>
          <a:p>
            <a:r>
              <a:rPr lang="en-US" dirty="0" smtClean="0"/>
              <a:t>Certainty Effect: people </a:t>
            </a:r>
            <a:r>
              <a:rPr lang="en-US" dirty="0"/>
              <a:t>underweight outcomes that are merely probable in comparison with outcomes that are obtained with certainty. </a:t>
            </a:r>
            <a:endParaRPr lang="en-US" dirty="0" smtClean="0"/>
          </a:p>
          <a:p>
            <a:r>
              <a:rPr lang="en-US" dirty="0" smtClean="0"/>
              <a:t>Risk Aversion: in </a:t>
            </a:r>
            <a:r>
              <a:rPr lang="en-US" dirty="0"/>
              <a:t>choices involving sure gains and to risk seeking in choices involving sure losses.”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987" y="6060789"/>
            <a:ext cx="36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In an</a:t>
            </a:r>
            <a:r>
              <a:rPr lang="en-US" dirty="0">
                <a:hlinkClick r:id="rId2"/>
              </a:rPr>
              <a:t> </a:t>
            </a:r>
            <a:r>
              <a:rPr lang="en-US" i="1" dirty="0">
                <a:hlinkClick r:id="rId2"/>
              </a:rPr>
              <a:t>Abstract</a:t>
            </a:r>
            <a:r>
              <a:rPr lang="en-US" dirty="0">
                <a:hlinkClick r:id="rId2"/>
              </a:rPr>
              <a:t> </a:t>
            </a:r>
            <a:r>
              <a:rPr lang="en-US" u="sng" dirty="0">
                <a:hlinkClick r:id="rId2"/>
              </a:rPr>
              <a:t>preceding their paper</a:t>
            </a:r>
            <a:r>
              <a:rPr lang="en-US" dirty="0"/>
              <a:t>,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7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spect-theory-wage-rise-relative-perception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5" b="-4645"/>
          <a:stretch>
            <a:fillRect/>
          </a:stretch>
        </p:blipFill>
        <p:spPr>
          <a:xfrm>
            <a:off x="1769095" y="0"/>
            <a:ext cx="5744686" cy="6577844"/>
          </a:xfrm>
        </p:spPr>
      </p:pic>
    </p:spTree>
    <p:extLst>
      <p:ext uri="{BB962C8B-B14F-4D97-AF65-F5344CB8AC3E}">
        <p14:creationId xmlns:p14="http://schemas.microsoft.com/office/powerpoint/2010/main" val="302785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Pennies from . . .</a:t>
            </a:r>
            <a:endParaRPr lang="en-US" dirty="0"/>
          </a:p>
        </p:txBody>
      </p:sp>
      <p:pic>
        <p:nvPicPr>
          <p:cNvPr id="5" name="Content Placeholder 4" descr="R-7318221-1438766178-9885.mpo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2" r="-4152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07583" y="6428762"/>
            <a:ext cx="837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http://www.criticalcommons.org/Members/oroark/clips/pennies-from-heaven-frank-sinatra/</a:t>
            </a:r>
            <a:r>
              <a:rPr lang="en-US" sz="1600" dirty="0" smtClean="0">
                <a:hlinkClick r:id="rId2"/>
              </a:rPr>
              <a:t>view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54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this with money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63942"/>
            <a:ext cx="4038600" cy="542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en-US" dirty="0"/>
              <a:t> </a:t>
            </a:r>
            <a:r>
              <a:rPr lang="en-US" b="1" dirty="0"/>
              <a:t>You are holding $1,000</a:t>
            </a:r>
            <a:r>
              <a:rPr lang="en-US" dirty="0"/>
              <a:t> in your hand and you have to choose </a:t>
            </a:r>
            <a:r>
              <a:rPr lang="en-US" dirty="0" smtClean="0"/>
              <a:t>either</a:t>
            </a:r>
          </a:p>
          <a:p>
            <a:r>
              <a:rPr lang="en-US" dirty="0" smtClean="0"/>
              <a:t>Option </a:t>
            </a:r>
            <a:r>
              <a:rPr lang="en-US" dirty="0"/>
              <a:t>A: There is a 50% probability of gaining $1,000 and a 50% probability of gaining zero </a:t>
            </a:r>
            <a:r>
              <a:rPr lang="en-US" dirty="0" smtClean="0"/>
              <a:t>dollars.</a:t>
            </a:r>
          </a:p>
          <a:p>
            <a:r>
              <a:rPr lang="en-US" dirty="0" smtClean="0"/>
              <a:t>Option </a:t>
            </a:r>
            <a:r>
              <a:rPr lang="en-US" dirty="0"/>
              <a:t>B: There is a 100% probability – a certainty – of gaining $500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3942"/>
            <a:ext cx="4038600" cy="542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 </a:t>
            </a:r>
            <a:r>
              <a:rPr lang="en-US" b="1" dirty="0"/>
              <a:t>You are holding $2,000</a:t>
            </a:r>
            <a:r>
              <a:rPr lang="en-US" dirty="0"/>
              <a:t> in your hand and you have to choose </a:t>
            </a:r>
            <a:r>
              <a:rPr lang="en-US" dirty="0" smtClean="0"/>
              <a:t>either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A: There is a 50% probability of losing $1,000, and a 50% probability of losing nothing.</a:t>
            </a:r>
          </a:p>
          <a:p>
            <a:r>
              <a:rPr lang="en-US" dirty="0" smtClean="0"/>
              <a:t> </a:t>
            </a:r>
            <a:r>
              <a:rPr lang="en-US" dirty="0"/>
              <a:t>Option B: There is a 100% probability – a certainty – of losing $500.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spect-theory-taking-risks-to-avoid-losses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40" y="275603"/>
            <a:ext cx="6172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EconEdLink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16" r="-221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64449" y="6404026"/>
            <a:ext cx="8558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http://www.econedlink.org/teacher-lesson/1356/Behavioral-Economics-Lesson-Three-Loss-Aversion-Endowment-Effects-Default-</a:t>
            </a:r>
            <a:r>
              <a:rPr lang="en-US" sz="1200" dirty="0" smtClean="0">
                <a:hlinkClick r:id="rId3"/>
              </a:rPr>
              <a:t>Bias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928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06400"/>
            <a:ext cx="83439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Thrift Shop Decision-making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120588"/>
            <a:ext cx="4040188" cy="1054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can </a:t>
            </a:r>
            <a:r>
              <a:rPr lang="en-US" dirty="0" err="1" smtClean="0"/>
              <a:t>Macklemore</a:t>
            </a:r>
            <a:r>
              <a:rPr lang="en-US" dirty="0" smtClean="0"/>
              <a:t> teach us about Financial Literacy and managing risks?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255059"/>
            <a:ext cx="4041775" cy="9198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were the costs and benefits of Jeremy’s decision to buy the shoes at the thrift shop? </a:t>
            </a:r>
            <a:endParaRPr lang="en-US" dirty="0"/>
          </a:p>
        </p:txBody>
      </p:sp>
      <p:pic>
        <p:nvPicPr>
          <p:cNvPr id="9" name="Content Placeholder 8" descr="Unknow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865"/>
          <a:stretch>
            <a:fillRect/>
          </a:stretch>
        </p:blipFill>
        <p:spPr/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4092" r="22575"/>
          <a:stretch/>
        </p:blipFill>
        <p:spPr>
          <a:xfrm>
            <a:off x="457200" y="2174875"/>
            <a:ext cx="4019317" cy="3978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707" y="6146363"/>
            <a:ext cx="804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http://floridafinancialliteracy.weebly.com/blog/money-tips-from-macklemore-thrift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://modelelicitingactivities.weebly.com/</a:t>
            </a:r>
            <a:r>
              <a:rPr lang="en-US" dirty="0" smtClean="0">
                <a:hlinkClick r:id="rId6"/>
              </a:rPr>
              <a:t>sneakonomics.html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707" y="61261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3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 Risky Business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the term “risk” as you would if you were trying to explain it to a friend.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Brainstorm a list of words you associate with the idea of risk and list them.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2286" y="6368143"/>
            <a:ext cx="758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https://www.frbatlanta.org/education/lessons/bell-ringer/life-is-risky-business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7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78555"/>
            <a:ext cx="8394700" cy="590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8697" y="6338479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4: Suggest strategies you would use to manage the risk on your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2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515"/>
            <a:ext cx="83693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562412"/>
            <a:ext cx="8318500" cy="203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765" y="5064085"/>
            <a:ext cx="7084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I wear a helmet or not when I ride a bicycle?</a:t>
            </a:r>
          </a:p>
          <a:p>
            <a:r>
              <a:rPr lang="en-US" dirty="0" smtClean="0"/>
              <a:t>Should I stay or should I go? What should you do if a hurricane is coming?</a:t>
            </a:r>
          </a:p>
          <a:p>
            <a:r>
              <a:rPr lang="en-US" dirty="0" smtClean="0"/>
              <a:t>Should I spend my entire allowance or should I save it for emergencies?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4588" y="6225099"/>
            <a:ext cx="36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National Financial Literacy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347-illustration-of-a-tree-with-leaves-p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5740"/>
          <a:stretch/>
        </p:blipFill>
        <p:spPr>
          <a:xfrm>
            <a:off x="3197340" y="804981"/>
            <a:ext cx="5365673" cy="55342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551" y="5651500"/>
            <a:ext cx="3276562" cy="6877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Purpose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8121" y="2455333"/>
            <a:ext cx="2416992" cy="1672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Choice 1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Good Things </a:t>
            </a: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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Bad Things </a:t>
            </a:r>
            <a:endParaRPr lang="en-US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20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4032" y="329925"/>
            <a:ext cx="3276562" cy="728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Decision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6021" y="2455333"/>
            <a:ext cx="2416992" cy="167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Choice 2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Good Things </a:t>
            </a: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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solidFill>
                  <a:schemeClr val="tx1"/>
                </a:solidFill>
                <a:sym typeface="Wingdings"/>
              </a:rPr>
              <a:t>Bad Things </a:t>
            </a:r>
          </a:p>
          <a:p>
            <a:pPr>
              <a:lnSpc>
                <a:spcPct val="20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Economic </a:t>
            </a:r>
            <a:br>
              <a:rPr lang="en-US" sz="2800" dirty="0" smtClean="0"/>
            </a:br>
            <a:r>
              <a:rPr lang="en-US" sz="2800" dirty="0" smtClean="0"/>
              <a:t>Decision Making </a:t>
            </a:r>
            <a:endParaRPr lang="en-US" sz="2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sz="2400" dirty="0" smtClean="0"/>
              <a:t>Define the purpose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List two choices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Evaluate the choices 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Make a decision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0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34364"/>
            <a:ext cx="82931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221381"/>
            <a:ext cx="8318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4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2312" r="4803"/>
          <a:stretch/>
        </p:blipFill>
        <p:spPr bwMode="auto">
          <a:xfrm>
            <a:off x="2809875" y="808850"/>
            <a:ext cx="5998430" cy="51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952" y="6123544"/>
            <a:ext cx="764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chose __________because: _________________________________________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PACED Decision Making Model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6075" y="1059675"/>
            <a:ext cx="44323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P</a:t>
            </a:r>
            <a:r>
              <a:rPr lang="en-US" sz="2000" dirty="0" smtClean="0"/>
              <a:t> </a:t>
            </a:r>
            <a:r>
              <a:rPr lang="mr-IN" sz="2000" dirty="0"/>
              <a:t>–</a:t>
            </a:r>
            <a:r>
              <a:rPr lang="en-US" sz="2000" dirty="0"/>
              <a:t> Purpose: Decision or Problem?</a:t>
            </a:r>
          </a:p>
          <a:p>
            <a:pPr marL="0" indent="0">
              <a:buNone/>
            </a:pP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Alternatives or choices</a:t>
            </a:r>
          </a:p>
          <a:p>
            <a:pPr marL="0" indent="0">
              <a:buNone/>
            </a:pPr>
            <a:r>
              <a:rPr lang="en-US" sz="2000" b="1" dirty="0"/>
              <a:t>C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Criteria to evaluate the alternatives</a:t>
            </a:r>
          </a:p>
          <a:p>
            <a:pPr marL="0" indent="0">
              <a:buNone/>
            </a:pPr>
            <a:r>
              <a:rPr lang="en-US" sz="2000" b="1" dirty="0"/>
              <a:t>E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Evaluate the alternatives </a:t>
            </a:r>
          </a:p>
          <a:p>
            <a:pPr marL="0" indent="0">
              <a:buNone/>
            </a:pPr>
            <a:r>
              <a:rPr lang="en-US" sz="2000" b="1" dirty="0"/>
              <a:t>D </a:t>
            </a:r>
            <a:r>
              <a:rPr lang="mr-IN" sz="2000" dirty="0"/>
              <a:t>–</a:t>
            </a:r>
            <a:r>
              <a:rPr lang="en-US" sz="2000" dirty="0"/>
              <a:t>Decision </a:t>
            </a:r>
            <a:r>
              <a:rPr lang="mr-IN" sz="2000" dirty="0"/>
              <a:t>–</a:t>
            </a:r>
            <a:r>
              <a:rPr lang="en-US" sz="2000" dirty="0"/>
              <a:t> Evidence-based decisions</a:t>
            </a:r>
          </a:p>
        </p:txBody>
      </p:sp>
    </p:spTree>
    <p:extLst>
      <p:ext uri="{BB962C8B-B14F-4D97-AF65-F5344CB8AC3E}">
        <p14:creationId xmlns:p14="http://schemas.microsoft.com/office/powerpoint/2010/main" val="7432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Ka-Ching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7403"/>
            <a:ext cx="84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http://www.criticalcommons.org/Members/oroark/clips/shaniatwainkaching.mp4/</a:t>
            </a:r>
            <a:r>
              <a:rPr lang="en-US" dirty="0" smtClean="0">
                <a:hlinkClick r:id="rId2"/>
              </a:rPr>
              <a:t>view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hania_Twain_-_Ka-Ching!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05" y="1417638"/>
            <a:ext cx="4583714" cy="46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37100</TotalTime>
  <Words>735</Words>
  <Application>Microsoft Macintosh PowerPoint</Application>
  <PresentationFormat>On-screen Show (4:3)</PresentationFormat>
  <Paragraphs>85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USF Stavros Center Presents:</vt:lpstr>
      <vt:lpstr>Pennies from . . .</vt:lpstr>
      <vt:lpstr>Life is Risky Business</vt:lpstr>
      <vt:lpstr>PowerPoint Presentation</vt:lpstr>
      <vt:lpstr>PowerPoint Presentation</vt:lpstr>
      <vt:lpstr>Economic  Decision Making </vt:lpstr>
      <vt:lpstr>PowerPoint Presentation</vt:lpstr>
      <vt:lpstr>PACED Decision Making Model </vt:lpstr>
      <vt:lpstr>Ka-Ching</vt:lpstr>
      <vt:lpstr>Payday Loans</vt:lpstr>
      <vt:lpstr>Shady Investors</vt:lpstr>
      <vt:lpstr>PowerPoint Presentation</vt:lpstr>
      <vt:lpstr>Student Loans: Stressed Out?  Wake Up You Need to Make Money!</vt:lpstr>
      <vt:lpstr>No Selfie Zone</vt:lpstr>
      <vt:lpstr>Behavioral Economics:  Thinking Fast and Slow</vt:lpstr>
      <vt:lpstr>PowerPoint Presentation</vt:lpstr>
      <vt:lpstr>Risks!</vt:lpstr>
      <vt:lpstr>Prospect Theory: An Analysis of Decision under Risk (1979) Kahneman and Tversky </vt:lpstr>
      <vt:lpstr>PowerPoint Presentation</vt:lpstr>
      <vt:lpstr>Do this with money</vt:lpstr>
      <vt:lpstr>PowerPoint Presentation</vt:lpstr>
      <vt:lpstr>EconEdLink</vt:lpstr>
      <vt:lpstr>PowerPoint Presentation</vt:lpstr>
      <vt:lpstr>Thrift Shop Decision-making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Risky Business</dc:title>
  <dc:creator>Information Technology</dc:creator>
  <cp:lastModifiedBy>Information Technology</cp:lastModifiedBy>
  <cp:revision>56</cp:revision>
  <dcterms:created xsi:type="dcterms:W3CDTF">2017-08-22T00:06:31Z</dcterms:created>
  <dcterms:modified xsi:type="dcterms:W3CDTF">2017-10-16T18:19:39Z</dcterms:modified>
</cp:coreProperties>
</file>